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16" r:id="rId5"/>
    <p:sldId id="312" r:id="rId6"/>
    <p:sldId id="317" r:id="rId7"/>
    <p:sldId id="313" r:id="rId8"/>
    <p:sldId id="263" r:id="rId9"/>
    <p:sldId id="302" r:id="rId10"/>
    <p:sldId id="303" r:id="rId11"/>
    <p:sldId id="318" r:id="rId12"/>
    <p:sldId id="299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342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 Presupuesto</a:t>
            </a:r>
            <a:r>
              <a:rPr lang="es-CL" sz="1200" b="1" baseline="0" dirty="0"/>
              <a:t> por Subtítulo de Gasto </a:t>
            </a:r>
            <a:endParaRPr lang="es-CL" sz="1200" b="1" dirty="0"/>
          </a:p>
        </c:rich>
      </c:tx>
      <c:layout>
        <c:manualLayout>
          <c:xMode val="edge"/>
          <c:yMode val="edge"/>
          <c:x val="0.10173719813476913"/>
          <c:y val="4.72471047757687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75-44C3-AF9D-A4CAD1F18F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75-44C3-AF9D-A4CAD1F18F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D75-44C3-AF9D-A4CAD1F18F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D75-44C3-AF9D-A4CAD1F18F5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D75-44C3-AF9D-A4CAD1F18F5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75-44C3-AF9D-A4CAD1F18F51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75-44C3-AF9D-A4CAD1F18F51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75-44C3-AF9D-A4CAD1F18F51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75-44C3-AF9D-A4CAD1F18F51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75-44C3-AF9D-A4CAD1F18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26'!$C$65:$C$69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26'!$D$65:$D$69</c:f>
              <c:numCache>
                <c:formatCode>#,##0</c:formatCode>
                <c:ptCount val="5"/>
                <c:pt idx="0">
                  <c:v>26071176</c:v>
                </c:pt>
                <c:pt idx="1">
                  <c:v>75376485</c:v>
                </c:pt>
                <c:pt idx="2">
                  <c:v>9805444</c:v>
                </c:pt>
                <c:pt idx="3">
                  <c:v>14555704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D75-44C3-AF9D-A4CAD1F18F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</a:t>
            </a:r>
            <a:r>
              <a:rPr lang="es-CL" sz="1200" b="1" baseline="0" dirty="0"/>
              <a:t> Presupuesto Inicial por Programas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 dirty="0"/>
              <a:t>(en millones de $) </a:t>
            </a:r>
            <a:endParaRPr lang="es-CL" sz="1200" b="1" dirty="0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26'!$H$65:$H$67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'Partida 26'!$I$65:$I$67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30-4104-BC85-BD5A8E7F114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3358592"/>
        <c:axId val="163361536"/>
      </c:barChart>
      <c:catAx>
        <c:axId val="16335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3361536"/>
        <c:crosses val="autoZero"/>
        <c:auto val="1"/>
        <c:lblAlgn val="ctr"/>
        <c:lblOffset val="100"/>
        <c:noMultiLvlLbl val="0"/>
      </c:catAx>
      <c:valAx>
        <c:axId val="16336153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6335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26'!$C$36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26'!$D$36:$O$36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3.6999999999999998E-2</c:v>
                </c:pt>
                <c:pt idx="2">
                  <c:v>6.3E-2</c:v>
                </c:pt>
                <c:pt idx="3">
                  <c:v>0.125</c:v>
                </c:pt>
                <c:pt idx="4">
                  <c:v>8.3000000000000004E-2</c:v>
                </c:pt>
                <c:pt idx="5">
                  <c:v>7.9000000000000001E-2</c:v>
                </c:pt>
                <c:pt idx="6">
                  <c:v>6.2E-2</c:v>
                </c:pt>
                <c:pt idx="7">
                  <c:v>6.3E-2</c:v>
                </c:pt>
                <c:pt idx="8">
                  <c:v>0.104</c:v>
                </c:pt>
                <c:pt idx="9">
                  <c:v>7.0000000000000007E-2</c:v>
                </c:pt>
                <c:pt idx="10">
                  <c:v>7.5999999999999998E-2</c:v>
                </c:pt>
                <c:pt idx="11">
                  <c:v>0.186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83-4084-8750-8713C17E83E8}"/>
            </c:ext>
          </c:extLst>
        </c:ser>
        <c:ser>
          <c:idx val="1"/>
          <c:order val="1"/>
          <c:tx>
            <c:strRef>
              <c:f>'Partida 26'!$C$37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26'!$D$37:$O$37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C83-4084-8750-8713C17E83E8}"/>
            </c:ext>
          </c:extLst>
        </c:ser>
        <c:ser>
          <c:idx val="2"/>
          <c:order val="2"/>
          <c:tx>
            <c:strRef>
              <c:f>'Partida 26'!$C$38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26'!$D$38:$L$38</c:f>
              <c:numCache>
                <c:formatCode>0.0%</c:formatCode>
                <c:ptCount val="9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C83-4084-8750-8713C17E8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79671424"/>
        <c:axId val="179672960"/>
      </c:barChart>
      <c:catAx>
        <c:axId val="17967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79672960"/>
        <c:crosses val="autoZero"/>
        <c:auto val="0"/>
        <c:lblAlgn val="ctr"/>
        <c:lblOffset val="100"/>
        <c:noMultiLvlLbl val="0"/>
      </c:catAx>
      <c:valAx>
        <c:axId val="17967296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796714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26'!$C$32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26'!$D$32:$O$32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5.8000000000000003E-2</c:v>
                </c:pt>
                <c:pt idx="2">
                  <c:v>0.122</c:v>
                </c:pt>
                <c:pt idx="3">
                  <c:v>0.247</c:v>
                </c:pt>
                <c:pt idx="4">
                  <c:v>0.32900000000000001</c:v>
                </c:pt>
                <c:pt idx="5">
                  <c:v>0.40699999999999997</c:v>
                </c:pt>
                <c:pt idx="6">
                  <c:v>0.46899999999999997</c:v>
                </c:pt>
                <c:pt idx="7">
                  <c:v>0.52700000000000002</c:v>
                </c:pt>
                <c:pt idx="8">
                  <c:v>0.63100000000000001</c:v>
                </c:pt>
                <c:pt idx="9">
                  <c:v>0.70099999999999996</c:v>
                </c:pt>
                <c:pt idx="10">
                  <c:v>0.78400000000000003</c:v>
                </c:pt>
                <c:pt idx="11">
                  <c:v>0.96899999999999997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05A-4652-B5D9-4F0397940B76}"/>
            </c:ext>
          </c:extLst>
        </c:ser>
        <c:ser>
          <c:idx val="1"/>
          <c:order val="1"/>
          <c:tx>
            <c:strRef>
              <c:f>'Partida 26'!$C$33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26'!$D$33:$O$33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05A-4652-B5D9-4F0397940B76}"/>
            </c:ext>
          </c:extLst>
        </c:ser>
        <c:ser>
          <c:idx val="2"/>
          <c:order val="2"/>
          <c:tx>
            <c:strRef>
              <c:f>'Partida 26'!$C$34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5A-4652-B5D9-4F0397940B76}"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5A-4652-B5D9-4F0397940B76}"/>
                </c:ext>
              </c:extLst>
            </c:dLbl>
            <c:dLbl>
              <c:idx val="2"/>
              <c:layout>
                <c:manualLayout>
                  <c:x val="-5.5241682360326477E-2"/>
                  <c:y val="6.2499999999999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05A-4652-B5D9-4F0397940B76}"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05A-4652-B5D9-4F0397940B76}"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5A-4652-B5D9-4F0397940B76}"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5A-4652-B5D9-4F0397940B76}"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5A-4652-B5D9-4F0397940B76}"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05A-4652-B5D9-4F0397940B76}"/>
                </c:ext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05A-4652-B5D9-4F0397940B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26'!$D$34:$L$34</c:f>
              <c:numCache>
                <c:formatCode>0.0%</c:formatCode>
                <c:ptCount val="9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A05A-4652-B5D9-4F0397940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705600"/>
        <c:axId val="119707136"/>
      </c:lineChart>
      <c:catAx>
        <c:axId val="11970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19707136"/>
        <c:crosses val="autoZero"/>
        <c:auto val="1"/>
        <c:lblAlgn val="ctr"/>
        <c:lblOffset val="100"/>
        <c:tickLblSkip val="1"/>
        <c:noMultiLvlLbl val="0"/>
      </c:catAx>
      <c:valAx>
        <c:axId val="11970713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197056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 – Página 2 de 2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3" y="1448519"/>
            <a:ext cx="8210799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8752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59213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276872"/>
            <a:ext cx="8001000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47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xmlns="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9726"/>
              </p:ext>
            </p:extLst>
          </p:nvPr>
        </p:nvGraphicFramePr>
        <p:xfrm>
          <a:off x="467544" y="2509422"/>
          <a:ext cx="4259848" cy="2775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xmlns="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084549"/>
              </p:ext>
            </p:extLst>
          </p:nvPr>
        </p:nvGraphicFramePr>
        <p:xfrm>
          <a:off x="4574064" y="2502210"/>
          <a:ext cx="4041760" cy="2789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A933EDB-C52D-4F74-8F0E-DFF5B45D4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7C8197C-538B-4BB4-92F2-CD45F575B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xmlns="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4638935"/>
              </p:ext>
            </p:extLst>
          </p:nvPr>
        </p:nvGraphicFramePr>
        <p:xfrm>
          <a:off x="1115616" y="2124340"/>
          <a:ext cx="6912767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0790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xmlns="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4221897"/>
              </p:ext>
            </p:extLst>
          </p:nvPr>
        </p:nvGraphicFramePr>
        <p:xfrm>
          <a:off x="1043608" y="1844824"/>
          <a:ext cx="6912768" cy="3485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43AD3027-FFB6-4831-8A83-4EF7CFBBC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0317D2A4-7924-4360-B57B-E1048C304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DA04C7CD-867B-4B80-B777-9F9E0E593B5A}"/>
              </a:ext>
            </a:extLst>
          </p:cNvPr>
          <p:cNvSpPr txBox="1">
            <a:spLocks/>
          </p:cNvSpPr>
          <p:nvPr/>
        </p:nvSpPr>
        <p:spPr>
          <a:xfrm>
            <a:off x="558800" y="1916832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Ejecución Acumulada a SEPTIEMBRE 2019. Ministerio del Deporte. En miles de pesos de 2019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5C8587B9-9365-4181-9E4D-D40E3D45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3381" y="583756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7" y="2492896"/>
            <a:ext cx="743902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1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47F19AF-C349-4532-BC21-9F18BC6D2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98" y="1095958"/>
            <a:ext cx="8229600" cy="4770773"/>
          </a:xfrm>
        </p:spPr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824C381-C495-4224-8B16-71837316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B168C304-22B8-4CCA-AED0-871E214F0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486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600B461A-3E13-42CC-A346-137CE068B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802912"/>
              </p:ext>
            </p:extLst>
          </p:nvPr>
        </p:nvGraphicFramePr>
        <p:xfrm>
          <a:off x="611560" y="1585577"/>
          <a:ext cx="7128790" cy="4767555"/>
        </p:xfrm>
        <a:graphic>
          <a:graphicData uri="http://schemas.openxmlformats.org/drawingml/2006/table">
            <a:tbl>
              <a:tblPr/>
              <a:tblGrid>
                <a:gridCol w="334163">
                  <a:extLst>
                    <a:ext uri="{9D8B030D-6E8A-4147-A177-3AD203B41FA5}">
                      <a16:colId xmlns:a16="http://schemas.microsoft.com/office/drawing/2014/main" xmlns="" val="1819657513"/>
                    </a:ext>
                  </a:extLst>
                </a:gridCol>
                <a:gridCol w="2946703">
                  <a:extLst>
                    <a:ext uri="{9D8B030D-6E8A-4147-A177-3AD203B41FA5}">
                      <a16:colId xmlns:a16="http://schemas.microsoft.com/office/drawing/2014/main" xmlns="" val="1932796669"/>
                    </a:ext>
                  </a:extLst>
                </a:gridCol>
                <a:gridCol w="796588">
                  <a:extLst>
                    <a:ext uri="{9D8B030D-6E8A-4147-A177-3AD203B41FA5}">
                      <a16:colId xmlns:a16="http://schemas.microsoft.com/office/drawing/2014/main" xmlns="" val="2493550139"/>
                    </a:ext>
                  </a:extLst>
                </a:gridCol>
                <a:gridCol w="742581">
                  <a:extLst>
                    <a:ext uri="{9D8B030D-6E8A-4147-A177-3AD203B41FA5}">
                      <a16:colId xmlns:a16="http://schemas.microsoft.com/office/drawing/2014/main" xmlns="" val="2143877122"/>
                    </a:ext>
                  </a:extLst>
                </a:gridCol>
                <a:gridCol w="742581">
                  <a:extLst>
                    <a:ext uri="{9D8B030D-6E8A-4147-A177-3AD203B41FA5}">
                      <a16:colId xmlns:a16="http://schemas.microsoft.com/office/drawing/2014/main" xmlns="" val="2495523752"/>
                    </a:ext>
                  </a:extLst>
                </a:gridCol>
                <a:gridCol w="796588">
                  <a:extLst>
                    <a:ext uri="{9D8B030D-6E8A-4147-A177-3AD203B41FA5}">
                      <a16:colId xmlns:a16="http://schemas.microsoft.com/office/drawing/2014/main" xmlns="" val="2315418908"/>
                    </a:ext>
                  </a:extLst>
                </a:gridCol>
                <a:gridCol w="769586">
                  <a:extLst>
                    <a:ext uri="{9D8B030D-6E8A-4147-A177-3AD203B41FA5}">
                      <a16:colId xmlns:a16="http://schemas.microsoft.com/office/drawing/2014/main" xmlns="" val="1435884745"/>
                    </a:ext>
                  </a:extLst>
                </a:gridCol>
              </a:tblGrid>
              <a:tr h="2509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1143956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ADMINISTRATIVA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31.824.407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33.846.743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2.022.336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23.749.768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7802218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Gatsos en Personal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28.093.512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2.022.336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20.212.855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746354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Consumos de Servicios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4.969.011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-335.300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3.179.206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54687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448.920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784.220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335.300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357.707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7058756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ACTIVIDAD FÍSICA Y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70.546.376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69.231.890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-1.314.486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45.957.706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1285757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18.726.466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-1.314.486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14.743.333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0955561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5% Letra c) D.L. 1.298 y Ley 19.135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80930011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C.O.CH.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1019478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1.657.252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264817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0690395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509.022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0794679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5444524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Compertencias Deportivas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5.651.357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7245923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295.125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2562012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1028138"/>
                  </a:ext>
                </a:extLst>
              </a:tr>
              <a:tr h="13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462175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en Deportivos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5.205.472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2137365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Panamericanos y para panamericanos 2023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4237921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2.750.684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392749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5.018.388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5513241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1404972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4.835.775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1058320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234.673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6342559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182.998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2830006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66233693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3.156.920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9115959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24.361.148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22.885.688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-1.475.460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10.967.976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35090575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8.329.984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-1.475.460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1.052.510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7132605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Transfeencias de Capital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9.915.466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621571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595.658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760.800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261.158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4774208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7902474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233.746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655716"/>
                  </a:ext>
                </a:extLst>
              </a:tr>
              <a:tr h="125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8612363"/>
                  </a:ext>
                </a:extLst>
              </a:tr>
              <a:tr h="1568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131.709.276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131.106.808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-602.468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84.093.528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7323001"/>
                  </a:ext>
                </a:extLst>
              </a:tr>
              <a:tr h="1568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 ESTADO DE OPERACIONES</a:t>
                      </a: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131.708.276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130.940.666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-767.610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84.066.116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496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536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831608" y="4505787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2733675"/>
            <a:ext cx="760095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238405"/>
            <a:ext cx="75438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 – Página 1 de 2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3" y="1556792"/>
            <a:ext cx="8210799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4210</TotalTime>
  <Words>735</Words>
  <Application>Microsoft Office PowerPoint</Application>
  <PresentationFormat>Presentación en pantalla (4:3)</PresentationFormat>
  <Paragraphs>308</Paragraphs>
  <Slides>11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Tema de Office</vt:lpstr>
      <vt:lpstr>Imagen de mapa de bits</vt:lpstr>
      <vt:lpstr>EJECUCIÓN PRESUPUESTARIA DE GASTOS ACUMULADA AL MES DE SEPTIEMBRE 2019 PARTIDA 26: MINISTERIO DEL DEPORTE</vt:lpstr>
      <vt:lpstr>EJECUCIÓN ACUMULADA DE GASTOS A SEPTIEMBRE 2019  PARTIDA 26 MINISTERIO DEL DEPORTE</vt:lpstr>
      <vt:lpstr>EJECUCIÓN ACUMULADA DE GASTOS A SEPTIEMBRE 2019  PARTIDA 26 MINISTERIO DEL DEPORTE</vt:lpstr>
      <vt:lpstr>EJECUCIÓN ACUMULADA DE GASTOS A SEPTIEMBRE 2019  PARTIDA 26 MINISTERIO DEL DEPORTE</vt:lpstr>
      <vt:lpstr>EJECUCIÓN ACUMULADA DE GASTOS A SEPTIEMBRE 2019  PARTIDA 26 MINISTERIO DEL DEPORTE</vt:lpstr>
      <vt:lpstr>EJECUCIÓN ACUMULADA DE GASTOS A SEPTIEMBRE 2019  PARTIDA 26 MINISTERIO DEL DEPORTE</vt:lpstr>
      <vt:lpstr>EJECUCIÓN ACUMULADA DE GASTOS A SEPTIEMBRE 2019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303</cp:revision>
  <cp:lastPrinted>2019-06-03T14:10:49Z</cp:lastPrinted>
  <dcterms:created xsi:type="dcterms:W3CDTF">2016-06-23T13:38:47Z</dcterms:created>
  <dcterms:modified xsi:type="dcterms:W3CDTF">2019-12-18T14:20:12Z</dcterms:modified>
</cp:coreProperties>
</file>