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48" r:id="rId2"/>
  </p:sldMasterIdLst>
  <p:notesMasterIdLst>
    <p:notesMasterId r:id="rId14"/>
  </p:notesMasterIdLst>
  <p:handoutMasterIdLst>
    <p:handoutMasterId r:id="rId15"/>
  </p:handoutMasterIdLst>
  <p:sldIdLst>
    <p:sldId id="256" r:id="rId3"/>
    <p:sldId id="298" r:id="rId4"/>
    <p:sldId id="305" r:id="rId5"/>
    <p:sldId id="306" r:id="rId6"/>
    <p:sldId id="264" r:id="rId7"/>
    <p:sldId id="308" r:id="rId8"/>
    <p:sldId id="307" r:id="rId9"/>
    <p:sldId id="263" r:id="rId10"/>
    <p:sldId id="302" r:id="rId11"/>
    <p:sldId id="303" r:id="rId12"/>
    <p:sldId id="299" r:id="rId13"/>
  </p:sldIdLst>
  <p:sldSz cx="9144000" cy="6858000" type="screen4x3"/>
  <p:notesSz cx="7102475" cy="9388475"/>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7"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5E91"/>
    <a:srgbClr val="173351"/>
    <a:srgbClr val="3B6285"/>
    <a:srgbClr val="2654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716" y="96"/>
      </p:cViewPr>
      <p:guideLst>
        <p:guide orient="horz" pos="2160"/>
        <p:guide pos="2880"/>
      </p:guideLst>
    </p:cSldViewPr>
  </p:slideViewPr>
  <p:notesTextViewPr>
    <p:cViewPr>
      <p:scale>
        <a:sx n="1" d="1"/>
        <a:sy n="1" d="1"/>
      </p:scale>
      <p:origin x="0" y="0"/>
    </p:cViewPr>
  </p:notesTextViewPr>
  <p:notesViewPr>
    <p:cSldViewPr>
      <p:cViewPr varScale="1">
        <p:scale>
          <a:sx n="53" d="100"/>
          <a:sy n="53" d="100"/>
        </p:scale>
        <p:origin x="-2850" y="-90"/>
      </p:cViewPr>
      <p:guideLst>
        <p:guide orient="horz" pos="2957"/>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000" b="1" i="0" u="none" strike="noStrike" baseline="0">
                <a:solidFill>
                  <a:srgbClr val="000000"/>
                </a:solidFill>
                <a:latin typeface="Calibri"/>
                <a:ea typeface="Calibri"/>
                <a:cs typeface="Calibri"/>
              </a:defRPr>
            </a:pPr>
            <a:r>
              <a:rPr lang="es-CL" sz="1000"/>
              <a:t>% de Ejecución Mensual 2017 - 2018 - 2019</a:t>
            </a:r>
          </a:p>
        </c:rich>
      </c:tx>
      <c:overlay val="0"/>
    </c:title>
    <c:autoTitleDeleted val="0"/>
    <c:plotArea>
      <c:layout>
        <c:manualLayout>
          <c:layoutTarget val="inner"/>
          <c:xMode val="edge"/>
          <c:yMode val="edge"/>
          <c:x val="3.326935380678183E-2"/>
          <c:y val="0.14252099737532806"/>
          <c:w val="0.9436980166346769"/>
          <c:h val="0.63158366141732281"/>
        </c:manualLayout>
      </c:layout>
      <c:barChart>
        <c:barDir val="col"/>
        <c:grouping val="clustered"/>
        <c:varyColors val="0"/>
        <c:ser>
          <c:idx val="0"/>
          <c:order val="0"/>
          <c:tx>
            <c:strRef>
              <c:f>'Partida 25'!$C$32</c:f>
              <c:strCache>
                <c:ptCount val="1"/>
                <c:pt idx="0">
                  <c:v>% Ejecución Ppto. Vigente 2017</c:v>
                </c:pt>
              </c:strCache>
            </c:strRef>
          </c:tx>
          <c:spPr>
            <a:solidFill>
              <a:srgbClr val="9BBB59"/>
            </a:solidFill>
          </c:spPr>
          <c:invertIfNegative val="0"/>
          <c:dLbls>
            <c:spPr>
              <a:noFill/>
              <a:ln>
                <a:noFill/>
              </a:ln>
              <a:effectLst/>
            </c:spPr>
            <c:txPr>
              <a:bodyPr rot="-5400000" vert="horz"/>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25'!$D$31:$O$31</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25'!$D$32:$O$32</c:f>
              <c:numCache>
                <c:formatCode>0.0%</c:formatCode>
                <c:ptCount val="12"/>
                <c:pt idx="0">
                  <c:v>5.8000000000000003E-2</c:v>
                </c:pt>
                <c:pt idx="1">
                  <c:v>5.2999999999999999E-2</c:v>
                </c:pt>
                <c:pt idx="2">
                  <c:v>7.9000000000000001E-2</c:v>
                </c:pt>
                <c:pt idx="3">
                  <c:v>7.0999999999999994E-2</c:v>
                </c:pt>
                <c:pt idx="4">
                  <c:v>7.2999999999999995E-2</c:v>
                </c:pt>
                <c:pt idx="5">
                  <c:v>8.5999999999999993E-2</c:v>
                </c:pt>
                <c:pt idx="6">
                  <c:v>7.3999999999999996E-2</c:v>
                </c:pt>
                <c:pt idx="7">
                  <c:v>9.1999999999999998E-2</c:v>
                </c:pt>
                <c:pt idx="8">
                  <c:v>9.9000000000000005E-2</c:v>
                </c:pt>
                <c:pt idx="9">
                  <c:v>7.1999999999999995E-2</c:v>
                </c:pt>
                <c:pt idx="10">
                  <c:v>8.6999999999999994E-2</c:v>
                </c:pt>
                <c:pt idx="11">
                  <c:v>0.17</c:v>
                </c:pt>
              </c:numCache>
            </c:numRef>
          </c:val>
          <c:extLst>
            <c:ext xmlns:c16="http://schemas.microsoft.com/office/drawing/2014/chart" uri="{C3380CC4-5D6E-409C-BE32-E72D297353CC}">
              <c16:uniqueId val="{00000000-FFCD-472D-85CC-A5C0B8F5CA18}"/>
            </c:ext>
          </c:extLst>
        </c:ser>
        <c:ser>
          <c:idx val="1"/>
          <c:order val="1"/>
          <c:tx>
            <c:strRef>
              <c:f>'Partida 25'!$C$33</c:f>
              <c:strCache>
                <c:ptCount val="1"/>
                <c:pt idx="0">
                  <c:v>% Ejecución Ppto. Vigente 2018</c:v>
                </c:pt>
              </c:strCache>
            </c:strRef>
          </c:tx>
          <c:spPr>
            <a:solidFill>
              <a:srgbClr val="0070C0"/>
            </a:solidFill>
          </c:spPr>
          <c:invertIfNegative val="0"/>
          <c:dLbls>
            <c:spPr>
              <a:noFill/>
              <a:ln>
                <a:noFill/>
              </a:ln>
              <a:effectLst/>
            </c:spPr>
            <c:txPr>
              <a:bodyPr rot="-5400000" vert="horz"/>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25'!$D$31:$O$31</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25'!$D$33:$O$33</c:f>
              <c:numCache>
                <c:formatCode>0.0%</c:formatCode>
                <c:ptCount val="12"/>
                <c:pt idx="0">
                  <c:v>5.3999999999999999E-2</c:v>
                </c:pt>
                <c:pt idx="1">
                  <c:v>5.1999999999999998E-2</c:v>
                </c:pt>
                <c:pt idx="2">
                  <c:v>8.7999999999999995E-2</c:v>
                </c:pt>
                <c:pt idx="3">
                  <c:v>7.1999999999999995E-2</c:v>
                </c:pt>
                <c:pt idx="4">
                  <c:v>6.6000000000000003E-2</c:v>
                </c:pt>
                <c:pt idx="5">
                  <c:v>0.08</c:v>
                </c:pt>
                <c:pt idx="6">
                  <c:v>6.4000000000000001E-2</c:v>
                </c:pt>
                <c:pt idx="7">
                  <c:v>7.4999999999999997E-2</c:v>
                </c:pt>
                <c:pt idx="8">
                  <c:v>9.2999999999999999E-2</c:v>
                </c:pt>
                <c:pt idx="9">
                  <c:v>8.1000000000000003E-2</c:v>
                </c:pt>
                <c:pt idx="10">
                  <c:v>8.5000000000000006E-2</c:v>
                </c:pt>
                <c:pt idx="11">
                  <c:v>0.187</c:v>
                </c:pt>
              </c:numCache>
            </c:numRef>
          </c:val>
          <c:extLst>
            <c:ext xmlns:c16="http://schemas.microsoft.com/office/drawing/2014/chart" uri="{C3380CC4-5D6E-409C-BE32-E72D297353CC}">
              <c16:uniqueId val="{00000001-FFCD-472D-85CC-A5C0B8F5CA18}"/>
            </c:ext>
          </c:extLst>
        </c:ser>
        <c:ser>
          <c:idx val="2"/>
          <c:order val="2"/>
          <c:tx>
            <c:strRef>
              <c:f>'Partida 25'!$C$34</c:f>
              <c:strCache>
                <c:ptCount val="1"/>
                <c:pt idx="0">
                  <c:v>% Ejecución Ppto. Vigente 2019</c:v>
                </c:pt>
              </c:strCache>
            </c:strRef>
          </c:tx>
          <c:spPr>
            <a:solidFill>
              <a:srgbClr val="C0504D"/>
            </a:solidFill>
          </c:spPr>
          <c:invertIfNegative val="0"/>
          <c:dLbls>
            <c:dLbl>
              <c:idx val="5"/>
              <c:spPr>
                <a:noFill/>
                <a:ln>
                  <a:noFill/>
                </a:ln>
                <a:effectLst/>
              </c:spPr>
              <c:txPr>
                <a:bodyPr rot="-5400000" vert="horz"/>
                <a:lstStyle/>
                <a:p>
                  <a:pPr>
                    <a:defRPr sz="900" b="1"/>
                  </a:pPr>
                  <a:endParaRPr lang="es-CL"/>
                </a:p>
              </c:txPr>
              <c:showLegendKey val="0"/>
              <c:showVal val="1"/>
              <c:showCatName val="0"/>
              <c:showSerName val="0"/>
              <c:showPercent val="0"/>
              <c:showBubbleSize val="0"/>
              <c:extLst>
                <c:ext xmlns:c16="http://schemas.microsoft.com/office/drawing/2014/chart" uri="{C3380CC4-5D6E-409C-BE32-E72D297353CC}">
                  <c16:uniqueId val="{00000003-FFCD-472D-85CC-A5C0B8F5CA18}"/>
                </c:ext>
              </c:extLst>
            </c:dLbl>
            <c:dLbl>
              <c:idx val="8"/>
              <c:spPr>
                <a:noFill/>
                <a:ln>
                  <a:noFill/>
                </a:ln>
                <a:effectLst/>
              </c:spPr>
              <c:txPr>
                <a:bodyPr rot="-5400000" vert="horz"/>
                <a:lstStyle/>
                <a:p>
                  <a:pPr>
                    <a:defRPr sz="800" b="1"/>
                  </a:pPr>
                  <a:endParaRPr lang="es-CL"/>
                </a:p>
              </c:txPr>
              <c:showLegendKey val="0"/>
              <c:showVal val="1"/>
              <c:showCatName val="0"/>
              <c:showSerName val="0"/>
              <c:showPercent val="0"/>
              <c:showBubbleSize val="0"/>
              <c:extLst>
                <c:ext xmlns:c16="http://schemas.microsoft.com/office/drawing/2014/chart" uri="{C3380CC4-5D6E-409C-BE32-E72D297353CC}">
                  <c16:uniqueId val="{00000004-FFCD-472D-85CC-A5C0B8F5CA18}"/>
                </c:ext>
              </c:extLst>
            </c:dLbl>
            <c:spPr>
              <a:noFill/>
              <a:ln>
                <a:noFill/>
              </a:ln>
              <a:effectLst/>
            </c:spPr>
            <c:txPr>
              <a:bodyPr rot="-5400000" vert="horz"/>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25'!$D$31:$O$31</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25'!$D$34:$L$34</c:f>
              <c:numCache>
                <c:formatCode>0.0%</c:formatCode>
                <c:ptCount val="9"/>
                <c:pt idx="0">
                  <c:v>5.3696579100964793E-2</c:v>
                </c:pt>
                <c:pt idx="1">
                  <c:v>5.4080495431206098E-2</c:v>
                </c:pt>
                <c:pt idx="2">
                  <c:v>9.1615947666138217E-2</c:v>
                </c:pt>
                <c:pt idx="3">
                  <c:v>6.8362260798616376E-2</c:v>
                </c:pt>
                <c:pt idx="4">
                  <c:v>5.1200474101165148E-2</c:v>
                </c:pt>
                <c:pt idx="5">
                  <c:v>0.23365302265805596</c:v>
                </c:pt>
                <c:pt idx="6">
                  <c:v>4.8591402796027729E-2</c:v>
                </c:pt>
                <c:pt idx="7">
                  <c:v>5.5024224094885582E-2</c:v>
                </c:pt>
                <c:pt idx="8">
                  <c:v>0.10800684057455731</c:v>
                </c:pt>
              </c:numCache>
            </c:numRef>
          </c:val>
          <c:extLst>
            <c:ext xmlns:c16="http://schemas.microsoft.com/office/drawing/2014/chart" uri="{C3380CC4-5D6E-409C-BE32-E72D297353CC}">
              <c16:uniqueId val="{00000002-FFCD-472D-85CC-A5C0B8F5CA18}"/>
            </c:ext>
          </c:extLst>
        </c:ser>
        <c:dLbls>
          <c:showLegendKey val="0"/>
          <c:showVal val="0"/>
          <c:showCatName val="0"/>
          <c:showSerName val="0"/>
          <c:showPercent val="0"/>
          <c:showBubbleSize val="0"/>
        </c:dLbls>
        <c:gapWidth val="150"/>
        <c:overlap val="-49"/>
        <c:axId val="129076608"/>
        <c:axId val="129090688"/>
      </c:barChart>
      <c:catAx>
        <c:axId val="129076608"/>
        <c:scaling>
          <c:orientation val="minMax"/>
        </c:scaling>
        <c:delete val="0"/>
        <c:axPos val="b"/>
        <c:numFmt formatCode="General" sourceLinked="1"/>
        <c:majorTickMark val="none"/>
        <c:minorTickMark val="none"/>
        <c:tickLblPos val="nextTo"/>
        <c:txPr>
          <a:bodyPr rot="-2160000" vert="horz" anchor="ctr" anchorCtr="0"/>
          <a:lstStyle/>
          <a:p>
            <a:pPr>
              <a:defRPr sz="800" b="0" i="0" u="none" strike="noStrike" baseline="0">
                <a:solidFill>
                  <a:srgbClr val="000000"/>
                </a:solidFill>
                <a:latin typeface="Calibri"/>
                <a:ea typeface="Calibri"/>
                <a:cs typeface="Calibri"/>
              </a:defRPr>
            </a:pPr>
            <a:endParaRPr lang="es-CL"/>
          </a:p>
        </c:txPr>
        <c:crossAx val="129090688"/>
        <c:crosses val="autoZero"/>
        <c:auto val="0"/>
        <c:lblAlgn val="ctr"/>
        <c:lblOffset val="100"/>
        <c:noMultiLvlLbl val="0"/>
      </c:catAx>
      <c:valAx>
        <c:axId val="129090688"/>
        <c:scaling>
          <c:orientation val="minMax"/>
        </c:scaling>
        <c:delete val="0"/>
        <c:axPos val="l"/>
        <c:numFmt formatCode="0.0%" sourceLinked="1"/>
        <c:majorTickMark val="out"/>
        <c:minorTickMark val="none"/>
        <c:tickLblPos val="nextTo"/>
        <c:txPr>
          <a:bodyPr/>
          <a:lstStyle/>
          <a:p>
            <a:pPr>
              <a:defRPr sz="800"/>
            </a:pPr>
            <a:endParaRPr lang="es-CL"/>
          </a:p>
        </c:txPr>
        <c:crossAx val="129076608"/>
        <c:crosses val="autoZero"/>
        <c:crossBetween val="between"/>
      </c:valAx>
    </c:plotArea>
    <c:legend>
      <c:legendPos val="b"/>
      <c:overlay val="0"/>
      <c:txPr>
        <a:bodyPr/>
        <a:lstStyle/>
        <a:p>
          <a:pPr>
            <a:defRPr sz="800" b="0" i="0" u="none" strike="noStrike" baseline="0">
              <a:solidFill>
                <a:srgbClr val="000000"/>
              </a:solidFill>
              <a:latin typeface="Calibri"/>
              <a:ea typeface="Calibri"/>
              <a:cs typeface="Calibri"/>
            </a:defRPr>
          </a:pPr>
          <a:endParaRPr lang="es-CL"/>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s-CL"/>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000" b="1" i="0" u="none" strike="noStrike" baseline="0">
                <a:solidFill>
                  <a:srgbClr val="000000"/>
                </a:solidFill>
                <a:latin typeface="Calibri"/>
                <a:ea typeface="Calibri"/>
                <a:cs typeface="Calibri"/>
              </a:defRPr>
            </a:pPr>
            <a:r>
              <a:rPr lang="es-CL" sz="1000"/>
              <a:t>% de Ejecución Acumulada 2017 - 2018 - 2019</a:t>
            </a:r>
          </a:p>
        </c:rich>
      </c:tx>
      <c:overlay val="0"/>
    </c:title>
    <c:autoTitleDeleted val="0"/>
    <c:plotArea>
      <c:layout>
        <c:manualLayout>
          <c:layoutTarget val="inner"/>
          <c:xMode val="edge"/>
          <c:yMode val="edge"/>
          <c:x val="0.10258898428656869"/>
          <c:y val="0.13862224668724918"/>
          <c:w val="0.87732313121876715"/>
          <c:h val="0.61578696279986278"/>
        </c:manualLayout>
      </c:layout>
      <c:lineChart>
        <c:grouping val="standard"/>
        <c:varyColors val="0"/>
        <c:ser>
          <c:idx val="0"/>
          <c:order val="0"/>
          <c:tx>
            <c:strRef>
              <c:f>'Partida 25'!$C$28</c:f>
              <c:strCache>
                <c:ptCount val="1"/>
                <c:pt idx="0">
                  <c:v>% Ejecución Ppto. Vigente 2017</c:v>
                </c:pt>
              </c:strCache>
            </c:strRef>
          </c:tx>
          <c:spPr>
            <a:ln>
              <a:solidFill>
                <a:srgbClr val="9BBB59"/>
              </a:solidFill>
            </a:ln>
          </c:spPr>
          <c:marker>
            <c:symbol val="none"/>
          </c:marker>
          <c:cat>
            <c:strRef>
              <c:f>'Partida 25'!$D$27:$O$27</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25'!$D$28:$O$28</c:f>
              <c:numCache>
                <c:formatCode>0.0%</c:formatCode>
                <c:ptCount val="12"/>
                <c:pt idx="0">
                  <c:v>5.8000000000000003E-2</c:v>
                </c:pt>
                <c:pt idx="1">
                  <c:v>0.11</c:v>
                </c:pt>
                <c:pt idx="2">
                  <c:v>0.189</c:v>
                </c:pt>
                <c:pt idx="3">
                  <c:v>0.25900000000000001</c:v>
                </c:pt>
                <c:pt idx="4">
                  <c:v>0.33200000000000002</c:v>
                </c:pt>
                <c:pt idx="5">
                  <c:v>0.41599999999999998</c:v>
                </c:pt>
                <c:pt idx="6">
                  <c:v>0.49</c:v>
                </c:pt>
                <c:pt idx="7">
                  <c:v>0.56499999999999995</c:v>
                </c:pt>
                <c:pt idx="8">
                  <c:v>0.66400000000000003</c:v>
                </c:pt>
                <c:pt idx="9">
                  <c:v>0.73599999999999999</c:v>
                </c:pt>
                <c:pt idx="10">
                  <c:v>0.82299999999999995</c:v>
                </c:pt>
                <c:pt idx="11">
                  <c:v>0.99199999999999999</c:v>
                </c:pt>
              </c:numCache>
            </c:numRef>
          </c:val>
          <c:smooth val="0"/>
          <c:extLst>
            <c:ext xmlns:c16="http://schemas.microsoft.com/office/drawing/2014/chart" uri="{C3380CC4-5D6E-409C-BE32-E72D297353CC}">
              <c16:uniqueId val="{00000000-4B46-4026-AEE5-4A25E4B24D76}"/>
            </c:ext>
          </c:extLst>
        </c:ser>
        <c:ser>
          <c:idx val="1"/>
          <c:order val="1"/>
          <c:tx>
            <c:strRef>
              <c:f>'Partida 25'!$C$29</c:f>
              <c:strCache>
                <c:ptCount val="1"/>
                <c:pt idx="0">
                  <c:v>% Ejecución Ppto. Vigente 2018</c:v>
                </c:pt>
              </c:strCache>
            </c:strRef>
          </c:tx>
          <c:spPr>
            <a:ln>
              <a:solidFill>
                <a:srgbClr val="0070C0"/>
              </a:solidFill>
            </a:ln>
          </c:spPr>
          <c:marker>
            <c:symbol val="none"/>
          </c:marker>
          <c:cat>
            <c:strRef>
              <c:f>'Partida 25'!$D$27:$O$27</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25'!$D$29:$O$29</c:f>
              <c:numCache>
                <c:formatCode>0.0%</c:formatCode>
                <c:ptCount val="12"/>
                <c:pt idx="0">
                  <c:v>5.3999999999999999E-2</c:v>
                </c:pt>
                <c:pt idx="1">
                  <c:v>0.106</c:v>
                </c:pt>
                <c:pt idx="2">
                  <c:v>0.193</c:v>
                </c:pt>
                <c:pt idx="3">
                  <c:v>0.26500000000000001</c:v>
                </c:pt>
                <c:pt idx="4">
                  <c:v>0.33100000000000002</c:v>
                </c:pt>
                <c:pt idx="5">
                  <c:v>0.41099999999999998</c:v>
                </c:pt>
                <c:pt idx="6">
                  <c:v>0.48799999999999999</c:v>
                </c:pt>
                <c:pt idx="7">
                  <c:v>0.56499999999999995</c:v>
                </c:pt>
                <c:pt idx="8">
                  <c:v>0.65800000000000003</c:v>
                </c:pt>
                <c:pt idx="9">
                  <c:v>0.73799999999999999</c:v>
                </c:pt>
                <c:pt idx="10">
                  <c:v>0.82199999999999995</c:v>
                </c:pt>
                <c:pt idx="11">
                  <c:v>0.98199999999999998</c:v>
                </c:pt>
              </c:numCache>
            </c:numRef>
          </c:val>
          <c:smooth val="0"/>
          <c:extLst>
            <c:ext xmlns:c16="http://schemas.microsoft.com/office/drawing/2014/chart" uri="{C3380CC4-5D6E-409C-BE32-E72D297353CC}">
              <c16:uniqueId val="{00000001-4B46-4026-AEE5-4A25E4B24D76}"/>
            </c:ext>
          </c:extLst>
        </c:ser>
        <c:ser>
          <c:idx val="2"/>
          <c:order val="2"/>
          <c:tx>
            <c:strRef>
              <c:f>'Partida 25'!$C$30</c:f>
              <c:strCache>
                <c:ptCount val="1"/>
                <c:pt idx="0">
                  <c:v>% Ejecución Ppto. Vigente 2019</c:v>
                </c:pt>
              </c:strCache>
            </c:strRef>
          </c:tx>
          <c:spPr>
            <a:ln>
              <a:solidFill>
                <a:srgbClr val="C00000"/>
              </a:solidFill>
            </a:ln>
          </c:spPr>
          <c:marker>
            <c:symbol val="none"/>
          </c:marker>
          <c:dLbls>
            <c:dLbl>
              <c:idx val="0"/>
              <c:layout>
                <c:manualLayout>
                  <c:x val="-3.7664783427495289E-2"/>
                  <c:y val="3.333333333333333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4B46-4026-AEE5-4A25E4B24D76}"/>
                </c:ext>
              </c:extLst>
            </c:dLbl>
            <c:dLbl>
              <c:idx val="1"/>
              <c:layout>
                <c:manualLayout>
                  <c:x val="-4.0175768989328314E-2"/>
                  <c:y val="2.499999999999992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B46-4026-AEE5-4A25E4B24D76}"/>
                </c:ext>
              </c:extLst>
            </c:dLbl>
            <c:dLbl>
              <c:idx val="2"/>
              <c:layout>
                <c:manualLayout>
                  <c:x val="-4.5197740112994399E-2"/>
                  <c:y val="3.749999999999992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4B46-4026-AEE5-4A25E4B24D76}"/>
                </c:ext>
              </c:extLst>
            </c:dLbl>
            <c:dLbl>
              <c:idx val="3"/>
              <c:layout>
                <c:manualLayout>
                  <c:x val="-5.0219711236660386E-2"/>
                  <c:y val="0.0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B46-4026-AEE5-4A25E4B24D76}"/>
                </c:ext>
              </c:extLst>
            </c:dLbl>
            <c:dLbl>
              <c:idx val="4"/>
              <c:layout>
                <c:manualLayout>
                  <c:x val="-4.2686754551161332E-2"/>
                  <c:y val="3.24214792299898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4B46-4026-AEE5-4A25E4B24D76}"/>
                </c:ext>
              </c:extLst>
            </c:dLbl>
            <c:dLbl>
              <c:idx val="5"/>
              <c:layout>
                <c:manualLayout>
                  <c:x val="-5.5241682360326429E-2"/>
                  <c:y val="-2.431610942249240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4B46-4026-AEE5-4A25E4B24D76}"/>
                </c:ext>
              </c:extLst>
            </c:dLbl>
            <c:dLbl>
              <c:idx val="6"/>
              <c:layout>
                <c:manualLayout>
                  <c:x val="-5.2730696798493411E-2"/>
                  <c:y val="3.6474164133738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4B46-4026-AEE5-4A25E4B24D76}"/>
                </c:ext>
              </c:extLst>
            </c:dLbl>
            <c:dLbl>
              <c:idx val="7"/>
              <c:layout>
                <c:manualLayout>
                  <c:x val="-4.7708725674827368E-2"/>
                  <c:y val="3.64741641337385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4B46-4026-AEE5-4A25E4B24D76}"/>
                </c:ext>
              </c:extLst>
            </c:dLbl>
            <c:dLbl>
              <c:idx val="8"/>
              <c:layout>
                <c:manualLayout>
                  <c:x val="-4.7708725674827368E-2"/>
                  <c:y val="4.4579533941235996E-2"/>
                </c:manualLayout>
              </c:layout>
              <c:spPr>
                <a:noFill/>
                <a:ln>
                  <a:noFill/>
                </a:ln>
                <a:effectLst/>
              </c:spPr>
              <c:txPr>
                <a:bodyPr/>
                <a:lstStyle/>
                <a:p>
                  <a:pPr>
                    <a:defRPr sz="900" b="1"/>
                  </a:pPr>
                  <a:endParaRPr lang="es-CL"/>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4B46-4026-AEE5-4A25E4B24D76}"/>
                </c:ext>
              </c:extLst>
            </c:dLbl>
            <c:spPr>
              <a:noFill/>
              <a:ln>
                <a:noFill/>
              </a:ln>
              <a:effectLst/>
            </c:spPr>
            <c:txPr>
              <a:bodyPr/>
              <a:lstStyle/>
              <a:p>
                <a:pPr>
                  <a:defRPr sz="700" b="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25'!$D$27:$O$27</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25'!$D$30:$L$30</c:f>
              <c:numCache>
                <c:formatCode>0.0%</c:formatCode>
                <c:ptCount val="9"/>
                <c:pt idx="0">
                  <c:v>5.3696579100964793E-2</c:v>
                </c:pt>
                <c:pt idx="1">
                  <c:v>0.10777707453217089</c:v>
                </c:pt>
                <c:pt idx="2">
                  <c:v>0.19898350215564234</c:v>
                </c:pt>
                <c:pt idx="3">
                  <c:v>0.26648467363945477</c:v>
                </c:pt>
                <c:pt idx="4">
                  <c:v>0.24247706466890712</c:v>
                </c:pt>
                <c:pt idx="5">
                  <c:v>0.47613008732696305</c:v>
                </c:pt>
                <c:pt idx="6">
                  <c:v>0.5116913489043915</c:v>
                </c:pt>
                <c:pt idx="7">
                  <c:v>0.56660274795050858</c:v>
                </c:pt>
                <c:pt idx="8">
                  <c:v>0.67460958852506581</c:v>
                </c:pt>
              </c:numCache>
            </c:numRef>
          </c:val>
          <c:smooth val="0"/>
          <c:extLst>
            <c:ext xmlns:c16="http://schemas.microsoft.com/office/drawing/2014/chart" uri="{C3380CC4-5D6E-409C-BE32-E72D297353CC}">
              <c16:uniqueId val="{0000000B-4B46-4026-AEE5-4A25E4B24D76}"/>
            </c:ext>
          </c:extLst>
        </c:ser>
        <c:dLbls>
          <c:showLegendKey val="0"/>
          <c:showVal val="0"/>
          <c:showCatName val="0"/>
          <c:showSerName val="0"/>
          <c:showPercent val="0"/>
          <c:showBubbleSize val="0"/>
        </c:dLbls>
        <c:smooth val="0"/>
        <c:axId val="129140992"/>
        <c:axId val="129146880"/>
      </c:lineChart>
      <c:catAx>
        <c:axId val="129140992"/>
        <c:scaling>
          <c:orientation val="minMax"/>
        </c:scaling>
        <c:delete val="0"/>
        <c:axPos val="b"/>
        <c:numFmt formatCode="General" sourceLinked="1"/>
        <c:majorTickMark val="none"/>
        <c:minorTickMark val="none"/>
        <c:tickLblPos val="low"/>
        <c:txPr>
          <a:bodyPr rot="-1620000" vert="horz"/>
          <a:lstStyle/>
          <a:p>
            <a:pPr>
              <a:defRPr sz="800" b="0" i="0" u="none" strike="noStrike" baseline="0">
                <a:ln>
                  <a:noFill/>
                  <a:headEnd type="none"/>
                </a:ln>
                <a:solidFill>
                  <a:srgbClr val="000000">
                    <a:alpha val="90000"/>
                  </a:srgbClr>
                </a:solidFill>
                <a:latin typeface="Calibri"/>
                <a:ea typeface="Calibri"/>
                <a:cs typeface="Calibri"/>
              </a:defRPr>
            </a:pPr>
            <a:endParaRPr lang="es-CL"/>
          </a:p>
        </c:txPr>
        <c:crossAx val="129146880"/>
        <c:crosses val="autoZero"/>
        <c:auto val="1"/>
        <c:lblAlgn val="ctr"/>
        <c:lblOffset val="100"/>
        <c:tickLblSkip val="1"/>
        <c:noMultiLvlLbl val="0"/>
      </c:catAx>
      <c:valAx>
        <c:axId val="129146880"/>
        <c:scaling>
          <c:orientation val="minMax"/>
        </c:scaling>
        <c:delete val="0"/>
        <c:axPos val="l"/>
        <c:majorGridlines/>
        <c:numFmt formatCode="0.0%" sourceLinked="1"/>
        <c:majorTickMark val="none"/>
        <c:minorTickMark val="none"/>
        <c:tickLblPos val="nextTo"/>
        <c:txPr>
          <a:bodyPr rot="0" vert="horz"/>
          <a:lstStyle/>
          <a:p>
            <a:pPr>
              <a:defRPr sz="800" b="0" i="0" u="none" strike="noStrike" baseline="0">
                <a:solidFill>
                  <a:srgbClr val="000000"/>
                </a:solidFill>
                <a:latin typeface="Calibri"/>
                <a:ea typeface="Calibri"/>
                <a:cs typeface="Calibri"/>
              </a:defRPr>
            </a:pPr>
            <a:endParaRPr lang="es-CL"/>
          </a:p>
        </c:txPr>
        <c:crossAx val="129140992"/>
        <c:crosses val="autoZero"/>
        <c:crossBetween val="between"/>
      </c:valAx>
    </c:plotArea>
    <c:legend>
      <c:legendPos val="b"/>
      <c:overlay val="0"/>
      <c:txPr>
        <a:bodyPr/>
        <a:lstStyle/>
        <a:p>
          <a:pPr>
            <a:defRPr sz="800"/>
          </a:pPr>
          <a:endParaRPr lang="es-CL"/>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s-CL"/>
    </a:p>
  </c:txPr>
  <c:externalData r:id="rId2">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5" y="0"/>
            <a:ext cx="3077740" cy="469424"/>
          </a:xfrm>
          <a:prstGeom prst="rect">
            <a:avLst/>
          </a:prstGeom>
        </p:spPr>
        <p:txBody>
          <a:bodyPr vert="horz" lIns="93130" tIns="46564" rIns="93130" bIns="46564" rtlCol="0"/>
          <a:lstStyle>
            <a:lvl1pPr algn="l">
              <a:defRPr sz="1200"/>
            </a:lvl1pPr>
          </a:lstStyle>
          <a:p>
            <a:endParaRPr lang="es-CL"/>
          </a:p>
        </p:txBody>
      </p:sp>
      <p:sp>
        <p:nvSpPr>
          <p:cNvPr id="3" name="2 Marcador de fecha"/>
          <p:cNvSpPr>
            <a:spLocks noGrp="1"/>
          </p:cNvSpPr>
          <p:nvPr>
            <p:ph type="dt" sz="quarter" idx="1"/>
          </p:nvPr>
        </p:nvSpPr>
        <p:spPr>
          <a:xfrm>
            <a:off x="4023098" y="0"/>
            <a:ext cx="3077740" cy="469424"/>
          </a:xfrm>
          <a:prstGeom prst="rect">
            <a:avLst/>
          </a:prstGeom>
        </p:spPr>
        <p:txBody>
          <a:bodyPr vert="horz" lIns="93130" tIns="46564" rIns="93130" bIns="46564" rtlCol="0"/>
          <a:lstStyle>
            <a:lvl1pPr algn="r">
              <a:defRPr sz="1200"/>
            </a:lvl1pPr>
          </a:lstStyle>
          <a:p>
            <a:fld id="{616FA1BA-8A8E-4023-9C91-FC56F051C6FA}" type="datetimeFigureOut">
              <a:rPr lang="es-CL" smtClean="0"/>
              <a:t>06-11-2019</a:t>
            </a:fld>
            <a:endParaRPr lang="es-CL"/>
          </a:p>
        </p:txBody>
      </p:sp>
      <p:sp>
        <p:nvSpPr>
          <p:cNvPr id="4" name="3 Marcador de pie de página"/>
          <p:cNvSpPr>
            <a:spLocks noGrp="1"/>
          </p:cNvSpPr>
          <p:nvPr>
            <p:ph type="ftr" sz="quarter" idx="2"/>
          </p:nvPr>
        </p:nvSpPr>
        <p:spPr>
          <a:xfrm>
            <a:off x="5" y="8917422"/>
            <a:ext cx="3077740" cy="469424"/>
          </a:xfrm>
          <a:prstGeom prst="rect">
            <a:avLst/>
          </a:prstGeom>
        </p:spPr>
        <p:txBody>
          <a:bodyPr vert="horz" lIns="93130" tIns="46564" rIns="93130" bIns="46564" rtlCol="0" anchor="b"/>
          <a:lstStyle>
            <a:lvl1pPr algn="l">
              <a:defRPr sz="1200"/>
            </a:lvl1pPr>
          </a:lstStyle>
          <a:p>
            <a:endParaRPr lang="es-CL"/>
          </a:p>
        </p:txBody>
      </p:sp>
      <p:sp>
        <p:nvSpPr>
          <p:cNvPr id="5" name="4 Marcador de número de diapositiva"/>
          <p:cNvSpPr>
            <a:spLocks noGrp="1"/>
          </p:cNvSpPr>
          <p:nvPr>
            <p:ph type="sldNum" sz="quarter" idx="3"/>
          </p:nvPr>
        </p:nvSpPr>
        <p:spPr>
          <a:xfrm>
            <a:off x="4023098" y="8917422"/>
            <a:ext cx="3077740" cy="469424"/>
          </a:xfrm>
          <a:prstGeom prst="rect">
            <a:avLst/>
          </a:prstGeom>
        </p:spPr>
        <p:txBody>
          <a:bodyPr vert="horz" lIns="93130" tIns="46564" rIns="93130" bIns="46564" rtlCol="0" anchor="b"/>
          <a:lstStyle>
            <a:lvl1pPr algn="r">
              <a:defRPr sz="1200"/>
            </a:lvl1pPr>
          </a:lstStyle>
          <a:p>
            <a:fld id="{5B2478F1-BD0C-402D-A16D-7669D4371A65}" type="slidenum">
              <a:rPr lang="es-CL" smtClean="0"/>
              <a:t>‹Nº›</a:t>
            </a:fld>
            <a:endParaRPr lang="es-CL"/>
          </a:p>
        </p:txBody>
      </p:sp>
    </p:spTree>
    <p:extLst>
      <p:ext uri="{BB962C8B-B14F-4D97-AF65-F5344CB8AC3E}">
        <p14:creationId xmlns:p14="http://schemas.microsoft.com/office/powerpoint/2010/main" val="1739717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5" y="0"/>
            <a:ext cx="3077740" cy="469424"/>
          </a:xfrm>
          <a:prstGeom prst="rect">
            <a:avLst/>
          </a:prstGeom>
        </p:spPr>
        <p:txBody>
          <a:bodyPr vert="horz" lIns="93130" tIns="46564" rIns="93130" bIns="46564" rtlCol="0"/>
          <a:lstStyle>
            <a:lvl1pPr algn="l">
              <a:defRPr sz="1200"/>
            </a:lvl1pPr>
          </a:lstStyle>
          <a:p>
            <a:endParaRPr lang="es-CL"/>
          </a:p>
        </p:txBody>
      </p:sp>
      <p:sp>
        <p:nvSpPr>
          <p:cNvPr id="3" name="2 Marcador de fecha"/>
          <p:cNvSpPr>
            <a:spLocks noGrp="1"/>
          </p:cNvSpPr>
          <p:nvPr>
            <p:ph type="dt" idx="1"/>
          </p:nvPr>
        </p:nvSpPr>
        <p:spPr>
          <a:xfrm>
            <a:off x="4023098" y="0"/>
            <a:ext cx="3077740" cy="469424"/>
          </a:xfrm>
          <a:prstGeom prst="rect">
            <a:avLst/>
          </a:prstGeom>
        </p:spPr>
        <p:txBody>
          <a:bodyPr vert="horz" lIns="93130" tIns="46564" rIns="93130" bIns="46564" rtlCol="0"/>
          <a:lstStyle>
            <a:lvl1pPr algn="r">
              <a:defRPr sz="1200"/>
            </a:lvl1pPr>
          </a:lstStyle>
          <a:p>
            <a:fld id="{E2B5B10E-871D-42A9-AFA9-7078BA467708}" type="datetimeFigureOut">
              <a:rPr lang="es-CL" smtClean="0"/>
              <a:t>06-11-2019</a:t>
            </a:fld>
            <a:endParaRPr lang="es-CL"/>
          </a:p>
        </p:txBody>
      </p:sp>
      <p:sp>
        <p:nvSpPr>
          <p:cNvPr id="4" name="3 Marcador de imagen de diapositiva"/>
          <p:cNvSpPr>
            <a:spLocks noGrp="1" noRot="1" noChangeAspect="1"/>
          </p:cNvSpPr>
          <p:nvPr>
            <p:ph type="sldImg" idx="2"/>
          </p:nvPr>
        </p:nvSpPr>
        <p:spPr>
          <a:xfrm>
            <a:off x="1203325" y="703263"/>
            <a:ext cx="4695825" cy="3521075"/>
          </a:xfrm>
          <a:prstGeom prst="rect">
            <a:avLst/>
          </a:prstGeom>
          <a:noFill/>
          <a:ln w="12700">
            <a:solidFill>
              <a:prstClr val="black"/>
            </a:solidFill>
          </a:ln>
        </p:spPr>
        <p:txBody>
          <a:bodyPr vert="horz" lIns="93130" tIns="46564" rIns="93130" bIns="46564" rtlCol="0" anchor="ctr"/>
          <a:lstStyle/>
          <a:p>
            <a:endParaRPr lang="es-CL"/>
          </a:p>
        </p:txBody>
      </p:sp>
      <p:sp>
        <p:nvSpPr>
          <p:cNvPr id="5" name="4 Marcador de notas"/>
          <p:cNvSpPr>
            <a:spLocks noGrp="1"/>
          </p:cNvSpPr>
          <p:nvPr>
            <p:ph type="body" sz="quarter" idx="3"/>
          </p:nvPr>
        </p:nvSpPr>
        <p:spPr>
          <a:xfrm>
            <a:off x="710248" y="4459526"/>
            <a:ext cx="5681980" cy="4224814"/>
          </a:xfrm>
          <a:prstGeom prst="rect">
            <a:avLst/>
          </a:prstGeom>
        </p:spPr>
        <p:txBody>
          <a:bodyPr vert="horz" lIns="93130" tIns="46564" rIns="93130" bIns="46564"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5 Marcador de pie de página"/>
          <p:cNvSpPr>
            <a:spLocks noGrp="1"/>
          </p:cNvSpPr>
          <p:nvPr>
            <p:ph type="ftr" sz="quarter" idx="4"/>
          </p:nvPr>
        </p:nvSpPr>
        <p:spPr>
          <a:xfrm>
            <a:off x="5" y="8917422"/>
            <a:ext cx="3077740" cy="469424"/>
          </a:xfrm>
          <a:prstGeom prst="rect">
            <a:avLst/>
          </a:prstGeom>
        </p:spPr>
        <p:txBody>
          <a:bodyPr vert="horz" lIns="93130" tIns="46564" rIns="93130" bIns="46564"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4023098" y="8917422"/>
            <a:ext cx="3077740" cy="469424"/>
          </a:xfrm>
          <a:prstGeom prst="rect">
            <a:avLst/>
          </a:prstGeom>
        </p:spPr>
        <p:txBody>
          <a:bodyPr vert="horz" lIns="93130" tIns="46564" rIns="93130" bIns="46564" rtlCol="0" anchor="b"/>
          <a:lstStyle>
            <a:lvl1pPr algn="r">
              <a:defRPr sz="1200"/>
            </a:lvl1pPr>
          </a:lstStyle>
          <a:p>
            <a:fld id="{15CC87D2-554F-43C8-B789-DB86F48C67F4}" type="slidenum">
              <a:rPr lang="es-CL" smtClean="0"/>
              <a:t>‹Nº›</a:t>
            </a:fld>
            <a:endParaRPr lang="es-CL"/>
          </a:p>
        </p:txBody>
      </p:sp>
    </p:spTree>
    <p:extLst>
      <p:ext uri="{BB962C8B-B14F-4D97-AF65-F5344CB8AC3E}">
        <p14:creationId xmlns:p14="http://schemas.microsoft.com/office/powerpoint/2010/main" val="42303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15CC87D2-554F-43C8-B789-DB86F48C67F4}" type="slidenum">
              <a:rPr lang="es-CL" smtClean="0"/>
              <a:t>8</a:t>
            </a:fld>
            <a:endParaRPr lang="es-CL"/>
          </a:p>
        </p:txBody>
      </p:sp>
    </p:spTree>
    <p:extLst>
      <p:ext uri="{BB962C8B-B14F-4D97-AF65-F5344CB8AC3E}">
        <p14:creationId xmlns:p14="http://schemas.microsoft.com/office/powerpoint/2010/main" val="2912973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15CC87D2-554F-43C8-B789-DB86F48C67F4}" type="slidenum">
              <a:rPr lang="es-CL" smtClean="0"/>
              <a:t>9</a:t>
            </a:fld>
            <a:endParaRPr lang="es-CL"/>
          </a:p>
        </p:txBody>
      </p:sp>
    </p:spTree>
    <p:extLst>
      <p:ext uri="{BB962C8B-B14F-4D97-AF65-F5344CB8AC3E}">
        <p14:creationId xmlns:p14="http://schemas.microsoft.com/office/powerpoint/2010/main" val="8353999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06-11-2019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40933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06-11-2019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24881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06-11-2019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666495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06-11-2019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20825204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06-11-2019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10546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06-11-2019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7890853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06-11-2019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988839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06-11-2019</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96919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06-11-2019</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820971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06-11-2019</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706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06-11-2019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422748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06-11-2019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84742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06-11-2019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852958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06-11-2019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91354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06-11-2019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60526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06-11-2019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325310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06-11-2019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12368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06-11-2019</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0855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06-11-2019</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1522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06-11-2019</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9392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06-11-2019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775123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06-11-2019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224499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06-11-2019</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630719" y="260648"/>
            <a:ext cx="2189753" cy="163464"/>
          </a:xfrm>
          <a:prstGeom prst="rect">
            <a:avLst/>
          </a:prstGeom>
          <a:noFill/>
        </p:spPr>
        <p:txBody>
          <a:bodyPr wrap="square" rtlCol="0">
            <a:noAutofit/>
          </a:bodyPr>
          <a:lstStyle/>
          <a:p>
            <a:pPr>
              <a:spcAft>
                <a:spcPts val="0"/>
              </a:spcAft>
            </a:pPr>
            <a:r>
              <a:rPr lang="es-CL" sz="700" b="1" kern="1200" dirty="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114182832"/>
              </p:ext>
            </p:extLst>
          </p:nvPr>
        </p:nvGraphicFramePr>
        <p:xfrm>
          <a:off x="5940152" y="203419"/>
          <a:ext cx="565001" cy="417269"/>
        </p:xfrm>
        <a:graphic>
          <a:graphicData uri="http://schemas.openxmlformats.org/presentationml/2006/ole">
            <mc:AlternateContent xmlns:mc="http://schemas.openxmlformats.org/markup-compatibility/2006">
              <mc:Choice xmlns:v="urn:schemas-microsoft-com:vml" Requires="v">
                <p:oleObj spid="_x0000_s6417"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940152" y="203419"/>
                        <a:ext cx="565001" cy="417269"/>
                      </a:xfrm>
                      <a:prstGeom prst="rect">
                        <a:avLst/>
                      </a:prstGeom>
                      <a:noFill/>
                      <a:ln>
                        <a:noFill/>
                      </a:ln>
                    </p:spPr>
                  </p:pic>
                </p:oleObj>
              </mc:Fallback>
            </mc:AlternateContent>
          </a:graphicData>
        </a:graphic>
      </p:graphicFrame>
      <p:sp>
        <p:nvSpPr>
          <p:cNvPr id="5" name="4 Rectángulo"/>
          <p:cNvSpPr/>
          <p:nvPr userDrawn="1"/>
        </p:nvSpPr>
        <p:spPr>
          <a:xfrm>
            <a:off x="6444208" y="231031"/>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33579199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06-11-2019</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pic>
        <p:nvPicPr>
          <p:cNvPr id="2247" name="Picture 199"/>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508104" y="44624"/>
            <a:ext cx="36703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23576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396529" y="2276872"/>
            <a:ext cx="8280920" cy="2016224"/>
          </a:xfrm>
          <a:solidFill>
            <a:schemeClr val="bg1"/>
          </a:solidFill>
          <a:ln>
            <a:solidFill>
              <a:schemeClr val="bg1">
                <a:lumMod val="95000"/>
              </a:schemeClr>
            </a:solidFill>
            <a:miter lim="800000"/>
          </a:ln>
          <a:effectLst>
            <a:outerShdw blurRad="50800" dist="38100" dir="2700000" algn="tl" rotWithShape="0">
              <a:prstClr val="black">
                <a:alpha val="40000"/>
              </a:prstClr>
            </a:outerShdw>
          </a:effectLst>
          <a:scene3d>
            <a:camera prst="orthographicFront"/>
            <a:lightRig rig="threePt" dir="t">
              <a:rot lat="0" lon="0" rev="1200000"/>
            </a:lightRig>
          </a:scene3d>
          <a:sp3d>
            <a:bevelT/>
          </a:sp3d>
        </p:spPr>
        <p:txBody>
          <a:bodyPr/>
          <a:lstStyle/>
          <a:p>
            <a:pPr algn="ctr"/>
            <a:r>
              <a:rPr lang="es-CL" sz="2000" b="1" dirty="0">
                <a:latin typeface="+mn-lt"/>
              </a:rPr>
              <a:t>EJECUCIÓN ACUMULADA DE GASTOS PRESUPUESTARIOS</a:t>
            </a:r>
            <a:br>
              <a:rPr lang="es-CL" sz="2000" b="1" dirty="0">
                <a:latin typeface="+mn-lt"/>
              </a:rPr>
            </a:br>
            <a:r>
              <a:rPr lang="es-CL" sz="2000" b="1" dirty="0">
                <a:latin typeface="+mn-lt"/>
              </a:rPr>
              <a:t>SEPTIEMBRE 2019</a:t>
            </a:r>
            <a:br>
              <a:rPr lang="es-CL" sz="2000" b="1" dirty="0">
                <a:latin typeface="+mn-lt"/>
              </a:rPr>
            </a:br>
            <a:r>
              <a:rPr lang="es-CL" sz="2000" b="1" dirty="0">
                <a:latin typeface="+mn-lt"/>
              </a:rPr>
              <a:t>PARTIDA 25:</a:t>
            </a:r>
            <a:br>
              <a:rPr lang="es-CL" sz="2000" b="1" dirty="0">
                <a:latin typeface="+mn-lt"/>
              </a:rPr>
            </a:br>
            <a:r>
              <a:rPr lang="es-CL" sz="2000" b="1" dirty="0">
                <a:latin typeface="+mn-lt"/>
              </a:rPr>
              <a:t>MINISTERIO DE MEDIO AMBIENTE</a:t>
            </a:r>
          </a:p>
        </p:txBody>
      </p:sp>
      <p:sp>
        <p:nvSpPr>
          <p:cNvPr id="7" name="6 CuadroTexto"/>
          <p:cNvSpPr txBox="1"/>
          <p:nvPr/>
        </p:nvSpPr>
        <p:spPr>
          <a:xfrm>
            <a:off x="3923928" y="5661248"/>
            <a:ext cx="4536504" cy="276999"/>
          </a:xfrm>
          <a:prstGeom prst="rect">
            <a:avLst/>
          </a:prstGeom>
          <a:noFill/>
        </p:spPr>
        <p:txBody>
          <a:bodyPr wrap="square" rtlCol="0">
            <a:spAutoFit/>
          </a:bodyPr>
          <a:lstStyle/>
          <a:p>
            <a:pPr algn="r"/>
            <a:r>
              <a:rPr lang="es-CL" sz="1200" dirty="0"/>
              <a:t>Valparaíso, noviembre 2019</a:t>
            </a:r>
          </a:p>
        </p:txBody>
      </p:sp>
      <p:sp>
        <p:nvSpPr>
          <p:cNvPr id="3" name="2 Rectángulo"/>
          <p:cNvSpPr/>
          <p:nvPr/>
        </p:nvSpPr>
        <p:spPr>
          <a:xfrm>
            <a:off x="5292080" y="0"/>
            <a:ext cx="3851920"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7336" name="Picture 16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548680"/>
            <a:ext cx="4219602" cy="7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052829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554761" y="5885216"/>
            <a:ext cx="7545752" cy="365125"/>
          </a:xfrm>
        </p:spPr>
        <p:txBody>
          <a:bodyPr/>
          <a:lstStyle/>
          <a:p>
            <a:r>
              <a:rPr lang="es-CL" sz="1050" b="1" dirty="0"/>
              <a:t>Fuente</a:t>
            </a:r>
            <a:r>
              <a:rPr lang="es-CL" sz="1050" dirty="0"/>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10</a:t>
            </a:fld>
            <a:endParaRPr lang="es-CL"/>
          </a:p>
        </p:txBody>
      </p:sp>
      <p:sp>
        <p:nvSpPr>
          <p:cNvPr id="7" name="1 Título"/>
          <p:cNvSpPr txBox="1">
            <a:spLocks/>
          </p:cNvSpPr>
          <p:nvPr/>
        </p:nvSpPr>
        <p:spPr>
          <a:xfrm>
            <a:off x="580298" y="764704"/>
            <a:ext cx="786024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t>
            </a:r>
            <a:r>
              <a:rPr lang="es-CL" sz="1600" b="1" dirty="0">
                <a:solidFill>
                  <a:prstClr val="black"/>
                </a:solidFill>
                <a:ea typeface="Verdana" pitchFamily="34" charset="0"/>
                <a:cs typeface="Verdana" pitchFamily="34" charset="0"/>
              </a:rPr>
              <a:t>SEPTIEMBRE</a:t>
            </a:r>
            <a:r>
              <a:rPr lang="es-CL" sz="1600" b="1" dirty="0">
                <a:solidFill>
                  <a:schemeClr val="tx1"/>
                </a:solidFill>
                <a:ea typeface="Verdana" pitchFamily="34" charset="0"/>
                <a:cs typeface="Verdana" pitchFamily="34" charset="0"/>
              </a:rPr>
              <a:t>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a:t>
            </a:r>
            <a:r>
              <a:rPr lang="es-CL" sz="1600" b="1" dirty="0">
                <a:solidFill>
                  <a:schemeClr val="tx1"/>
                </a:solidFill>
                <a:ea typeface="Verdana" pitchFamily="34" charset="0"/>
                <a:cs typeface="Verdana" pitchFamily="34" charset="0"/>
              </a:rPr>
              <a:t>. CAPÍTULO 02. PROGRAMA 01:  SERVICIO DE EVALUACIÓN AMBIENTAL  </a:t>
            </a:r>
          </a:p>
        </p:txBody>
      </p:sp>
      <p:sp>
        <p:nvSpPr>
          <p:cNvPr id="8" name="1 Título"/>
          <p:cNvSpPr txBox="1">
            <a:spLocks/>
          </p:cNvSpPr>
          <p:nvPr/>
        </p:nvSpPr>
        <p:spPr>
          <a:xfrm>
            <a:off x="525504" y="1653975"/>
            <a:ext cx="7860248" cy="202408"/>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200" b="1" dirty="0">
                <a:solidFill>
                  <a:prstClr val="black"/>
                </a:solidFill>
                <a:ea typeface="Verdana" pitchFamily="34" charset="0"/>
                <a:cs typeface="Verdana" pitchFamily="34" charset="0"/>
              </a:rPr>
              <a:t>en miles de pesos 2019</a:t>
            </a:r>
          </a:p>
        </p:txBody>
      </p:sp>
      <p:graphicFrame>
        <p:nvGraphicFramePr>
          <p:cNvPr id="2" name="Tabla 1">
            <a:extLst>
              <a:ext uri="{FF2B5EF4-FFF2-40B4-BE49-F238E27FC236}">
                <a16:creationId xmlns:a16="http://schemas.microsoft.com/office/drawing/2014/main" id="{B7C89A71-521B-41B0-AF76-74DF51EA1B0C}"/>
              </a:ext>
            </a:extLst>
          </p:cNvPr>
          <p:cNvGraphicFramePr>
            <a:graphicFrameLocks noGrp="1"/>
          </p:cNvGraphicFramePr>
          <p:nvPr>
            <p:extLst>
              <p:ext uri="{D42A27DB-BD31-4B8C-83A1-F6EECF244321}">
                <p14:modId xmlns:p14="http://schemas.microsoft.com/office/powerpoint/2010/main" val="3294543737"/>
              </p:ext>
            </p:extLst>
          </p:nvPr>
        </p:nvGraphicFramePr>
        <p:xfrm>
          <a:off x="580298" y="2061049"/>
          <a:ext cx="7805453" cy="3619500"/>
        </p:xfrm>
        <a:graphic>
          <a:graphicData uri="http://schemas.openxmlformats.org/drawingml/2006/table">
            <a:tbl>
              <a:tblPr/>
              <a:tblGrid>
                <a:gridCol w="680849">
                  <a:extLst>
                    <a:ext uri="{9D8B030D-6E8A-4147-A177-3AD203B41FA5}">
                      <a16:colId xmlns:a16="http://schemas.microsoft.com/office/drawing/2014/main" val="3019093168"/>
                    </a:ext>
                  </a:extLst>
                </a:gridCol>
                <a:gridCol w="300911">
                  <a:extLst>
                    <a:ext uri="{9D8B030D-6E8A-4147-A177-3AD203B41FA5}">
                      <a16:colId xmlns:a16="http://schemas.microsoft.com/office/drawing/2014/main" val="4080659357"/>
                    </a:ext>
                  </a:extLst>
                </a:gridCol>
                <a:gridCol w="300911">
                  <a:extLst>
                    <a:ext uri="{9D8B030D-6E8A-4147-A177-3AD203B41FA5}">
                      <a16:colId xmlns:a16="http://schemas.microsoft.com/office/drawing/2014/main" val="2030778315"/>
                    </a:ext>
                  </a:extLst>
                </a:gridCol>
                <a:gridCol w="2237077">
                  <a:extLst>
                    <a:ext uri="{9D8B030D-6E8A-4147-A177-3AD203B41FA5}">
                      <a16:colId xmlns:a16="http://schemas.microsoft.com/office/drawing/2014/main" val="2880036636"/>
                    </a:ext>
                  </a:extLst>
                </a:gridCol>
                <a:gridCol w="674771">
                  <a:extLst>
                    <a:ext uri="{9D8B030D-6E8A-4147-A177-3AD203B41FA5}">
                      <a16:colId xmlns:a16="http://schemas.microsoft.com/office/drawing/2014/main" val="4250207781"/>
                    </a:ext>
                  </a:extLst>
                </a:gridCol>
                <a:gridCol w="693007">
                  <a:extLst>
                    <a:ext uri="{9D8B030D-6E8A-4147-A177-3AD203B41FA5}">
                      <a16:colId xmlns:a16="http://schemas.microsoft.com/office/drawing/2014/main" val="3771217903"/>
                    </a:ext>
                  </a:extLst>
                </a:gridCol>
                <a:gridCol w="693007">
                  <a:extLst>
                    <a:ext uri="{9D8B030D-6E8A-4147-A177-3AD203B41FA5}">
                      <a16:colId xmlns:a16="http://schemas.microsoft.com/office/drawing/2014/main" val="607412584"/>
                    </a:ext>
                  </a:extLst>
                </a:gridCol>
                <a:gridCol w="741640">
                  <a:extLst>
                    <a:ext uri="{9D8B030D-6E8A-4147-A177-3AD203B41FA5}">
                      <a16:colId xmlns:a16="http://schemas.microsoft.com/office/drawing/2014/main" val="1489637795"/>
                    </a:ext>
                  </a:extLst>
                </a:gridCol>
                <a:gridCol w="741640">
                  <a:extLst>
                    <a:ext uri="{9D8B030D-6E8A-4147-A177-3AD203B41FA5}">
                      <a16:colId xmlns:a16="http://schemas.microsoft.com/office/drawing/2014/main" val="2891496464"/>
                    </a:ext>
                  </a:extLst>
                </a:gridCol>
                <a:gridCol w="741640">
                  <a:extLst>
                    <a:ext uri="{9D8B030D-6E8A-4147-A177-3AD203B41FA5}">
                      <a16:colId xmlns:a16="http://schemas.microsoft.com/office/drawing/2014/main" val="793952779"/>
                    </a:ext>
                  </a:extLst>
                </a:gridCol>
              </a:tblGrid>
              <a:tr h="152400">
                <a:tc rowSpan="2" gridSpan="4">
                  <a:txBody>
                    <a:bodyPr/>
                    <a:lstStyle/>
                    <a:p>
                      <a:pPr algn="ctr" fontAlgn="ctr"/>
                      <a:r>
                        <a:rPr lang="es-CL" sz="900" b="1" i="0" u="none" strike="noStrike" dirty="0">
                          <a:solidFill>
                            <a:srgbClr val="FFFFFF"/>
                          </a:solidFill>
                          <a:effectLst/>
                          <a:latin typeface="Calibri" panose="020F0502020204030204" pitchFamily="34" charset="0"/>
                        </a:rPr>
                        <a:t>Subtítulo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900" b="1" i="0" u="none" strike="noStrike">
                          <a:solidFill>
                            <a:srgbClr val="FFFFFF"/>
                          </a:solidFill>
                          <a:effectLst/>
                          <a:latin typeface="Calibri" panose="020F0502020204030204" pitchFamily="34" charset="0"/>
                        </a:rPr>
                        <a:t>Presupuesto 2019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900" b="1" i="0" u="none" strike="noStrike">
                          <a:solidFill>
                            <a:srgbClr val="FFFFFF"/>
                          </a:solidFill>
                          <a:effectLst/>
                          <a:latin typeface="Calibri" panose="020F0502020204030204" pitchFamily="34" charset="0"/>
                        </a:rPr>
                        <a:t>Ejecución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3975804436"/>
                  </a:ext>
                </a:extLst>
              </a:tr>
              <a:tr h="466725">
                <a:tc gridSpan="4"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900" b="1" i="0" u="none" strike="noStrike">
                          <a:solidFill>
                            <a:srgbClr val="FFFFFF"/>
                          </a:solidFill>
                          <a:effectLst/>
                          <a:latin typeface="Calibri" panose="020F0502020204030204" pitchFamily="34" charset="0"/>
                        </a:rPr>
                        <a:t>Ley 2019</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Vigente</a:t>
                      </a:r>
                    </a:p>
                  </a:txBody>
                  <a:tcPr marL="9525" marR="9525" marT="9525"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Variación</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 % Ejecución Ley 2019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 % Ejecución Ppto. Vigente </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extLst>
                  <a:ext uri="{0D108BD9-81ED-4DB2-BD59-A6C34878D82A}">
                    <a16:rowId xmlns:a16="http://schemas.microsoft.com/office/drawing/2014/main" val="3157038420"/>
                  </a:ext>
                </a:extLst>
              </a:tr>
              <a:tr h="200025">
                <a:tc>
                  <a:txBody>
                    <a:bodyPr/>
                    <a:lstStyle/>
                    <a:p>
                      <a:pPr algn="l" fontAlgn="ctr"/>
                      <a:r>
                        <a:rPr lang="es-CL" sz="11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GASTOS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14.660.758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15.513.179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852.421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10.868.243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70,1%</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70,1%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07044840"/>
                  </a:ext>
                </a:extLst>
              </a:tr>
              <a:tr h="152400">
                <a:tc>
                  <a:txBody>
                    <a:bodyPr/>
                    <a:lstStyle/>
                    <a:p>
                      <a:pPr algn="ctr" fontAlgn="ctr"/>
                      <a:r>
                        <a:rPr lang="es-CL" sz="900" b="1" i="0" u="none" strike="noStrike">
                          <a:solidFill>
                            <a:srgbClr val="000000"/>
                          </a:solidFill>
                          <a:effectLst/>
                          <a:latin typeface="Calibri" panose="020F0502020204030204" pitchFamily="34" charset="0"/>
                        </a:rPr>
                        <a:t>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GASTOS EN PERSONAL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10.262.691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10.821.489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558.798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7.979.050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73,7%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73,7%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26677675"/>
                  </a:ext>
                </a:extLst>
              </a:tr>
              <a:tr h="152400">
                <a:tc>
                  <a:txBody>
                    <a:bodyPr/>
                    <a:lstStyle/>
                    <a:p>
                      <a:pPr algn="ctr" fontAlgn="ctr"/>
                      <a:r>
                        <a:rPr lang="es-CL" sz="900" b="1" i="0" u="none" strike="noStrike">
                          <a:solidFill>
                            <a:srgbClr val="000000"/>
                          </a:solidFill>
                          <a:effectLst/>
                          <a:latin typeface="Calibri" panose="020F0502020204030204" pitchFamily="34" charset="0"/>
                        </a:rPr>
                        <a:t>22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BIENES Y SERVICIOS DE CONSUMO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2.105.636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2.105.636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1.371.203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65,1%</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65,1%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53747698"/>
                  </a:ext>
                </a:extLst>
              </a:tr>
              <a:tr h="152400">
                <a:tc>
                  <a:txBody>
                    <a:bodyPr/>
                    <a:lstStyle/>
                    <a:p>
                      <a:pPr algn="ctr" fontAlgn="ctr"/>
                      <a:r>
                        <a:rPr lang="es-CL" sz="900" b="1" i="0" u="none" strike="noStrike">
                          <a:solidFill>
                            <a:srgbClr val="000000"/>
                          </a:solidFill>
                          <a:effectLst/>
                          <a:latin typeface="Calibri" panose="020F0502020204030204" pitchFamily="34" charset="0"/>
                        </a:rPr>
                        <a:t>23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PRESTACIONES DE SEGURIDAD SOCIAL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73.319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73.319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50.247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68,5%</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68,5%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38537297"/>
                  </a:ext>
                </a:extLst>
              </a:tr>
              <a:tr h="152400">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Prestaciones Sociales del Empleador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73.319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73.319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50.247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68,5%</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68,5%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27748296"/>
                  </a:ext>
                </a:extLst>
              </a:tr>
              <a:tr h="152400">
                <a:tc>
                  <a:txBody>
                    <a:bodyPr/>
                    <a:lstStyle/>
                    <a:p>
                      <a:pPr algn="ctr" fontAlgn="ctr"/>
                      <a:r>
                        <a:rPr lang="es-CL" sz="900" b="1" i="0" u="none" strike="noStrike">
                          <a:solidFill>
                            <a:srgbClr val="000000"/>
                          </a:solidFill>
                          <a:effectLst/>
                          <a:latin typeface="Calibri" panose="020F0502020204030204" pitchFamily="34" charset="0"/>
                        </a:rPr>
                        <a:t>24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TRANSFERENCIAS CORRIENTES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1.941.304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1.941.304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1.022.734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52,7%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52,7%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80126124"/>
                  </a:ext>
                </a:extLst>
              </a:tr>
              <a:tr h="152400">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A Otras Entidades Públicas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1.941.304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1.941.304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1.022.734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52,7%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52,7%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40323217"/>
                  </a:ext>
                </a:extLst>
              </a:tr>
              <a:tr h="361950">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200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Administración de Procesos de Evaluación de Impacto Ambiental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1.231.521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1.231.521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630.594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51,2%</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51,2%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08681859"/>
                  </a:ext>
                </a:extLst>
              </a:tr>
              <a:tr h="152400">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300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Administración Sistema SEIA Electrónico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709.783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709.783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392.140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55,2%</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55,2%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72392185"/>
                  </a:ext>
                </a:extLst>
              </a:tr>
              <a:tr h="152400">
                <a:tc>
                  <a:txBody>
                    <a:bodyPr/>
                    <a:lstStyle/>
                    <a:p>
                      <a:pPr algn="ctr" fontAlgn="ctr"/>
                      <a:r>
                        <a:rPr lang="es-CL" sz="900" b="1" i="0" u="none" strike="noStrike">
                          <a:solidFill>
                            <a:srgbClr val="000000"/>
                          </a:solidFill>
                          <a:effectLst/>
                          <a:latin typeface="Calibri" panose="020F0502020204030204" pitchFamily="34" charset="0"/>
                        </a:rPr>
                        <a:t>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ADQUISICIÓN DE ACTIVOS NO FINANCIEROS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350.127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350.127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224.705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64,2%</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64,2%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23677967"/>
                  </a:ext>
                </a:extLst>
              </a:tr>
              <a:tr h="152400">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Vehículos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35.020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17.647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-17.373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79534863"/>
                  </a:ext>
                </a:extLst>
              </a:tr>
              <a:tr h="152400">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Mobiliario y Otros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7.725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7.725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5.411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70,0%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70,0%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84189964"/>
                  </a:ext>
                </a:extLst>
              </a:tr>
              <a:tr h="152400">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Máquinas y Equipos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10.070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24.743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14.673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1.301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5,3%</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5,3%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98719790"/>
                  </a:ext>
                </a:extLst>
              </a:tr>
              <a:tr h="152400">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Equipos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119.769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119.769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103.947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86,8%</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86,8%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29498968"/>
                  </a:ext>
                </a:extLst>
              </a:tr>
              <a:tr h="152400">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Programas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177.543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180.243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2.700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114.046</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63,3%</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63,3%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67016753"/>
                  </a:ext>
                </a:extLst>
              </a:tr>
              <a:tr h="152400">
                <a:tc>
                  <a:txBody>
                    <a:bodyPr/>
                    <a:lstStyle/>
                    <a:p>
                      <a:pPr algn="ctr" fontAlgn="ctr"/>
                      <a:r>
                        <a:rPr lang="es-CL" sz="900" b="1" i="0" u="none" strike="noStrike">
                          <a:solidFill>
                            <a:srgbClr val="000000"/>
                          </a:solidFill>
                          <a:effectLst/>
                          <a:latin typeface="Calibri" panose="020F0502020204030204" pitchFamily="34" charset="0"/>
                        </a:rPr>
                        <a:t>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SERVICIO DE LA DEUDA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220.304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219.304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220.304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100,0%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85426129"/>
                  </a:ext>
                </a:extLst>
              </a:tr>
              <a:tr h="152400">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Deuda Flotante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1.000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220.304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219.304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220.304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100,0%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21066330"/>
                  </a:ext>
                </a:extLst>
              </a:tr>
              <a:tr h="152400">
                <a:tc>
                  <a:txBody>
                    <a:bodyPr/>
                    <a:lstStyle/>
                    <a:p>
                      <a:pPr algn="ctr" fontAlgn="ctr"/>
                      <a:r>
                        <a:rPr lang="es-CL" sz="900" b="1" i="0" u="none" strike="noStrike">
                          <a:solidFill>
                            <a:srgbClr val="000000"/>
                          </a:solidFill>
                          <a:effectLst/>
                          <a:latin typeface="Calibri" panose="020F0502020204030204" pitchFamily="34" charset="0"/>
                        </a:rPr>
                        <a:t>35</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SALDO FINAL DE CAJA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1.000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1.000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1" i="0" u="none" strike="noStrike" dirty="0">
                          <a:solidFill>
                            <a:srgbClr val="000000"/>
                          </a:solidFill>
                          <a:effectLst/>
                          <a:latin typeface="Calibri" panose="020F0502020204030204" pitchFamily="34" charset="0"/>
                        </a:rPr>
                        <a:t>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2371771602"/>
                  </a:ext>
                </a:extLst>
              </a:tr>
            </a:tbl>
          </a:graphicData>
        </a:graphic>
      </p:graphicFrame>
    </p:spTree>
    <p:extLst>
      <p:ext uri="{BB962C8B-B14F-4D97-AF65-F5344CB8AC3E}">
        <p14:creationId xmlns:p14="http://schemas.microsoft.com/office/powerpoint/2010/main" val="41967517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490106" y="5800846"/>
            <a:ext cx="7848872" cy="365125"/>
          </a:xfrm>
        </p:spPr>
        <p:txBody>
          <a:bodyPr/>
          <a:lstStyle/>
          <a:p>
            <a:r>
              <a:rPr lang="es-CL" sz="1050" b="1" dirty="0"/>
              <a:t>Fuente</a:t>
            </a:r>
            <a:r>
              <a:rPr lang="es-CL" sz="1050" dirty="0"/>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11</a:t>
            </a:fld>
            <a:endParaRPr lang="es-CL"/>
          </a:p>
        </p:txBody>
      </p:sp>
      <p:sp>
        <p:nvSpPr>
          <p:cNvPr id="7" name="1 Título"/>
          <p:cNvSpPr txBox="1">
            <a:spLocks/>
          </p:cNvSpPr>
          <p:nvPr/>
        </p:nvSpPr>
        <p:spPr>
          <a:xfrm>
            <a:off x="590872" y="829312"/>
            <a:ext cx="7869560"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t>
            </a:r>
            <a:r>
              <a:rPr lang="es-CL" sz="1600" b="1" dirty="0">
                <a:solidFill>
                  <a:prstClr val="black"/>
                </a:solidFill>
                <a:ea typeface="Verdana" pitchFamily="34" charset="0"/>
                <a:cs typeface="Verdana" pitchFamily="34" charset="0"/>
              </a:rPr>
              <a:t>SEPTIEMBRE</a:t>
            </a:r>
            <a:r>
              <a:rPr lang="es-CL" sz="1600" b="1" dirty="0">
                <a:solidFill>
                  <a:schemeClr val="tx1"/>
                </a:solidFill>
                <a:ea typeface="Verdana" pitchFamily="34" charset="0"/>
                <a:cs typeface="Verdana" pitchFamily="34" charset="0"/>
              </a:rPr>
              <a:t>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a:t>
            </a:r>
            <a:r>
              <a:rPr lang="es-CL" sz="1600" b="1" dirty="0">
                <a:solidFill>
                  <a:schemeClr val="tx1"/>
                </a:solidFill>
                <a:ea typeface="Verdana" pitchFamily="34" charset="0"/>
                <a:cs typeface="Verdana" pitchFamily="34" charset="0"/>
              </a:rPr>
              <a:t> CAPÍTULO 03. PROGRAMA 01: SUPERINTENDENCIA DEL MEDIO AMBIENTE  </a:t>
            </a:r>
          </a:p>
        </p:txBody>
      </p:sp>
      <p:sp>
        <p:nvSpPr>
          <p:cNvPr id="8" name="1 Título"/>
          <p:cNvSpPr txBox="1">
            <a:spLocks/>
          </p:cNvSpPr>
          <p:nvPr/>
        </p:nvSpPr>
        <p:spPr>
          <a:xfrm>
            <a:off x="518864" y="1661035"/>
            <a:ext cx="7869560"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200" b="1" dirty="0">
                <a:solidFill>
                  <a:prstClr val="black"/>
                </a:solidFill>
                <a:ea typeface="Verdana" pitchFamily="34" charset="0"/>
                <a:cs typeface="Verdana" pitchFamily="34" charset="0"/>
              </a:rPr>
              <a:t>en miles de pesos de 2019</a:t>
            </a:r>
          </a:p>
        </p:txBody>
      </p:sp>
      <p:graphicFrame>
        <p:nvGraphicFramePr>
          <p:cNvPr id="3" name="Tabla 2">
            <a:extLst>
              <a:ext uri="{FF2B5EF4-FFF2-40B4-BE49-F238E27FC236}">
                <a16:creationId xmlns:a16="http://schemas.microsoft.com/office/drawing/2014/main" id="{59064BCC-A730-474B-9B94-C956344CC3B6}"/>
              </a:ext>
            </a:extLst>
          </p:cNvPr>
          <p:cNvGraphicFramePr>
            <a:graphicFrameLocks noGrp="1"/>
          </p:cNvGraphicFramePr>
          <p:nvPr>
            <p:extLst>
              <p:ext uri="{D42A27DB-BD31-4B8C-83A1-F6EECF244321}">
                <p14:modId xmlns:p14="http://schemas.microsoft.com/office/powerpoint/2010/main" val="2504776288"/>
              </p:ext>
            </p:extLst>
          </p:nvPr>
        </p:nvGraphicFramePr>
        <p:xfrm>
          <a:off x="590872" y="2118668"/>
          <a:ext cx="7797552" cy="3213872"/>
        </p:xfrm>
        <a:graphic>
          <a:graphicData uri="http://schemas.openxmlformats.org/drawingml/2006/table">
            <a:tbl>
              <a:tblPr/>
              <a:tblGrid>
                <a:gridCol w="714186">
                  <a:extLst>
                    <a:ext uri="{9D8B030D-6E8A-4147-A177-3AD203B41FA5}">
                      <a16:colId xmlns:a16="http://schemas.microsoft.com/office/drawing/2014/main" val="2503043218"/>
                    </a:ext>
                  </a:extLst>
                </a:gridCol>
                <a:gridCol w="304760">
                  <a:extLst>
                    <a:ext uri="{9D8B030D-6E8A-4147-A177-3AD203B41FA5}">
                      <a16:colId xmlns:a16="http://schemas.microsoft.com/office/drawing/2014/main" val="1888330580"/>
                    </a:ext>
                  </a:extLst>
                </a:gridCol>
                <a:gridCol w="304760">
                  <a:extLst>
                    <a:ext uri="{9D8B030D-6E8A-4147-A177-3AD203B41FA5}">
                      <a16:colId xmlns:a16="http://schemas.microsoft.com/office/drawing/2014/main" val="197584515"/>
                    </a:ext>
                  </a:extLst>
                </a:gridCol>
                <a:gridCol w="2117930">
                  <a:extLst>
                    <a:ext uri="{9D8B030D-6E8A-4147-A177-3AD203B41FA5}">
                      <a16:colId xmlns:a16="http://schemas.microsoft.com/office/drawing/2014/main" val="1474833704"/>
                    </a:ext>
                  </a:extLst>
                </a:gridCol>
                <a:gridCol w="711107">
                  <a:extLst>
                    <a:ext uri="{9D8B030D-6E8A-4147-A177-3AD203B41FA5}">
                      <a16:colId xmlns:a16="http://schemas.microsoft.com/office/drawing/2014/main" val="1639633055"/>
                    </a:ext>
                  </a:extLst>
                </a:gridCol>
                <a:gridCol w="689559">
                  <a:extLst>
                    <a:ext uri="{9D8B030D-6E8A-4147-A177-3AD203B41FA5}">
                      <a16:colId xmlns:a16="http://schemas.microsoft.com/office/drawing/2014/main" val="153506533"/>
                    </a:ext>
                  </a:extLst>
                </a:gridCol>
                <a:gridCol w="701872">
                  <a:extLst>
                    <a:ext uri="{9D8B030D-6E8A-4147-A177-3AD203B41FA5}">
                      <a16:colId xmlns:a16="http://schemas.microsoft.com/office/drawing/2014/main" val="1660828510"/>
                    </a:ext>
                  </a:extLst>
                </a:gridCol>
                <a:gridCol w="751126">
                  <a:extLst>
                    <a:ext uri="{9D8B030D-6E8A-4147-A177-3AD203B41FA5}">
                      <a16:colId xmlns:a16="http://schemas.microsoft.com/office/drawing/2014/main" val="2179729430"/>
                    </a:ext>
                  </a:extLst>
                </a:gridCol>
                <a:gridCol w="751126">
                  <a:extLst>
                    <a:ext uri="{9D8B030D-6E8A-4147-A177-3AD203B41FA5}">
                      <a16:colId xmlns:a16="http://schemas.microsoft.com/office/drawing/2014/main" val="2005190969"/>
                    </a:ext>
                  </a:extLst>
                </a:gridCol>
                <a:gridCol w="751126">
                  <a:extLst>
                    <a:ext uri="{9D8B030D-6E8A-4147-A177-3AD203B41FA5}">
                      <a16:colId xmlns:a16="http://schemas.microsoft.com/office/drawing/2014/main" val="3228734534"/>
                    </a:ext>
                  </a:extLst>
                </a:gridCol>
              </a:tblGrid>
              <a:tr h="157736">
                <a:tc rowSpan="2" gridSpan="4">
                  <a:txBody>
                    <a:bodyPr/>
                    <a:lstStyle/>
                    <a:p>
                      <a:pPr algn="ctr" fontAlgn="ctr"/>
                      <a:r>
                        <a:rPr lang="es-CL" sz="900" b="1" i="0" u="none" strike="noStrike" dirty="0">
                          <a:solidFill>
                            <a:srgbClr val="FFFFFF"/>
                          </a:solidFill>
                          <a:effectLst/>
                          <a:latin typeface="Calibri" panose="020F0502020204030204" pitchFamily="34" charset="0"/>
                        </a:rPr>
                        <a:t>Subtítulo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900" b="1" i="0" u="none" strike="noStrike">
                          <a:solidFill>
                            <a:srgbClr val="FFFFFF"/>
                          </a:solidFill>
                          <a:effectLst/>
                          <a:latin typeface="Calibri" panose="020F0502020204030204" pitchFamily="34" charset="0"/>
                        </a:rPr>
                        <a:t>Presupuesto 2019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900" b="1" i="0" u="none" strike="noStrike">
                          <a:solidFill>
                            <a:srgbClr val="FFFFFF"/>
                          </a:solidFill>
                          <a:effectLst/>
                          <a:latin typeface="Calibri" panose="020F0502020204030204" pitchFamily="34" charset="0"/>
                        </a:rPr>
                        <a:t>Ejecución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2635333367"/>
                  </a:ext>
                </a:extLst>
              </a:tr>
              <a:tr h="483067">
                <a:tc gridSpan="4"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900" b="1" i="0" u="none" strike="noStrike">
                          <a:solidFill>
                            <a:srgbClr val="FFFFFF"/>
                          </a:solidFill>
                          <a:effectLst/>
                          <a:latin typeface="Calibri" panose="020F0502020204030204" pitchFamily="34" charset="0"/>
                        </a:rPr>
                        <a:t>Ley 2019</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Vigente</a:t>
                      </a:r>
                    </a:p>
                  </a:txBody>
                  <a:tcPr marL="9525" marR="9525" marT="9525"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Variación</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 % Ejecución Ley 2019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 % Ejecución Ppto. Vigente </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extLst>
                  <a:ext uri="{0D108BD9-81ED-4DB2-BD59-A6C34878D82A}">
                    <a16:rowId xmlns:a16="http://schemas.microsoft.com/office/drawing/2014/main" val="369096052"/>
                  </a:ext>
                </a:extLst>
              </a:tr>
              <a:tr h="207029">
                <a:tc>
                  <a:txBody>
                    <a:bodyPr/>
                    <a:lstStyle/>
                    <a:p>
                      <a:pPr algn="l" fontAlgn="ctr"/>
                      <a:r>
                        <a:rPr lang="es-CL" sz="11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1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GASTOS</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11.188.796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12.084.636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895.840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8.185.716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67,7%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67,7%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72278294"/>
                  </a:ext>
                </a:extLst>
              </a:tr>
              <a:tr h="157736">
                <a:tc>
                  <a:txBody>
                    <a:bodyPr/>
                    <a:lstStyle/>
                    <a:p>
                      <a:pPr algn="ctr" fontAlgn="ctr"/>
                      <a:r>
                        <a:rPr lang="es-CL" sz="900" b="1" i="0" u="none" strike="noStrike">
                          <a:solidFill>
                            <a:srgbClr val="000000"/>
                          </a:solidFill>
                          <a:effectLst/>
                          <a:latin typeface="Calibri" panose="020F0502020204030204" pitchFamily="34" charset="0"/>
                        </a:rPr>
                        <a:t>21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GASTOS EN PERSONAL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8.067.738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8.785.329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717.591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6.170.550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70,2%</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70,2%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48981293"/>
                  </a:ext>
                </a:extLst>
              </a:tr>
              <a:tr h="157736">
                <a:tc>
                  <a:txBody>
                    <a:bodyPr/>
                    <a:lstStyle/>
                    <a:p>
                      <a:pPr algn="ctr" fontAlgn="ctr"/>
                      <a:r>
                        <a:rPr lang="es-CL" sz="900" b="1" i="0" u="none" strike="noStrike">
                          <a:solidFill>
                            <a:srgbClr val="000000"/>
                          </a:solidFill>
                          <a:effectLst/>
                          <a:latin typeface="Calibri" panose="020F0502020204030204" pitchFamily="34" charset="0"/>
                        </a:rPr>
                        <a:t>22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BIENES Y SERVICIOS DE CONSUMO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1.994.349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1.994.349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1.158.330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58,1%</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58,1%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33642976"/>
                  </a:ext>
                </a:extLst>
              </a:tr>
              <a:tr h="157736">
                <a:tc>
                  <a:txBody>
                    <a:bodyPr/>
                    <a:lstStyle/>
                    <a:p>
                      <a:pPr algn="ctr" fontAlgn="ctr"/>
                      <a:r>
                        <a:rPr lang="es-CL" sz="900" b="1" i="0" u="none" strike="noStrike">
                          <a:solidFill>
                            <a:srgbClr val="000000"/>
                          </a:solidFill>
                          <a:effectLst/>
                          <a:latin typeface="Calibri" panose="020F0502020204030204" pitchFamily="34" charset="0"/>
                        </a:rPr>
                        <a:t>23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PRESTACIONES DE SEGURIDAD SOCIAL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25.265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25.265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25.264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100,0%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280099504"/>
                  </a:ext>
                </a:extLst>
              </a:tr>
              <a:tr h="157736">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Prestaciones Previsionales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25.265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25.265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25.264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100,0%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97598395"/>
                  </a:ext>
                </a:extLst>
              </a:tr>
              <a:tr h="157736">
                <a:tc>
                  <a:txBody>
                    <a:bodyPr/>
                    <a:lstStyle/>
                    <a:p>
                      <a:pPr algn="ctr" fontAlgn="ctr"/>
                      <a:r>
                        <a:rPr lang="es-CL" sz="900" b="1" i="0" u="none" strike="noStrike">
                          <a:solidFill>
                            <a:srgbClr val="000000"/>
                          </a:solidFill>
                          <a:effectLst/>
                          <a:latin typeface="Calibri" panose="020F0502020204030204" pitchFamily="34" charset="0"/>
                        </a:rPr>
                        <a:t>24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TRANSFERENCIAS CORRIENTES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873.084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873.084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468.620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53,7%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53,7%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33624578"/>
                  </a:ext>
                </a:extLst>
              </a:tr>
              <a:tr h="157736">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A Otras Entidades Públicas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873.084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873.084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468.620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53,7%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53,7%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91817988"/>
                  </a:ext>
                </a:extLst>
              </a:tr>
              <a:tr h="157736">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001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Programas de Fiscalización Ambiental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873.084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873.084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468.620</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53,7%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53,7%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35827071"/>
                  </a:ext>
                </a:extLst>
              </a:tr>
              <a:tr h="157736">
                <a:tc>
                  <a:txBody>
                    <a:bodyPr/>
                    <a:lstStyle/>
                    <a:p>
                      <a:pPr algn="ctr" fontAlgn="ctr"/>
                      <a:r>
                        <a:rPr lang="es-CL" sz="900" b="1" i="0" u="none" strike="noStrike">
                          <a:solidFill>
                            <a:srgbClr val="000000"/>
                          </a:solidFill>
                          <a:effectLst/>
                          <a:latin typeface="Calibri" panose="020F0502020204030204" pitchFamily="34" charset="0"/>
                        </a:rPr>
                        <a:t>29</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ADQUISICIÓN DE ACTIVOS NO FINANCIEROS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252.625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252.625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208.968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82,7%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82,7%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64672135"/>
                  </a:ext>
                </a:extLst>
              </a:tr>
              <a:tr h="157736">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03</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Vehículos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47.283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47.283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31.853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67,4%</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67,4%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84226517"/>
                  </a:ext>
                </a:extLst>
              </a:tr>
              <a:tr h="157736">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04</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Mobiliario y Otros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7.823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7.823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4.731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60,5%</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60,5%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29119743"/>
                  </a:ext>
                </a:extLst>
              </a:tr>
              <a:tr h="157736">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05</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Máquinas y Equipos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2.760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2.760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2.751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99,7%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99,7%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03292094"/>
                  </a:ext>
                </a:extLst>
              </a:tr>
              <a:tr h="157736">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06</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Equipos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62.372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62.372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61.871</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99,2%</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99,2%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99324925"/>
                  </a:ext>
                </a:extLst>
              </a:tr>
              <a:tr h="157736">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Programas Informáticos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132.387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132.387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107.762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81,4%</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81,4%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14261989"/>
                  </a:ext>
                </a:extLst>
              </a:tr>
              <a:tr h="157736">
                <a:tc>
                  <a:txBody>
                    <a:bodyPr/>
                    <a:lstStyle/>
                    <a:p>
                      <a:pPr algn="ctr" fontAlgn="ctr"/>
                      <a:r>
                        <a:rPr lang="es-CL" sz="900" b="1" i="0" u="none" strike="noStrike">
                          <a:solidFill>
                            <a:srgbClr val="000000"/>
                          </a:solidFill>
                          <a:effectLst/>
                          <a:latin typeface="Calibri" panose="020F0502020204030204" pitchFamily="34" charset="0"/>
                        </a:rPr>
                        <a:t>34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SERVICIO DE LA DEUDA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153.984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152.984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153.984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100,0%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3252772"/>
                  </a:ext>
                </a:extLst>
              </a:tr>
              <a:tr h="157736">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07</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Deuda Flotante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FFFFFF"/>
                          </a:solidFill>
                          <a:effectLst/>
                          <a:latin typeface="Calibri" panose="020F0502020204030204" pitchFamily="34" charset="0"/>
                        </a:rPr>
                        <a:t>1.000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153.984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152.984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153.984</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100,0%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1" i="0" u="none" strike="noStrike" dirty="0">
                          <a:solidFill>
                            <a:srgbClr val="000000"/>
                          </a:solidFill>
                          <a:effectLst/>
                          <a:latin typeface="Calibri" panose="020F0502020204030204" pitchFamily="34" charset="0"/>
                        </a:rPr>
                        <a:t>100,0%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4047877252"/>
                  </a:ext>
                </a:extLst>
              </a:tr>
            </a:tbl>
          </a:graphicData>
        </a:graphic>
      </p:graphicFrame>
    </p:spTree>
    <p:extLst>
      <p:ext uri="{BB962C8B-B14F-4D97-AF65-F5344CB8AC3E}">
        <p14:creationId xmlns:p14="http://schemas.microsoft.com/office/powerpoint/2010/main" val="1619528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PRESUPUESTARIA DE GASTOS ACUMULADA A SEPTIEMBRE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 MINISTERIO DEL MEDIO AMBIENTE</a:t>
            </a:r>
            <a:endParaRPr lang="es-CL" sz="16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2</a:t>
            </a:fld>
            <a:endParaRPr lang="es-CL"/>
          </a:p>
        </p:txBody>
      </p:sp>
      <p:sp>
        <p:nvSpPr>
          <p:cNvPr id="6" name="1 Título"/>
          <p:cNvSpPr txBox="1">
            <a:spLocks/>
          </p:cNvSpPr>
          <p:nvPr/>
        </p:nvSpPr>
        <p:spPr>
          <a:xfrm>
            <a:off x="386224" y="1412776"/>
            <a:ext cx="8229600" cy="496855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endParaRPr lang="es-CL" sz="1600" dirty="0">
              <a:latin typeface="+mn-lt"/>
            </a:endParaRPr>
          </a:p>
        </p:txBody>
      </p:sp>
      <p:sp>
        <p:nvSpPr>
          <p:cNvPr id="7" name="2 Marcador de contenido"/>
          <p:cNvSpPr>
            <a:spLocks noGrp="1"/>
          </p:cNvSpPr>
          <p:nvPr>
            <p:ph idx="1"/>
          </p:nvPr>
        </p:nvSpPr>
        <p:spPr>
          <a:xfrm>
            <a:off x="400281" y="1581054"/>
            <a:ext cx="8229600" cy="4608512"/>
          </a:xfrm>
        </p:spPr>
        <p:txBody>
          <a:bodyPr/>
          <a:lstStyle/>
          <a:p>
            <a:pPr marL="0" lvl="0" indent="0" algn="just">
              <a:spcBef>
                <a:spcPts val="0"/>
              </a:spcBef>
              <a:buNone/>
            </a:pPr>
            <a:r>
              <a:rPr lang="es-MX" sz="1050" b="1" dirty="0">
                <a:solidFill>
                  <a:prstClr val="black"/>
                </a:solidFill>
              </a:rPr>
              <a:t>Principales hallazgos</a:t>
            </a:r>
            <a:endParaRPr lang="es-CL" sz="1050" b="1" dirty="0">
              <a:solidFill>
                <a:prstClr val="black"/>
              </a:solidFill>
            </a:endParaRPr>
          </a:p>
          <a:p>
            <a:pPr marL="285750" lvl="0" indent="-285750" algn="just">
              <a:spcBef>
                <a:spcPts val="0"/>
              </a:spcBef>
            </a:pPr>
            <a:endParaRPr lang="es-CL" sz="1050" dirty="0">
              <a:solidFill>
                <a:prstClr val="black"/>
              </a:solidFill>
            </a:endParaRPr>
          </a:p>
          <a:p>
            <a:pPr algn="just">
              <a:spcBef>
                <a:spcPts val="0"/>
              </a:spcBef>
            </a:pPr>
            <a:r>
              <a:rPr lang="es-CL" sz="1050" dirty="0">
                <a:solidFill>
                  <a:prstClr val="black"/>
                </a:solidFill>
              </a:rPr>
              <a:t>El presupuesto 2019 de la Partida asciende a $57.496 millones.  </a:t>
            </a:r>
            <a:r>
              <a:rPr lang="es-MX" sz="1050" dirty="0">
                <a:solidFill>
                  <a:prstClr val="black"/>
                </a:solidFill>
              </a:rPr>
              <a:t>Este Presupuesto se distribuye, por Subtítulos de gastos en: 59% Gastos en Personal, 20% Bienes y Servicios de Consumo, Transferencias Corrientes con 18% y 3% Adquisición de Activos No Financieros. </a:t>
            </a:r>
          </a:p>
          <a:p>
            <a:pPr algn="just">
              <a:spcBef>
                <a:spcPts val="0"/>
              </a:spcBef>
            </a:pPr>
            <a:endParaRPr lang="es-MX" sz="1050" dirty="0">
              <a:solidFill>
                <a:prstClr val="black"/>
              </a:solidFill>
            </a:endParaRPr>
          </a:p>
          <a:p>
            <a:pPr algn="just">
              <a:spcBef>
                <a:spcPts val="0"/>
              </a:spcBef>
            </a:pPr>
            <a:r>
              <a:rPr lang="es-MX" sz="1050" dirty="0">
                <a:solidFill>
                  <a:prstClr val="black"/>
                </a:solidFill>
              </a:rPr>
              <a:t>En cuanto a los Programas, el que concentra mayores recursos (72% del total ministerial) es la </a:t>
            </a:r>
            <a:r>
              <a:rPr lang="es-MX" sz="1050" b="1" dirty="0">
                <a:solidFill>
                  <a:prstClr val="black"/>
                </a:solidFill>
              </a:rPr>
              <a:t>Subsecretaría de Medio Ambiente (SMA) </a:t>
            </a:r>
            <a:r>
              <a:rPr lang="es-MX" sz="1050" dirty="0">
                <a:solidFill>
                  <a:prstClr val="black"/>
                </a:solidFill>
              </a:rPr>
              <a:t>con $31.647 millones, seguido por el </a:t>
            </a:r>
            <a:r>
              <a:rPr lang="es-MX" sz="1050" b="1" dirty="0">
                <a:solidFill>
                  <a:prstClr val="black"/>
                </a:solidFill>
              </a:rPr>
              <a:t>Servicio de Evaluación Ambiental (SEA) </a:t>
            </a:r>
            <a:r>
              <a:rPr lang="es-MX" sz="1050" dirty="0">
                <a:solidFill>
                  <a:prstClr val="black"/>
                </a:solidFill>
              </a:rPr>
              <a:t>con $14.660 millones (19%), y la </a:t>
            </a:r>
            <a:r>
              <a:rPr lang="es-MX" sz="1050" b="1" dirty="0">
                <a:solidFill>
                  <a:prstClr val="black"/>
                </a:solidFill>
              </a:rPr>
              <a:t>Superintendencia del Medio Ambiente (SME)</a:t>
            </a:r>
            <a:r>
              <a:rPr lang="es-MX" sz="1050" dirty="0">
                <a:solidFill>
                  <a:prstClr val="black"/>
                </a:solidFill>
              </a:rPr>
              <a:t>  con $11.688 millones (9%).</a:t>
            </a:r>
          </a:p>
          <a:p>
            <a:pPr lvl="0" algn="just">
              <a:spcBef>
                <a:spcPts val="0"/>
              </a:spcBef>
              <a:buFont typeface="+mj-lt"/>
              <a:buAutoNum type="arabicPeriod"/>
            </a:pPr>
            <a:endParaRPr lang="es-MX" sz="1050" dirty="0">
              <a:solidFill>
                <a:prstClr val="black"/>
              </a:solidFill>
            </a:endParaRPr>
          </a:p>
          <a:p>
            <a:pPr lvl="0" algn="just">
              <a:spcBef>
                <a:spcPts val="0"/>
              </a:spcBef>
              <a:buFont typeface="+mj-lt"/>
              <a:buAutoNum type="arabicPeriod"/>
            </a:pPr>
            <a:endParaRPr lang="es-MX" sz="1400" dirty="0">
              <a:solidFill>
                <a:prstClr val="black"/>
              </a:solidFill>
            </a:endParaRPr>
          </a:p>
          <a:p>
            <a:pPr marL="0" lvl="0" indent="0" algn="just">
              <a:spcBef>
                <a:spcPts val="0"/>
              </a:spcBef>
              <a:buNone/>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CL" sz="1400" dirty="0">
              <a:solidFill>
                <a:prstClr val="black"/>
              </a:solidFill>
            </a:endParaRPr>
          </a:p>
        </p:txBody>
      </p:sp>
      <p:pic>
        <p:nvPicPr>
          <p:cNvPr id="8" name="Imagen 7">
            <a:extLst>
              <a:ext uri="{FF2B5EF4-FFF2-40B4-BE49-F238E27FC236}">
                <a16:creationId xmlns:a16="http://schemas.microsoft.com/office/drawing/2014/main" id="{B2E831DD-BA71-4832-8DEA-1CB4A70C14C1}"/>
              </a:ext>
            </a:extLst>
          </p:cNvPr>
          <p:cNvPicPr>
            <a:picLocks noChangeAspect="1"/>
          </p:cNvPicPr>
          <p:nvPr/>
        </p:nvPicPr>
        <p:blipFill>
          <a:blip r:embed="rId2"/>
          <a:stretch>
            <a:fillRect/>
          </a:stretch>
        </p:blipFill>
        <p:spPr>
          <a:xfrm>
            <a:off x="500062" y="3457480"/>
            <a:ext cx="4233490" cy="2893016"/>
          </a:xfrm>
          <a:prstGeom prst="rect">
            <a:avLst/>
          </a:prstGeom>
        </p:spPr>
      </p:pic>
      <p:pic>
        <p:nvPicPr>
          <p:cNvPr id="9" name="Imagen 8">
            <a:extLst>
              <a:ext uri="{FF2B5EF4-FFF2-40B4-BE49-F238E27FC236}">
                <a16:creationId xmlns:a16="http://schemas.microsoft.com/office/drawing/2014/main" id="{79321A73-7FAE-42EF-8FF4-D7F9BB8906DD}"/>
              </a:ext>
            </a:extLst>
          </p:cNvPr>
          <p:cNvPicPr>
            <a:picLocks noChangeAspect="1"/>
          </p:cNvPicPr>
          <p:nvPr/>
        </p:nvPicPr>
        <p:blipFill>
          <a:blip r:embed="rId3"/>
          <a:stretch>
            <a:fillRect/>
          </a:stretch>
        </p:blipFill>
        <p:spPr>
          <a:xfrm>
            <a:off x="4733552" y="3460709"/>
            <a:ext cx="4032448" cy="2889787"/>
          </a:xfrm>
          <a:prstGeom prst="rect">
            <a:avLst/>
          </a:prstGeom>
        </p:spPr>
      </p:pic>
    </p:spTree>
    <p:extLst>
      <p:ext uri="{BB962C8B-B14F-4D97-AF65-F5344CB8AC3E}">
        <p14:creationId xmlns:p14="http://schemas.microsoft.com/office/powerpoint/2010/main" val="3205060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3</a:t>
            </a:fld>
            <a:endParaRPr lang="es-CL"/>
          </a:p>
        </p:txBody>
      </p:sp>
      <p:sp>
        <p:nvSpPr>
          <p:cNvPr id="6"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PRESUPUESTARIA DE GASTOS ACUMULADA A </a:t>
            </a:r>
            <a:r>
              <a:rPr lang="es-CL" sz="1600" b="1" dirty="0">
                <a:solidFill>
                  <a:prstClr val="black"/>
                </a:solidFill>
                <a:ea typeface="Verdana" pitchFamily="34" charset="0"/>
                <a:cs typeface="Verdana" pitchFamily="34" charset="0"/>
              </a:rPr>
              <a:t>SEPTIEMBRE</a:t>
            </a:r>
            <a:r>
              <a:rPr lang="es-CL" sz="1600" b="1" dirty="0">
                <a:solidFill>
                  <a:schemeClr val="tx1"/>
                </a:solidFill>
                <a:ea typeface="Verdana" pitchFamily="34" charset="0"/>
                <a:cs typeface="Verdana" pitchFamily="34" charset="0"/>
              </a:rPr>
              <a:t>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 MINISTERIO DEL MEDIO AMBIENTE</a:t>
            </a:r>
            <a:endParaRPr lang="es-CL" sz="1600" b="1" dirty="0">
              <a:solidFill>
                <a:schemeClr val="tx1"/>
              </a:solidFill>
              <a:ea typeface="Verdana" pitchFamily="34" charset="0"/>
              <a:cs typeface="Verdana" pitchFamily="34" charset="0"/>
            </a:endParaRPr>
          </a:p>
        </p:txBody>
      </p:sp>
      <p:sp>
        <p:nvSpPr>
          <p:cNvPr id="7" name="6 Rectángulo"/>
          <p:cNvSpPr/>
          <p:nvPr/>
        </p:nvSpPr>
        <p:spPr>
          <a:xfrm>
            <a:off x="755576" y="1379165"/>
            <a:ext cx="8064896" cy="5347618"/>
          </a:xfrm>
          <a:prstGeom prst="rect">
            <a:avLst/>
          </a:prstGeom>
        </p:spPr>
        <p:txBody>
          <a:bodyPr wrap="square">
            <a:spAutoFit/>
          </a:bodyPr>
          <a:lstStyle/>
          <a:p>
            <a:pPr lvl="0" algn="just"/>
            <a:r>
              <a:rPr lang="es-MX" sz="1050" b="1" dirty="0">
                <a:solidFill>
                  <a:prstClr val="black"/>
                </a:solidFill>
              </a:rPr>
              <a:t>Principales hallazgos</a:t>
            </a:r>
            <a:endParaRPr lang="es-CL" sz="1050" b="1" dirty="0">
              <a:solidFill>
                <a:prstClr val="black"/>
              </a:solidFill>
            </a:endParaRPr>
          </a:p>
          <a:p>
            <a:pPr algn="just"/>
            <a:endParaRPr lang="es-CL" sz="1600" b="1" dirty="0"/>
          </a:p>
          <a:p>
            <a:pPr marL="342900" lvl="0" indent="-342900" algn="just">
              <a:buFont typeface="+mj-lt"/>
              <a:buAutoNum type="arabicPeriod"/>
            </a:pPr>
            <a:r>
              <a:rPr lang="es-CL" sz="1050" dirty="0">
                <a:solidFill>
                  <a:prstClr val="black"/>
                </a:solidFill>
              </a:rPr>
              <a:t>La ejecución presupuestaria de SEPTIEMBRE fue de </a:t>
            </a:r>
            <a:r>
              <a:rPr lang="es-CL" sz="1050" b="1" dirty="0">
                <a:solidFill>
                  <a:prstClr val="black"/>
                </a:solidFill>
              </a:rPr>
              <a:t>$8.969 millones, equivalente a un 10,8%, superior al 9,3% ejecutado el mismo mes del año anterior. </a:t>
            </a:r>
            <a:r>
              <a:rPr lang="es-CL" sz="1050" dirty="0">
                <a:solidFill>
                  <a:prstClr val="black"/>
                </a:solidFill>
              </a:rPr>
              <a:t>En el siguiente cuadro, se muestra la evolución del gasto mensual de la Partida.</a:t>
            </a:r>
          </a:p>
          <a:p>
            <a:pPr marL="342900" lvl="0" indent="-342900" algn="just">
              <a:buFont typeface="+mj-lt"/>
              <a:buAutoNum type="arabicPeriod"/>
            </a:pPr>
            <a:endParaRPr lang="es-CL" sz="1050" b="1" dirty="0">
              <a:solidFill>
                <a:prstClr val="black"/>
              </a:solidFill>
            </a:endParaRPr>
          </a:p>
          <a:p>
            <a:pPr marL="342900" lvl="0" indent="-342900" algn="just">
              <a:buFont typeface="+mj-lt"/>
              <a:buAutoNum type="arabicPeriod"/>
            </a:pPr>
            <a:r>
              <a:rPr lang="es-CL" sz="1050" dirty="0">
                <a:solidFill>
                  <a:prstClr val="black"/>
                </a:solidFill>
              </a:rPr>
              <a:t>La ejecución presupuestaria mensual de la Partida para el año 2019 tiene un comportamiento en línea a la otros períodos, cuya característica  está dada por una alta ejecución en el mes de diciembre, que más que duplica a la el promedio de los meses previos. </a:t>
            </a:r>
          </a:p>
          <a:p>
            <a:pPr marL="342900" lvl="0" indent="-342900" algn="just">
              <a:buFont typeface="+mj-lt"/>
              <a:buAutoNum type="arabicPeriod"/>
            </a:pPr>
            <a:endParaRPr lang="es-CL" sz="1050" dirty="0">
              <a:solidFill>
                <a:prstClr val="black"/>
              </a:solidFill>
            </a:endParaRPr>
          </a:p>
          <a:p>
            <a:pPr marL="342900" lvl="0" indent="-342900" algn="just">
              <a:buFont typeface="+mj-lt"/>
              <a:buAutoNum type="arabicPeriod"/>
            </a:pPr>
            <a:r>
              <a:rPr lang="es-CL" sz="1050" dirty="0">
                <a:solidFill>
                  <a:prstClr val="black"/>
                </a:solidFill>
              </a:rPr>
              <a:t>Sin embargo, en el mes de junio creció las transferencias corrientes para la COP25 de la Subsecretaría de Medio Ambiente, lo que explica esta alta ejecución del mes de junio.</a:t>
            </a:r>
          </a:p>
          <a:p>
            <a:pPr marL="342900" lvl="0" indent="-342900" algn="just">
              <a:buFont typeface="+mj-lt"/>
              <a:buAutoNum type="arabicPeriod"/>
            </a:pPr>
            <a:endParaRPr lang="es-CL" sz="1050" dirty="0">
              <a:solidFill>
                <a:prstClr val="black"/>
              </a:solidFill>
            </a:endParaRPr>
          </a:p>
          <a:p>
            <a:pPr algn="just"/>
            <a:endParaRPr lang="es-CL" sz="1400" dirty="0"/>
          </a:p>
          <a:p>
            <a:pPr marL="285750" indent="-285750" algn="just">
              <a:buFont typeface="Arial" pitchFamily="34" charset="0"/>
              <a:buChar char="•"/>
            </a:pPr>
            <a:endParaRPr lang="es-CL"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CL" sz="1400" dirty="0"/>
          </a:p>
          <a:p>
            <a:pPr marL="285750" indent="-285750" algn="just">
              <a:buFont typeface="Arial" pitchFamily="34" charset="0"/>
              <a:buChar char="•"/>
            </a:pPr>
            <a:endParaRPr lang="es-CL" sz="1400" dirty="0"/>
          </a:p>
        </p:txBody>
      </p:sp>
      <p:graphicFrame>
        <p:nvGraphicFramePr>
          <p:cNvPr id="9" name="2 Gráfico">
            <a:extLst>
              <a:ext uri="{FF2B5EF4-FFF2-40B4-BE49-F238E27FC236}">
                <a16:creationId xmlns:a16="http://schemas.microsoft.com/office/drawing/2014/main" id="{07E64580-E7A6-4D61-803A-558CCE8D2DC5}"/>
              </a:ext>
            </a:extLst>
          </p:cNvPr>
          <p:cNvGraphicFramePr>
            <a:graphicFrameLocks/>
          </p:cNvGraphicFramePr>
          <p:nvPr>
            <p:extLst>
              <p:ext uri="{D42A27DB-BD31-4B8C-83A1-F6EECF244321}">
                <p14:modId xmlns:p14="http://schemas.microsoft.com/office/powerpoint/2010/main" val="2120400745"/>
              </p:ext>
            </p:extLst>
          </p:nvPr>
        </p:nvGraphicFramePr>
        <p:xfrm>
          <a:off x="971600" y="3284984"/>
          <a:ext cx="7488832" cy="273630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64794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4</a:t>
            </a:fld>
            <a:endParaRPr lang="es-CL"/>
          </a:p>
        </p:txBody>
      </p:sp>
      <p:sp>
        <p:nvSpPr>
          <p:cNvPr id="6" name="1 Título"/>
          <p:cNvSpPr>
            <a:spLocks noGrp="1"/>
          </p:cNvSpPr>
          <p:nvPr>
            <p:ph type="title"/>
          </p:nvPr>
        </p:nvSpPr>
        <p:spPr>
          <a:xfrm>
            <a:off x="457200" y="550591"/>
            <a:ext cx="8229600"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COMPORTAMIENTO DE LA EJECUCIÓN ACUMULADA DE GASTOS A </a:t>
            </a:r>
            <a:r>
              <a:rPr lang="es-CL" sz="1600" b="1" dirty="0">
                <a:solidFill>
                  <a:prstClr val="black"/>
                </a:solidFill>
                <a:ea typeface="Verdana" pitchFamily="34" charset="0"/>
                <a:cs typeface="Verdana" pitchFamily="34" charset="0"/>
              </a:rPr>
              <a:t>SEPTIEMBRE</a:t>
            </a:r>
            <a:r>
              <a:rPr lang="es-CL" sz="1600" b="1" dirty="0">
                <a:solidFill>
                  <a:schemeClr val="tx1"/>
                </a:solidFill>
                <a:ea typeface="Verdana" pitchFamily="34" charset="0"/>
                <a:cs typeface="Verdana" pitchFamily="34" charset="0"/>
              </a:rPr>
              <a:t> 2019</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25 MINISTERIO DE MEDIO AMBIENTE</a:t>
            </a:r>
          </a:p>
        </p:txBody>
      </p:sp>
      <p:sp>
        <p:nvSpPr>
          <p:cNvPr id="3" name="Marcador de contenido 2">
            <a:extLst>
              <a:ext uri="{FF2B5EF4-FFF2-40B4-BE49-F238E27FC236}">
                <a16:creationId xmlns:a16="http://schemas.microsoft.com/office/drawing/2014/main" id="{946060A3-156B-436C-9D13-EA2910C4D6CA}"/>
              </a:ext>
            </a:extLst>
          </p:cNvPr>
          <p:cNvSpPr>
            <a:spLocks noGrp="1"/>
          </p:cNvSpPr>
          <p:nvPr>
            <p:ph idx="1"/>
          </p:nvPr>
        </p:nvSpPr>
        <p:spPr/>
        <p:txBody>
          <a:bodyPr/>
          <a:lstStyle/>
          <a:p>
            <a:pPr marL="0" lvl="0" indent="0" algn="just">
              <a:spcBef>
                <a:spcPts val="0"/>
              </a:spcBef>
              <a:buNone/>
            </a:pPr>
            <a:r>
              <a:rPr lang="es-MX" sz="1050" b="1" dirty="0">
                <a:solidFill>
                  <a:prstClr val="black"/>
                </a:solidFill>
              </a:rPr>
              <a:t>Principales hallazgos</a:t>
            </a:r>
            <a:endParaRPr lang="es-CL" sz="1050" b="1" dirty="0">
              <a:solidFill>
                <a:prstClr val="black"/>
              </a:solidFill>
            </a:endParaRPr>
          </a:p>
          <a:p>
            <a:pPr marL="0" lvl="0" indent="0" algn="just">
              <a:spcBef>
                <a:spcPts val="0"/>
              </a:spcBef>
              <a:buNone/>
            </a:pPr>
            <a:endParaRPr lang="es-CL" sz="1050" dirty="0">
              <a:solidFill>
                <a:prstClr val="black"/>
              </a:solidFill>
            </a:endParaRPr>
          </a:p>
          <a:p>
            <a:pPr marL="0" lvl="0" indent="0" algn="just">
              <a:spcBef>
                <a:spcPts val="0"/>
              </a:spcBef>
              <a:buNone/>
            </a:pPr>
            <a:r>
              <a:rPr lang="es-CL" sz="1050" dirty="0">
                <a:solidFill>
                  <a:prstClr val="black"/>
                </a:solidFill>
              </a:rPr>
              <a:t>4.- Con ello, </a:t>
            </a:r>
            <a:r>
              <a:rPr lang="es-CL" sz="1050" b="1" dirty="0">
                <a:solidFill>
                  <a:prstClr val="black"/>
                </a:solidFill>
              </a:rPr>
              <a:t>la ejecución acumulada al mes de SEPTIEMBRE del Ministerio de Medio Ambiente asciende a $56.026 millones, equivalente a un 67,5%,en línea con </a:t>
            </a:r>
            <a:r>
              <a:rPr lang="es-CL" sz="1050" dirty="0">
                <a:solidFill>
                  <a:prstClr val="black"/>
                </a:solidFill>
              </a:rPr>
              <a:t>la ejecución de años anteriores. </a:t>
            </a:r>
          </a:p>
          <a:p>
            <a:pPr marL="0" lvl="0" indent="0" algn="just">
              <a:spcBef>
                <a:spcPts val="0"/>
              </a:spcBef>
              <a:buNone/>
            </a:pPr>
            <a:endParaRPr lang="es-CL" sz="1050" dirty="0">
              <a:solidFill>
                <a:prstClr val="black"/>
              </a:solidFill>
            </a:endParaRPr>
          </a:p>
        </p:txBody>
      </p:sp>
      <p:graphicFrame>
        <p:nvGraphicFramePr>
          <p:cNvPr id="7" name="1 Gráfico">
            <a:extLst>
              <a:ext uri="{FF2B5EF4-FFF2-40B4-BE49-F238E27FC236}">
                <a16:creationId xmlns:a16="http://schemas.microsoft.com/office/drawing/2014/main" id="{5DEE9E19-4B2C-479D-89DB-FF54FBE7F2B2}"/>
              </a:ext>
            </a:extLst>
          </p:cNvPr>
          <p:cNvGraphicFramePr>
            <a:graphicFrameLocks/>
          </p:cNvGraphicFramePr>
          <p:nvPr>
            <p:extLst>
              <p:ext uri="{D42A27DB-BD31-4B8C-83A1-F6EECF244321}">
                <p14:modId xmlns:p14="http://schemas.microsoft.com/office/powerpoint/2010/main" val="2249872427"/>
              </p:ext>
            </p:extLst>
          </p:nvPr>
        </p:nvGraphicFramePr>
        <p:xfrm>
          <a:off x="611560" y="2564904"/>
          <a:ext cx="7776864" cy="31337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175985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92282" y="618054"/>
            <a:ext cx="7200800"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t>
            </a:r>
            <a:r>
              <a:rPr lang="es-CL" sz="1600" b="1" dirty="0">
                <a:solidFill>
                  <a:prstClr val="black"/>
                </a:solidFill>
                <a:ea typeface="Verdana" pitchFamily="34" charset="0"/>
                <a:cs typeface="Verdana" pitchFamily="34" charset="0"/>
              </a:rPr>
              <a:t>SEPTIEMBRE</a:t>
            </a:r>
            <a:r>
              <a:rPr lang="es-CL" sz="1600" b="1" dirty="0">
                <a:solidFill>
                  <a:schemeClr val="tx1"/>
                </a:solidFill>
                <a:ea typeface="Verdana" pitchFamily="34" charset="0"/>
                <a:cs typeface="Verdana" pitchFamily="34" charset="0"/>
              </a:rPr>
              <a:t> 2019</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25 MINISTERIO DEL MEDIO AMBIENTE</a:t>
            </a:r>
          </a:p>
        </p:txBody>
      </p:sp>
      <p:sp>
        <p:nvSpPr>
          <p:cNvPr id="4" name="3 Marcador de pie de página"/>
          <p:cNvSpPr>
            <a:spLocks noGrp="1"/>
          </p:cNvSpPr>
          <p:nvPr>
            <p:ph type="ftr" sz="quarter" idx="11"/>
          </p:nvPr>
        </p:nvSpPr>
        <p:spPr>
          <a:xfrm>
            <a:off x="879818" y="6275858"/>
            <a:ext cx="7100976" cy="365125"/>
          </a:xfrm>
        </p:spPr>
        <p:txBody>
          <a:bodyPr/>
          <a:lstStyle/>
          <a:p>
            <a:pPr lvl="0"/>
            <a:r>
              <a:rPr lang="es-CL" sz="1050" b="1" dirty="0">
                <a:solidFill>
                  <a:prstClr val="black"/>
                </a:solidFill>
              </a:rPr>
              <a:t>Fuente</a:t>
            </a:r>
            <a:r>
              <a:rPr lang="es-CL" sz="1050" dirty="0">
                <a:solidFill>
                  <a:prstClr val="black"/>
                </a:solidFill>
              </a:rPr>
              <a:t>: Elaboración propia en base  a Informes de ejecución presupuestaria mensual de DIPRES</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5</a:t>
            </a:fld>
            <a:endParaRPr lang="es-CL"/>
          </a:p>
        </p:txBody>
      </p:sp>
      <p:sp>
        <p:nvSpPr>
          <p:cNvPr id="6" name="1 Título"/>
          <p:cNvSpPr txBox="1">
            <a:spLocks/>
          </p:cNvSpPr>
          <p:nvPr/>
        </p:nvSpPr>
        <p:spPr>
          <a:xfrm>
            <a:off x="879818" y="3391597"/>
            <a:ext cx="7128792"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Ejecución Mes de SEPTIEMBRE. Partida 25 Ministerio de Medio Ambiente. En miles de pesos de 2019</a:t>
            </a:r>
          </a:p>
        </p:txBody>
      </p:sp>
      <p:sp>
        <p:nvSpPr>
          <p:cNvPr id="8" name="Rectángulo 7">
            <a:extLst>
              <a:ext uri="{FF2B5EF4-FFF2-40B4-BE49-F238E27FC236}">
                <a16:creationId xmlns:a16="http://schemas.microsoft.com/office/drawing/2014/main" id="{4F32AC7F-0A8D-41A6-A90F-C07585731B1D}"/>
              </a:ext>
            </a:extLst>
          </p:cNvPr>
          <p:cNvSpPr/>
          <p:nvPr/>
        </p:nvSpPr>
        <p:spPr>
          <a:xfrm>
            <a:off x="879818" y="1628800"/>
            <a:ext cx="7200800" cy="1708160"/>
          </a:xfrm>
          <a:prstGeom prst="rect">
            <a:avLst/>
          </a:prstGeom>
        </p:spPr>
        <p:txBody>
          <a:bodyPr wrap="square">
            <a:spAutoFit/>
          </a:bodyPr>
          <a:lstStyle/>
          <a:p>
            <a:pPr lvl="0" algn="just"/>
            <a:r>
              <a:rPr lang="es-MX" sz="1050" b="1" dirty="0">
                <a:solidFill>
                  <a:prstClr val="black"/>
                </a:solidFill>
              </a:rPr>
              <a:t>Principales hallazgos</a:t>
            </a:r>
          </a:p>
          <a:p>
            <a:pPr lvl="0" algn="just"/>
            <a:endParaRPr lang="es-MX" sz="1050" b="1" dirty="0">
              <a:solidFill>
                <a:prstClr val="black"/>
              </a:solidFill>
            </a:endParaRPr>
          </a:p>
          <a:p>
            <a:pPr lvl="0" algn="just"/>
            <a:r>
              <a:rPr lang="es-CL" sz="1050" dirty="0">
                <a:solidFill>
                  <a:prstClr val="black"/>
                </a:solidFill>
              </a:rPr>
              <a:t>5.- Al mes de SEPTIEMBRE, se mantienen las modificaciones presupuestarias del mes anterior. Es decir, vía decretos de modificación presupuestaria, la autorización inicial de gastos durante el transcurso del año se vio incrementada en $25.552 millones, destinados a: Transferencias Corrientes en Subsecretaría de Medio Ambiente para COP25 por $22.750 millones, Prestaciones de Seguridad Social por $150 millones y $430 millones en Servicio de la Deuda, correspondiente a deuda flotante que se relaciona con operaciones del año anterior y, en SEPTIEMBRE, se agregó $2.216 millones para gastos en personal.</a:t>
            </a:r>
          </a:p>
          <a:p>
            <a:pPr lvl="0" algn="just"/>
            <a:endParaRPr lang="es-CL" sz="1050" dirty="0">
              <a:solidFill>
                <a:prstClr val="black"/>
              </a:solidFill>
            </a:endParaRPr>
          </a:p>
          <a:p>
            <a:pPr lvl="0" algn="just"/>
            <a:r>
              <a:rPr lang="es-CL" sz="1050" dirty="0">
                <a:solidFill>
                  <a:prstClr val="black"/>
                </a:solidFill>
              </a:rPr>
              <a:t>Así, el Presupuesto inicial de $57.496 millones pasa a ser el presupuesto vigente de SEPTIEMBRE por $83.049 millones. </a:t>
            </a:r>
            <a:endParaRPr lang="es-CL" sz="3200" dirty="0">
              <a:solidFill>
                <a:prstClr val="black"/>
              </a:solidFill>
            </a:endParaRPr>
          </a:p>
          <a:p>
            <a:pPr lvl="0" algn="just"/>
            <a:endParaRPr lang="es-CL" sz="1050" b="1" dirty="0">
              <a:solidFill>
                <a:prstClr val="black"/>
              </a:solidFill>
            </a:endParaRPr>
          </a:p>
        </p:txBody>
      </p:sp>
      <p:graphicFrame>
        <p:nvGraphicFramePr>
          <p:cNvPr id="7" name="Tabla 6">
            <a:extLst>
              <a:ext uri="{FF2B5EF4-FFF2-40B4-BE49-F238E27FC236}">
                <a16:creationId xmlns:a16="http://schemas.microsoft.com/office/drawing/2014/main" id="{03988DC7-4DD1-4B0C-A570-2618C5649039}"/>
              </a:ext>
            </a:extLst>
          </p:cNvPr>
          <p:cNvGraphicFramePr>
            <a:graphicFrameLocks noGrp="1"/>
          </p:cNvGraphicFramePr>
          <p:nvPr>
            <p:extLst>
              <p:ext uri="{D42A27DB-BD31-4B8C-83A1-F6EECF244321}">
                <p14:modId xmlns:p14="http://schemas.microsoft.com/office/powerpoint/2010/main" val="4261414289"/>
              </p:ext>
            </p:extLst>
          </p:nvPr>
        </p:nvGraphicFramePr>
        <p:xfrm>
          <a:off x="879818" y="3779113"/>
          <a:ext cx="7364591" cy="2247900"/>
        </p:xfrm>
        <a:graphic>
          <a:graphicData uri="http://schemas.openxmlformats.org/drawingml/2006/table">
            <a:tbl>
              <a:tblPr/>
              <a:tblGrid>
                <a:gridCol w="720414">
                  <a:extLst>
                    <a:ext uri="{9D8B030D-6E8A-4147-A177-3AD203B41FA5}">
                      <a16:colId xmlns:a16="http://schemas.microsoft.com/office/drawing/2014/main" val="1952158439"/>
                    </a:ext>
                  </a:extLst>
                </a:gridCol>
                <a:gridCol w="2318422">
                  <a:extLst>
                    <a:ext uri="{9D8B030D-6E8A-4147-A177-3AD203B41FA5}">
                      <a16:colId xmlns:a16="http://schemas.microsoft.com/office/drawing/2014/main" val="1178903920"/>
                    </a:ext>
                  </a:extLst>
                </a:gridCol>
                <a:gridCol w="733512">
                  <a:extLst>
                    <a:ext uri="{9D8B030D-6E8A-4147-A177-3AD203B41FA5}">
                      <a16:colId xmlns:a16="http://schemas.microsoft.com/office/drawing/2014/main" val="3942856911"/>
                    </a:ext>
                  </a:extLst>
                </a:gridCol>
                <a:gridCol w="736785">
                  <a:extLst>
                    <a:ext uri="{9D8B030D-6E8A-4147-A177-3AD203B41FA5}">
                      <a16:colId xmlns:a16="http://schemas.microsoft.com/office/drawing/2014/main" val="1776092082"/>
                    </a:ext>
                  </a:extLst>
                </a:gridCol>
                <a:gridCol w="746610">
                  <a:extLst>
                    <a:ext uri="{9D8B030D-6E8A-4147-A177-3AD203B41FA5}">
                      <a16:colId xmlns:a16="http://schemas.microsoft.com/office/drawing/2014/main" val="458453669"/>
                    </a:ext>
                  </a:extLst>
                </a:gridCol>
                <a:gridCol w="746610">
                  <a:extLst>
                    <a:ext uri="{9D8B030D-6E8A-4147-A177-3AD203B41FA5}">
                      <a16:colId xmlns:a16="http://schemas.microsoft.com/office/drawing/2014/main" val="3685196662"/>
                    </a:ext>
                  </a:extLst>
                </a:gridCol>
                <a:gridCol w="681119">
                  <a:extLst>
                    <a:ext uri="{9D8B030D-6E8A-4147-A177-3AD203B41FA5}">
                      <a16:colId xmlns:a16="http://schemas.microsoft.com/office/drawing/2014/main" val="1043173202"/>
                    </a:ext>
                  </a:extLst>
                </a:gridCol>
                <a:gridCol w="681119">
                  <a:extLst>
                    <a:ext uri="{9D8B030D-6E8A-4147-A177-3AD203B41FA5}">
                      <a16:colId xmlns:a16="http://schemas.microsoft.com/office/drawing/2014/main" val="4046730959"/>
                    </a:ext>
                  </a:extLst>
                </a:gridCol>
              </a:tblGrid>
              <a:tr h="190500">
                <a:tc rowSpan="2" gridSpan="2">
                  <a:txBody>
                    <a:bodyPr/>
                    <a:lstStyle/>
                    <a:p>
                      <a:pPr algn="ctr" fontAlgn="ctr"/>
                      <a:r>
                        <a:rPr lang="es-CL" sz="900" b="1" i="0" u="none" strike="noStrike">
                          <a:solidFill>
                            <a:srgbClr val="FFFFFF"/>
                          </a:solidFill>
                          <a:effectLst/>
                          <a:latin typeface="Calibri" panose="020F0502020204030204" pitchFamily="34" charset="0"/>
                        </a:rPr>
                        <a:t>Subtítulo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rowSpan="2" hMerge="1">
                  <a:txBody>
                    <a:bodyPr/>
                    <a:lstStyle/>
                    <a:p>
                      <a:endParaRPr lang="es-CL"/>
                    </a:p>
                  </a:txBody>
                  <a:tcPr/>
                </a:tc>
                <a:tc gridSpan="3">
                  <a:txBody>
                    <a:bodyPr/>
                    <a:lstStyle/>
                    <a:p>
                      <a:pPr algn="ctr" fontAlgn="b"/>
                      <a:r>
                        <a:rPr lang="es-CL" sz="900" b="1" i="0" u="none" strike="noStrike">
                          <a:solidFill>
                            <a:srgbClr val="FFFFFF"/>
                          </a:solidFill>
                          <a:effectLst/>
                          <a:latin typeface="Calibri" panose="020F0502020204030204" pitchFamily="34" charset="0"/>
                        </a:rPr>
                        <a:t>Presupuesto 2019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900" b="1" i="0" u="none" strike="noStrike">
                          <a:solidFill>
                            <a:srgbClr val="FFFFFF"/>
                          </a:solidFill>
                          <a:effectLst/>
                          <a:latin typeface="Calibri" panose="020F0502020204030204" pitchFamily="34" charset="0"/>
                        </a:rPr>
                        <a:t>Ejecución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049874433"/>
                  </a:ext>
                </a:extLst>
              </a:tr>
              <a:tr h="466725">
                <a:tc gridSpan="2" vMerge="1">
                  <a:txBody>
                    <a:bodyPr/>
                    <a:lstStyle/>
                    <a:p>
                      <a:endParaRPr lang="es-CL"/>
                    </a:p>
                  </a:txBody>
                  <a:tcPr/>
                </a:tc>
                <a:tc hMerge="1" vMerge="1">
                  <a:txBody>
                    <a:bodyPr/>
                    <a:lstStyle/>
                    <a:p>
                      <a:endParaRPr lang="es-CL"/>
                    </a:p>
                  </a:txBody>
                  <a:tcPr/>
                </a:tc>
                <a:tc>
                  <a:txBody>
                    <a:bodyPr/>
                    <a:lstStyle/>
                    <a:p>
                      <a:pPr algn="ctr" fontAlgn="ctr"/>
                      <a:r>
                        <a:rPr lang="es-CL" sz="900" b="1" i="0" u="none" strike="noStrike">
                          <a:solidFill>
                            <a:srgbClr val="FFFFFF"/>
                          </a:solidFill>
                          <a:effectLst/>
                          <a:latin typeface="Calibri" panose="020F0502020204030204" pitchFamily="34" charset="0"/>
                        </a:rPr>
                        <a:t>Ley 2019</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Vigente</a:t>
                      </a:r>
                    </a:p>
                  </a:txBody>
                  <a:tcPr marL="9525" marR="9525" marT="9525"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Variación</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 % Ejecución Ley 2019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 % Ejecución Ppto. Vigente </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extLst>
                  <a:ext uri="{0D108BD9-81ED-4DB2-BD59-A6C34878D82A}">
                    <a16:rowId xmlns:a16="http://schemas.microsoft.com/office/drawing/2014/main" val="2306848450"/>
                  </a:ext>
                </a:extLst>
              </a:tr>
              <a:tr h="200025">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GASTOS</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57.496.903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83.049.749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25.552.846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56.026.157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67,5%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67,5%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48833466"/>
                  </a:ext>
                </a:extLst>
              </a:tr>
              <a:tr h="190500">
                <a:tc>
                  <a:txBody>
                    <a:bodyPr/>
                    <a:lstStyle/>
                    <a:p>
                      <a:pPr algn="ctr" fontAlgn="ctr"/>
                      <a:r>
                        <a:rPr lang="es-CL" sz="900" b="0" i="0" u="none" strike="noStrike">
                          <a:solidFill>
                            <a:srgbClr val="000000"/>
                          </a:solidFill>
                          <a:effectLst/>
                          <a:latin typeface="Calibri" panose="020F0502020204030204" pitchFamily="34" charset="0"/>
                        </a:rPr>
                        <a:t>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dirty="0">
                          <a:solidFill>
                            <a:srgbClr val="000000"/>
                          </a:solidFill>
                          <a:effectLst/>
                          <a:latin typeface="Calibri" panose="020F0502020204030204" pitchFamily="34" charset="0"/>
                        </a:rPr>
                        <a:t>GASTOS EN PERSONAL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34.243.167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36.460.007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2.216.840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26.574.785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72,9%</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72,9%</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11317887"/>
                  </a:ext>
                </a:extLst>
              </a:tr>
              <a:tr h="190500">
                <a:tc>
                  <a:txBody>
                    <a:bodyPr/>
                    <a:lstStyle/>
                    <a:p>
                      <a:pPr algn="ctr" fontAlgn="ctr"/>
                      <a:r>
                        <a:rPr lang="es-CL" sz="900" b="0" i="0" u="none" strike="noStrike">
                          <a:solidFill>
                            <a:srgbClr val="000000"/>
                          </a:solidFill>
                          <a:effectLst/>
                          <a:latin typeface="Calibri" panose="020F0502020204030204" pitchFamily="34" charset="0"/>
                        </a:rPr>
                        <a:t>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BIENES Y SERVICIOS DE CONSUMO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11.479.319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11.393.023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-86.296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6.067.481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53,3%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53,3%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84168340"/>
                  </a:ext>
                </a:extLst>
              </a:tr>
              <a:tr h="190500">
                <a:tc>
                  <a:txBody>
                    <a:bodyPr/>
                    <a:lstStyle/>
                    <a:p>
                      <a:pPr algn="ctr" fontAlgn="ctr"/>
                      <a:r>
                        <a:rPr lang="es-CL" sz="900" b="0" i="0" u="none" strike="noStrike">
                          <a:solidFill>
                            <a:srgbClr val="000000"/>
                          </a:solidFill>
                          <a:effectLst/>
                          <a:latin typeface="Calibri" panose="020F0502020204030204" pitchFamily="34" charset="0"/>
                        </a:rPr>
                        <a:t>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PRESTACIONES DE SEGURIDAD SOCIAL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150.926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150.926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127.852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84,7%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84,7%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30984784"/>
                  </a:ext>
                </a:extLst>
              </a:tr>
              <a:tr h="190500">
                <a:tc>
                  <a:txBody>
                    <a:bodyPr/>
                    <a:lstStyle/>
                    <a:p>
                      <a:pPr algn="ctr" fontAlgn="ctr"/>
                      <a:r>
                        <a:rPr lang="es-CL" sz="900" b="0" i="0" u="none" strike="noStrike">
                          <a:solidFill>
                            <a:srgbClr val="000000"/>
                          </a:solidFill>
                          <a:effectLst/>
                          <a:latin typeface="Calibri" panose="020F0502020204030204" pitchFamily="34" charset="0"/>
                        </a:rPr>
                        <a:t>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TRANSFERENCIAS CORRIENTES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10.170.630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33.006.926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22.836.296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21.978.930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66,6%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66,6%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04323342"/>
                  </a:ext>
                </a:extLst>
              </a:tr>
              <a:tr h="247650">
                <a:tc>
                  <a:txBody>
                    <a:bodyPr/>
                    <a:lstStyle/>
                    <a:p>
                      <a:pPr algn="ctr" fontAlgn="ctr"/>
                      <a:r>
                        <a:rPr lang="es-CL" sz="900" b="0" i="0" u="none" strike="noStrike">
                          <a:solidFill>
                            <a:srgbClr val="000000"/>
                          </a:solidFill>
                          <a:effectLst/>
                          <a:latin typeface="Calibri" panose="020F0502020204030204" pitchFamily="34" charset="0"/>
                        </a:rPr>
                        <a:t>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ADQUISICIÓN DE ACTIVOS NO FINANCIEROS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1.600.787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1.600.787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844.350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52,7%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52,7%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42362005"/>
                  </a:ext>
                </a:extLst>
              </a:tr>
              <a:tr h="190500">
                <a:tc>
                  <a:txBody>
                    <a:bodyPr/>
                    <a:lstStyle/>
                    <a:p>
                      <a:pPr algn="ctr" fontAlgn="ctr"/>
                      <a:r>
                        <a:rPr lang="es-CL" sz="900" b="0" i="0" u="none" strike="noStrike">
                          <a:solidFill>
                            <a:srgbClr val="000000"/>
                          </a:solidFill>
                          <a:effectLst/>
                          <a:latin typeface="Calibri" panose="020F0502020204030204" pitchFamily="34" charset="0"/>
                        </a:rPr>
                        <a:t>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SERVICIO DE LA DEUDA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3.000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433.153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430.153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432.759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99,9%</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99,9%</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73651321"/>
                  </a:ext>
                </a:extLst>
              </a:tr>
              <a:tr h="190500">
                <a:tc>
                  <a:txBody>
                    <a:bodyPr/>
                    <a:lstStyle/>
                    <a:p>
                      <a:pPr algn="ctr" fontAlgn="ctr"/>
                      <a:r>
                        <a:rPr lang="es-CL" sz="900" b="0" i="0" u="none" strike="noStrike">
                          <a:solidFill>
                            <a:srgbClr val="000000"/>
                          </a:solidFill>
                          <a:effectLst/>
                          <a:latin typeface="Calibri" panose="020F0502020204030204" pitchFamily="34" charset="0"/>
                        </a:rPr>
                        <a:t>35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SALDO FINAL DE CAJA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4.927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4.927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0" i="0" u="none" strike="noStrike">
                          <a:solidFill>
                            <a:srgbClr val="000000"/>
                          </a:solidFill>
                          <a:effectLst/>
                          <a:latin typeface="Calibri" panose="020F0502020204030204" pitchFamily="34" charset="0"/>
                        </a:rPr>
                        <a:t>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0" i="0" u="none" strike="noStrike" dirty="0">
                          <a:solidFill>
                            <a:srgbClr val="000000"/>
                          </a:solidFill>
                          <a:effectLst/>
                          <a:latin typeface="Calibri" panose="020F0502020204030204" pitchFamily="34" charset="0"/>
                        </a:rPr>
                        <a:t>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704208073"/>
                  </a:ext>
                </a:extLst>
              </a:tr>
            </a:tbl>
          </a:graphicData>
        </a:graphic>
      </p:graphicFrame>
    </p:spTree>
    <p:extLst>
      <p:ext uri="{BB962C8B-B14F-4D97-AF65-F5344CB8AC3E}">
        <p14:creationId xmlns:p14="http://schemas.microsoft.com/office/powerpoint/2010/main" val="5248126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5B24FBA-48EE-4C07-8AFB-67EF6C4A9BB3}"/>
              </a:ext>
            </a:extLst>
          </p:cNvPr>
          <p:cNvSpPr>
            <a:spLocks noGrp="1"/>
          </p:cNvSpPr>
          <p:nvPr>
            <p:ph idx="1"/>
          </p:nvPr>
        </p:nvSpPr>
        <p:spPr/>
        <p:txBody>
          <a:bodyPr/>
          <a:lstStyle/>
          <a:p>
            <a:pPr marL="0" lvl="0" indent="0" algn="just">
              <a:spcBef>
                <a:spcPts val="0"/>
              </a:spcBef>
              <a:buNone/>
            </a:pPr>
            <a:r>
              <a:rPr lang="es-MX" sz="1050" b="1" dirty="0">
                <a:solidFill>
                  <a:prstClr val="black"/>
                </a:solidFill>
              </a:rPr>
              <a:t>Gastos por Programas:</a:t>
            </a:r>
          </a:p>
          <a:p>
            <a:pPr marL="0" lvl="0" indent="0" algn="just">
              <a:spcBef>
                <a:spcPts val="0"/>
              </a:spcBef>
              <a:buNone/>
            </a:pPr>
            <a:endParaRPr lang="es-MX" sz="1050" b="1" dirty="0">
              <a:solidFill>
                <a:prstClr val="black"/>
              </a:solidFill>
            </a:endParaRPr>
          </a:p>
          <a:p>
            <a:pPr marL="0" lvl="0" indent="0" algn="just">
              <a:spcBef>
                <a:spcPts val="0"/>
              </a:spcBef>
              <a:buNone/>
            </a:pPr>
            <a:endParaRPr lang="es-MX" sz="1050" b="1" dirty="0">
              <a:solidFill>
                <a:prstClr val="black"/>
              </a:solidFill>
            </a:endParaRPr>
          </a:p>
          <a:p>
            <a:pPr marL="0" lvl="0" indent="0" algn="just">
              <a:spcBef>
                <a:spcPts val="0"/>
              </a:spcBef>
              <a:buNone/>
            </a:pPr>
            <a:endParaRPr lang="es-MX" sz="1050" b="1" dirty="0">
              <a:solidFill>
                <a:prstClr val="black"/>
              </a:solidFill>
            </a:endParaRPr>
          </a:p>
          <a:p>
            <a:pPr marL="0" lvl="0" indent="0" algn="just">
              <a:spcBef>
                <a:spcPts val="0"/>
              </a:spcBef>
              <a:buNone/>
            </a:pPr>
            <a:endParaRPr lang="es-MX" sz="1050" b="1" dirty="0">
              <a:solidFill>
                <a:prstClr val="black"/>
              </a:solidFill>
            </a:endParaRPr>
          </a:p>
          <a:p>
            <a:pPr marL="0" lvl="0" indent="0" algn="just">
              <a:spcBef>
                <a:spcPts val="0"/>
              </a:spcBef>
              <a:buNone/>
            </a:pPr>
            <a:endParaRPr lang="es-MX" sz="1050" b="1" dirty="0">
              <a:solidFill>
                <a:prstClr val="black"/>
              </a:solidFill>
            </a:endParaRPr>
          </a:p>
          <a:p>
            <a:pPr marL="0" lvl="0" indent="0" algn="just">
              <a:spcBef>
                <a:spcPts val="0"/>
              </a:spcBef>
              <a:buNone/>
            </a:pPr>
            <a:endParaRPr lang="es-MX" sz="1050" b="1" dirty="0">
              <a:solidFill>
                <a:prstClr val="black"/>
              </a:solidFill>
            </a:endParaRPr>
          </a:p>
          <a:p>
            <a:pPr marL="0" lvl="0" indent="0" algn="just">
              <a:spcBef>
                <a:spcPts val="0"/>
              </a:spcBef>
              <a:buNone/>
            </a:pPr>
            <a:endParaRPr lang="es-MX" sz="1050" b="1" dirty="0">
              <a:solidFill>
                <a:prstClr val="black"/>
              </a:solidFill>
            </a:endParaRPr>
          </a:p>
          <a:p>
            <a:pPr marL="0" lvl="0" indent="0" algn="just">
              <a:spcBef>
                <a:spcPts val="0"/>
              </a:spcBef>
              <a:buNone/>
            </a:pPr>
            <a:endParaRPr lang="es-CL" sz="1050" b="1" dirty="0">
              <a:solidFill>
                <a:prstClr val="black"/>
              </a:solidFill>
            </a:endParaRPr>
          </a:p>
          <a:p>
            <a:pPr lvl="0" algn="just">
              <a:spcBef>
                <a:spcPts val="0"/>
              </a:spcBef>
            </a:pPr>
            <a:endParaRPr lang="es-MX" sz="1050" dirty="0">
              <a:solidFill>
                <a:prstClr val="black"/>
              </a:solidFill>
            </a:endParaRPr>
          </a:p>
          <a:p>
            <a:pPr lvl="0" algn="just">
              <a:spcBef>
                <a:spcPts val="0"/>
              </a:spcBef>
            </a:pPr>
            <a:endParaRPr lang="es-MX" sz="1050" b="1" dirty="0">
              <a:solidFill>
                <a:prstClr val="black"/>
              </a:solidFill>
            </a:endParaRPr>
          </a:p>
          <a:p>
            <a:pPr lvl="0" algn="just">
              <a:spcBef>
                <a:spcPts val="0"/>
              </a:spcBef>
            </a:pPr>
            <a:endParaRPr lang="es-MX" sz="1050" b="1" dirty="0">
              <a:solidFill>
                <a:prstClr val="black"/>
              </a:solidFill>
            </a:endParaRPr>
          </a:p>
          <a:p>
            <a:pPr lvl="0" algn="just">
              <a:spcBef>
                <a:spcPts val="0"/>
              </a:spcBef>
            </a:pPr>
            <a:endParaRPr lang="es-MX" sz="1050" b="1" dirty="0">
              <a:solidFill>
                <a:prstClr val="black"/>
              </a:solidFill>
            </a:endParaRPr>
          </a:p>
          <a:p>
            <a:pPr marL="0" lvl="0" indent="0" algn="just">
              <a:spcBef>
                <a:spcPts val="0"/>
              </a:spcBef>
              <a:buNone/>
            </a:pPr>
            <a:r>
              <a:rPr lang="es-MX" sz="1050" b="1" dirty="0">
                <a:solidFill>
                  <a:prstClr val="black"/>
                </a:solidFill>
              </a:rPr>
              <a:t>Capítulo 01 Programa 01 Subsecretaría de Medio Ambiente:</a:t>
            </a:r>
            <a:r>
              <a:rPr lang="es-MX" sz="1050" dirty="0">
                <a:solidFill>
                  <a:prstClr val="black"/>
                </a:solidFill>
              </a:rPr>
              <a:t> </a:t>
            </a:r>
          </a:p>
          <a:p>
            <a:pPr marL="0" lvl="0" indent="0" algn="just">
              <a:spcBef>
                <a:spcPts val="0"/>
              </a:spcBef>
              <a:buNone/>
            </a:pPr>
            <a:endParaRPr lang="es-MX" sz="1050" dirty="0">
              <a:solidFill>
                <a:prstClr val="black"/>
              </a:solidFill>
            </a:endParaRPr>
          </a:p>
          <a:p>
            <a:pPr lvl="0" algn="just">
              <a:spcBef>
                <a:spcPts val="0"/>
              </a:spcBef>
            </a:pPr>
            <a:r>
              <a:rPr lang="es-CL" sz="1050" dirty="0">
                <a:solidFill>
                  <a:prstClr val="black"/>
                </a:solidFill>
              </a:rPr>
              <a:t>En Presupuesto 2019 se incorporaron recursos adicionales para 34 funcionarios, de los cuales 9 corresponden al traspaso de honorarios a contrata por $51 millones, más 25 nuevos funcionarios que reforzarán la implementación de la Ley de Responsabilidad Extendida del Productor (Ley REP), PDL de Cambio Climático y la Ley de Impuestos Verdes ($192 millones). </a:t>
            </a:r>
            <a:r>
              <a:rPr lang="es-CL" sz="1050" b="1" dirty="0">
                <a:solidFill>
                  <a:prstClr val="black"/>
                </a:solidFill>
              </a:rPr>
              <a:t>Al mes de SEPTIEMBRE su ejecución alcanza </a:t>
            </a:r>
            <a:r>
              <a:rPr lang="es-CL" sz="1050" b="1">
                <a:solidFill>
                  <a:prstClr val="black"/>
                </a:solidFill>
              </a:rPr>
              <a:t>al 66,7% </a:t>
            </a:r>
            <a:r>
              <a:rPr lang="es-CL" sz="1050" b="1" dirty="0">
                <a:solidFill>
                  <a:prstClr val="black"/>
                </a:solidFill>
              </a:rPr>
              <a:t>sobre el presupuesto vigente.</a:t>
            </a:r>
          </a:p>
          <a:p>
            <a:pPr lvl="0" algn="just">
              <a:spcBef>
                <a:spcPts val="0"/>
              </a:spcBef>
            </a:pPr>
            <a:endParaRPr lang="es-CL" sz="1050" dirty="0">
              <a:solidFill>
                <a:prstClr val="black"/>
              </a:solidFill>
            </a:endParaRPr>
          </a:p>
          <a:p>
            <a:pPr lvl="0" algn="just">
              <a:spcBef>
                <a:spcPts val="0"/>
              </a:spcBef>
            </a:pPr>
            <a:r>
              <a:rPr lang="es-CL" sz="1050" dirty="0">
                <a:solidFill>
                  <a:prstClr val="black"/>
                </a:solidFill>
              </a:rPr>
              <a:t> Además, se financia la consulta indígena a nivel nacional para la elaboración del PDL de Cambio Climático por M$309.000. Se agregan recursos para el Sistema Nacional de Declaración de Residuos (SINADER) y RETC (Registro de Emisiones y Transferencias de Contaminantes) por M$47.895.</a:t>
            </a:r>
          </a:p>
          <a:p>
            <a:pPr lvl="0" algn="just">
              <a:spcBef>
                <a:spcPts val="0"/>
              </a:spcBef>
              <a:buFont typeface="+mj-lt"/>
              <a:buAutoNum type="arabicPeriod"/>
            </a:pPr>
            <a:endParaRPr lang="es-CL" sz="1050" dirty="0">
              <a:solidFill>
                <a:prstClr val="black"/>
              </a:solidFill>
            </a:endParaRPr>
          </a:p>
        </p:txBody>
      </p:sp>
      <p:sp>
        <p:nvSpPr>
          <p:cNvPr id="5" name="Marcador de número de diapositiva 4">
            <a:extLst>
              <a:ext uri="{FF2B5EF4-FFF2-40B4-BE49-F238E27FC236}">
                <a16:creationId xmlns:a16="http://schemas.microsoft.com/office/drawing/2014/main" id="{52880FB2-7839-47EF-BE13-732654BCA5EA}"/>
              </a:ext>
            </a:extLst>
          </p:cNvPr>
          <p:cNvSpPr>
            <a:spLocks noGrp="1"/>
          </p:cNvSpPr>
          <p:nvPr>
            <p:ph type="sldNum" sz="quarter" idx="12"/>
          </p:nvPr>
        </p:nvSpPr>
        <p:spPr/>
        <p:txBody>
          <a:bodyPr/>
          <a:lstStyle/>
          <a:p>
            <a:fld id="{66452F03-F775-4AB4-A3E9-A5A78C748C69}" type="slidenum">
              <a:rPr lang="es-CL" smtClean="0"/>
              <a:t>6</a:t>
            </a:fld>
            <a:endParaRPr lang="es-CL"/>
          </a:p>
        </p:txBody>
      </p:sp>
      <p:sp>
        <p:nvSpPr>
          <p:cNvPr id="6" name="1 Título">
            <a:extLst>
              <a:ext uri="{FF2B5EF4-FFF2-40B4-BE49-F238E27FC236}">
                <a16:creationId xmlns:a16="http://schemas.microsoft.com/office/drawing/2014/main" id="{68FF750B-B5A9-47F9-9557-734126935F2B}"/>
              </a:ext>
            </a:extLst>
          </p:cNvPr>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PRESUPUESTARIA DE GASTOS ACUMULADA A SEPTIEMBRE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 MINISTERIO DEL MEDIO AMBIENTE</a:t>
            </a:r>
            <a:endParaRPr lang="es-CL" sz="1600" b="1" dirty="0">
              <a:solidFill>
                <a:schemeClr val="tx1"/>
              </a:solidFill>
              <a:ea typeface="Verdana" pitchFamily="34" charset="0"/>
              <a:cs typeface="Verdana" pitchFamily="34" charset="0"/>
            </a:endParaRPr>
          </a:p>
        </p:txBody>
      </p:sp>
      <p:sp>
        <p:nvSpPr>
          <p:cNvPr id="7" name="1 Título">
            <a:extLst>
              <a:ext uri="{FF2B5EF4-FFF2-40B4-BE49-F238E27FC236}">
                <a16:creationId xmlns:a16="http://schemas.microsoft.com/office/drawing/2014/main" id="{A73469C5-B268-4785-B6D8-BA98857CA98E}"/>
              </a:ext>
            </a:extLst>
          </p:cNvPr>
          <p:cNvSpPr txBox="1">
            <a:spLocks/>
          </p:cNvSpPr>
          <p:nvPr/>
        </p:nvSpPr>
        <p:spPr>
          <a:xfrm>
            <a:off x="822648" y="1844824"/>
            <a:ext cx="7498704" cy="305825"/>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900" b="1" dirty="0">
                <a:latin typeface="+mn-lt"/>
                <a:ea typeface="Verdana" pitchFamily="34" charset="0"/>
                <a:cs typeface="Verdana" pitchFamily="34" charset="0"/>
              </a:rPr>
              <a:t>Ejecución Mes de SEPTIEMBRE. Programas Partida 25 Ministerio Medio Ambiente. en miles de pesos de 2019</a:t>
            </a:r>
          </a:p>
        </p:txBody>
      </p:sp>
      <p:sp>
        <p:nvSpPr>
          <p:cNvPr id="10" name="3 Marcador de pie de página">
            <a:extLst>
              <a:ext uri="{FF2B5EF4-FFF2-40B4-BE49-F238E27FC236}">
                <a16:creationId xmlns:a16="http://schemas.microsoft.com/office/drawing/2014/main" id="{AA7C9EA1-DA68-4ECE-B4BE-D79D84290E29}"/>
              </a:ext>
            </a:extLst>
          </p:cNvPr>
          <p:cNvSpPr txBox="1">
            <a:spLocks/>
          </p:cNvSpPr>
          <p:nvPr/>
        </p:nvSpPr>
        <p:spPr>
          <a:xfrm>
            <a:off x="822648" y="3258864"/>
            <a:ext cx="7848872" cy="365125"/>
          </a:xfrm>
          <a:prstGeom prst="rect">
            <a:avLst/>
          </a:prstGeom>
        </p:spPr>
        <p:txBody>
          <a:bodyPr/>
          <a:ls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r>
              <a:rPr lang="es-CL" sz="800" b="1" dirty="0">
                <a:solidFill>
                  <a:prstClr val="black"/>
                </a:solidFill>
              </a:rPr>
              <a:t>Fuente</a:t>
            </a:r>
            <a:r>
              <a:rPr lang="es-CL" sz="800" dirty="0">
                <a:solidFill>
                  <a:prstClr val="black"/>
                </a:solidFill>
              </a:rPr>
              <a:t>: Elaboración propia en base  a informes de ejecución presupuestaria mensual de DIPRES</a:t>
            </a:r>
          </a:p>
        </p:txBody>
      </p:sp>
      <p:graphicFrame>
        <p:nvGraphicFramePr>
          <p:cNvPr id="4" name="Tabla 3">
            <a:extLst>
              <a:ext uri="{FF2B5EF4-FFF2-40B4-BE49-F238E27FC236}">
                <a16:creationId xmlns:a16="http://schemas.microsoft.com/office/drawing/2014/main" id="{014168CD-E70D-4C58-87F3-FB12F8677C6A}"/>
              </a:ext>
            </a:extLst>
          </p:cNvPr>
          <p:cNvGraphicFramePr>
            <a:graphicFrameLocks noGrp="1"/>
          </p:cNvGraphicFramePr>
          <p:nvPr>
            <p:extLst>
              <p:ext uri="{D42A27DB-BD31-4B8C-83A1-F6EECF244321}">
                <p14:modId xmlns:p14="http://schemas.microsoft.com/office/powerpoint/2010/main" val="76855530"/>
              </p:ext>
            </p:extLst>
          </p:nvPr>
        </p:nvGraphicFramePr>
        <p:xfrm>
          <a:off x="683568" y="2125389"/>
          <a:ext cx="7272811" cy="1104900"/>
        </p:xfrm>
        <a:graphic>
          <a:graphicData uri="http://schemas.openxmlformats.org/drawingml/2006/table">
            <a:tbl>
              <a:tblPr/>
              <a:tblGrid>
                <a:gridCol w="678548">
                  <a:extLst>
                    <a:ext uri="{9D8B030D-6E8A-4147-A177-3AD203B41FA5}">
                      <a16:colId xmlns:a16="http://schemas.microsoft.com/office/drawing/2014/main" val="1583907658"/>
                    </a:ext>
                  </a:extLst>
                </a:gridCol>
                <a:gridCol w="305347">
                  <a:extLst>
                    <a:ext uri="{9D8B030D-6E8A-4147-A177-3AD203B41FA5}">
                      <a16:colId xmlns:a16="http://schemas.microsoft.com/office/drawing/2014/main" val="2605206675"/>
                    </a:ext>
                  </a:extLst>
                </a:gridCol>
                <a:gridCol w="1961622">
                  <a:extLst>
                    <a:ext uri="{9D8B030D-6E8A-4147-A177-3AD203B41FA5}">
                      <a16:colId xmlns:a16="http://schemas.microsoft.com/office/drawing/2014/main" val="1232980865"/>
                    </a:ext>
                  </a:extLst>
                </a:gridCol>
                <a:gridCol w="675465">
                  <a:extLst>
                    <a:ext uri="{9D8B030D-6E8A-4147-A177-3AD203B41FA5}">
                      <a16:colId xmlns:a16="http://schemas.microsoft.com/office/drawing/2014/main" val="3606428283"/>
                    </a:ext>
                  </a:extLst>
                </a:gridCol>
                <a:gridCol w="666212">
                  <a:extLst>
                    <a:ext uri="{9D8B030D-6E8A-4147-A177-3AD203B41FA5}">
                      <a16:colId xmlns:a16="http://schemas.microsoft.com/office/drawing/2014/main" val="1321654851"/>
                    </a:ext>
                  </a:extLst>
                </a:gridCol>
                <a:gridCol w="727898">
                  <a:extLst>
                    <a:ext uri="{9D8B030D-6E8A-4147-A177-3AD203B41FA5}">
                      <a16:colId xmlns:a16="http://schemas.microsoft.com/office/drawing/2014/main" val="524652310"/>
                    </a:ext>
                  </a:extLst>
                </a:gridCol>
                <a:gridCol w="752573">
                  <a:extLst>
                    <a:ext uri="{9D8B030D-6E8A-4147-A177-3AD203B41FA5}">
                      <a16:colId xmlns:a16="http://schemas.microsoft.com/office/drawing/2014/main" val="3190365736"/>
                    </a:ext>
                  </a:extLst>
                </a:gridCol>
                <a:gridCol w="752573">
                  <a:extLst>
                    <a:ext uri="{9D8B030D-6E8A-4147-A177-3AD203B41FA5}">
                      <a16:colId xmlns:a16="http://schemas.microsoft.com/office/drawing/2014/main" val="2629321067"/>
                    </a:ext>
                  </a:extLst>
                </a:gridCol>
                <a:gridCol w="752573">
                  <a:extLst>
                    <a:ext uri="{9D8B030D-6E8A-4147-A177-3AD203B41FA5}">
                      <a16:colId xmlns:a16="http://schemas.microsoft.com/office/drawing/2014/main" val="1963371870"/>
                    </a:ext>
                  </a:extLst>
                </a:gridCol>
              </a:tblGrid>
              <a:tr h="152400">
                <a:tc rowSpan="2" gridSpan="3">
                  <a:txBody>
                    <a:bodyPr/>
                    <a:lstStyle/>
                    <a:p>
                      <a:pPr algn="ctr" fontAlgn="ctr"/>
                      <a:r>
                        <a:rPr lang="es-CL" sz="900" b="1" i="0" u="none" strike="noStrike">
                          <a:solidFill>
                            <a:srgbClr val="FFFFFF"/>
                          </a:solidFill>
                          <a:effectLst/>
                          <a:latin typeface="Calibri" panose="020F0502020204030204" pitchFamily="34" charset="0"/>
                        </a:rPr>
                        <a:t>Subtítulo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900" b="1" i="0" u="none" strike="noStrike">
                          <a:solidFill>
                            <a:srgbClr val="FFFFFF"/>
                          </a:solidFill>
                          <a:effectLst/>
                          <a:latin typeface="Calibri" panose="020F0502020204030204" pitchFamily="34" charset="0"/>
                        </a:rPr>
                        <a:t>Presupuesto 2019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900" b="1" i="0" u="none" strike="noStrike">
                          <a:solidFill>
                            <a:srgbClr val="FFFFFF"/>
                          </a:solidFill>
                          <a:effectLst/>
                          <a:latin typeface="Calibri" panose="020F0502020204030204" pitchFamily="34" charset="0"/>
                        </a:rPr>
                        <a:t>Ejecución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3092407953"/>
                  </a:ext>
                </a:extLst>
              </a:tr>
              <a:tr h="466725">
                <a:tc gridSpan="3"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900" b="1" i="0" u="none" strike="noStrike">
                          <a:solidFill>
                            <a:srgbClr val="FFFFFF"/>
                          </a:solidFill>
                          <a:effectLst/>
                          <a:latin typeface="Calibri" panose="020F0502020204030204" pitchFamily="34" charset="0"/>
                        </a:rPr>
                        <a:t>Ley 2019</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Vigente</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Variación</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 % Ejecución Ley 2019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 % Ejecución Ppto. Vigente </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extLst>
                  <a:ext uri="{0D108BD9-81ED-4DB2-BD59-A6C34878D82A}">
                    <a16:rowId xmlns:a16="http://schemas.microsoft.com/office/drawing/2014/main" val="3869252595"/>
                  </a:ext>
                </a:extLst>
              </a:tr>
              <a:tr h="161925">
                <a:tc>
                  <a:txBody>
                    <a:bodyPr/>
                    <a:lstStyle/>
                    <a:p>
                      <a:pPr algn="ctr" fontAlgn="ctr"/>
                      <a:r>
                        <a:rPr lang="es-CL" sz="900" b="1" i="0" u="none" strike="noStrike">
                          <a:solidFill>
                            <a:srgbClr val="000000"/>
                          </a:solidFill>
                          <a:effectLst/>
                          <a:latin typeface="Calibri" panose="020F0502020204030204" pitchFamily="34" charset="0"/>
                        </a:rPr>
                        <a:t>01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01</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Subsecretaría del Medio Ambiente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31.647.349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55.451.934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23.804.585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36.972.198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66,7%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66,7%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76226536"/>
                  </a:ext>
                </a:extLst>
              </a:tr>
              <a:tr h="152400">
                <a:tc>
                  <a:txBody>
                    <a:bodyPr/>
                    <a:lstStyle/>
                    <a:p>
                      <a:pPr algn="ctr" fontAlgn="ctr"/>
                      <a:r>
                        <a:rPr lang="es-CL" sz="900" b="1" i="0" u="none" strike="noStrike">
                          <a:solidFill>
                            <a:srgbClr val="000000"/>
                          </a:solidFill>
                          <a:effectLst/>
                          <a:latin typeface="Calibri" panose="020F0502020204030204" pitchFamily="34" charset="0"/>
                        </a:rPr>
                        <a:t>02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01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Servicio de Evaluación Ambiental</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14.660.758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15.513.179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852.421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10.868.243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70,1%</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70,1%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91311149"/>
                  </a:ext>
                </a:extLst>
              </a:tr>
              <a:tr h="171450">
                <a:tc>
                  <a:txBody>
                    <a:bodyPr/>
                    <a:lstStyle/>
                    <a:p>
                      <a:pPr algn="ctr" fontAlgn="ctr"/>
                      <a:r>
                        <a:rPr lang="es-CL" sz="900" b="1" i="0" u="none" strike="noStrike">
                          <a:solidFill>
                            <a:srgbClr val="000000"/>
                          </a:solidFill>
                          <a:effectLst/>
                          <a:latin typeface="Calibri" panose="020F0502020204030204" pitchFamily="34" charset="0"/>
                        </a:rPr>
                        <a:t>03</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01</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Superintendencia del Medio Ambiente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11.188.796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12.084.636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895.840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8.185.716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1" i="0" u="none" strike="noStrike">
                          <a:solidFill>
                            <a:srgbClr val="000000"/>
                          </a:solidFill>
                          <a:effectLst/>
                          <a:latin typeface="Calibri" panose="020F0502020204030204" pitchFamily="34" charset="0"/>
                        </a:rPr>
                        <a:t>67,7%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900" b="1" i="0" u="none" strike="noStrike" dirty="0">
                          <a:solidFill>
                            <a:srgbClr val="000000"/>
                          </a:solidFill>
                          <a:effectLst/>
                          <a:latin typeface="Calibri" panose="020F0502020204030204" pitchFamily="34" charset="0"/>
                        </a:rPr>
                        <a:t>67,7%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825582240"/>
                  </a:ext>
                </a:extLst>
              </a:tr>
            </a:tbl>
          </a:graphicData>
        </a:graphic>
      </p:graphicFrame>
    </p:spTree>
    <p:extLst>
      <p:ext uri="{BB962C8B-B14F-4D97-AF65-F5344CB8AC3E}">
        <p14:creationId xmlns:p14="http://schemas.microsoft.com/office/powerpoint/2010/main" val="22205117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AD41CC9-49D3-4C78-9451-A104542358DE}"/>
              </a:ext>
            </a:extLst>
          </p:cNvPr>
          <p:cNvSpPr>
            <a:spLocks noGrp="1"/>
          </p:cNvSpPr>
          <p:nvPr>
            <p:ph idx="1"/>
          </p:nvPr>
        </p:nvSpPr>
        <p:spPr>
          <a:xfrm>
            <a:off x="457200" y="1600200"/>
            <a:ext cx="8229600" cy="4756150"/>
          </a:xfrm>
        </p:spPr>
        <p:txBody>
          <a:bodyPr/>
          <a:lstStyle/>
          <a:p>
            <a:pPr marL="0" indent="0">
              <a:buNone/>
            </a:pPr>
            <a:r>
              <a:rPr lang="es-CL" sz="1100" dirty="0"/>
              <a:t>En </a:t>
            </a:r>
            <a:r>
              <a:rPr lang="es-CL" sz="1100" b="1" dirty="0"/>
              <a:t>Subsecretaría</a:t>
            </a:r>
            <a:r>
              <a:rPr lang="es-CL" sz="1100" dirty="0"/>
              <a:t> se observan transferencias destinadas a:</a:t>
            </a:r>
          </a:p>
          <a:p>
            <a:endParaRPr lang="es-CL" sz="1100" dirty="0"/>
          </a:p>
          <a:p>
            <a:pPr algn="just"/>
            <a:r>
              <a:rPr lang="es-CL" sz="1100" b="1" dirty="0"/>
              <a:t>Instituciones Colaboradoras:</a:t>
            </a:r>
            <a:r>
              <a:rPr lang="es-CL" sz="1100" dirty="0"/>
              <a:t> $173 millones. proyectos, y actividades orientados a la protección del medio ambiente, desarrollo sustentable, preservación de la naturaleza, educación ambiental. </a:t>
            </a:r>
            <a:r>
              <a:rPr lang="es-CL" sz="1100" b="1" dirty="0"/>
              <a:t>Sin ejecución al mes de SEPTIEMBRE.</a:t>
            </a:r>
          </a:p>
          <a:p>
            <a:pPr algn="just"/>
            <a:endParaRPr lang="es-CL" sz="1100" b="1" dirty="0"/>
          </a:p>
          <a:p>
            <a:pPr algn="just"/>
            <a:r>
              <a:rPr lang="es-CL" sz="1100" b="1" dirty="0"/>
              <a:t>Calefacción Sustentable  </a:t>
            </a:r>
            <a:r>
              <a:rPr lang="es-CL" sz="1100" dirty="0"/>
              <a:t>$4.178 millones para recambio de calefactores a leña con altos niveles de emisión, por otros modernos que cumplan con estándares más eficientes y menos contaminantes. Permitirán beneficiar a 3.460 hogares para el año 2019. </a:t>
            </a:r>
            <a:r>
              <a:rPr lang="es-CL" sz="1100" b="1" dirty="0"/>
              <a:t>A SEPTIEMBRE su avance alcanza de 45,9% en su ejecución.</a:t>
            </a:r>
          </a:p>
          <a:p>
            <a:pPr algn="just"/>
            <a:endParaRPr lang="es-CL" sz="1100" dirty="0"/>
          </a:p>
          <a:p>
            <a:pPr algn="just"/>
            <a:r>
              <a:rPr lang="es-CL" sz="1100" b="1" dirty="0"/>
              <a:t>Fondo de Protección Ambiental: </a:t>
            </a:r>
            <a:r>
              <a:rPr lang="es-CL" sz="1100" dirty="0"/>
              <a:t>$963 millones en Fondo concursable para apoyar iniciativas ciudadanas de protección o reparación ambiental.  Está dirigido a organizaciones de derecho privado sin fines de lucro y comunidades territoriales como juntas de vecinos, asociaciones indígenas, ambientales, etc. Se financian 140 proyectos. </a:t>
            </a:r>
            <a:r>
              <a:rPr lang="es-CL" sz="1100" b="1" dirty="0"/>
              <a:t>Se ejecución,  82,2% de gasto efectuado a SEPTIEMBRE de 2019.</a:t>
            </a:r>
          </a:p>
          <a:p>
            <a:pPr algn="just"/>
            <a:endParaRPr lang="es-CL" sz="1100" dirty="0"/>
          </a:p>
          <a:p>
            <a:pPr lvl="0" algn="just"/>
            <a:r>
              <a:rPr lang="es-CL" sz="1100" b="1" dirty="0"/>
              <a:t>Fondo del Reciclaje</a:t>
            </a:r>
            <a:r>
              <a:rPr lang="es-CL" sz="1100" dirty="0"/>
              <a:t> $739 millones para Fondo destinado a financiar proyectos, programas y acciones para prevenir la generación de residuos y fomentar su reutilización, reciclaje, ejecutados por municipalidades o asociación de estas (345 comunas y 53 asociaciones). Se espera financiar 50 proyectos.</a:t>
            </a:r>
            <a:r>
              <a:rPr lang="es-CL" sz="1100" b="1" dirty="0">
                <a:solidFill>
                  <a:prstClr val="black"/>
                </a:solidFill>
              </a:rPr>
              <a:t> A SEPTIEMBRE, una ejecución similar respecto a los meses anteriores de 1,1%.</a:t>
            </a:r>
          </a:p>
          <a:p>
            <a:pPr algn="just"/>
            <a:endParaRPr lang="es-CL" sz="1100" dirty="0"/>
          </a:p>
          <a:p>
            <a:pPr algn="just"/>
            <a:r>
              <a:rPr lang="es-CL" sz="1100" b="1" dirty="0"/>
              <a:t>Estudios Medioambientales </a:t>
            </a:r>
            <a:r>
              <a:rPr lang="es-CL" sz="1100" dirty="0"/>
              <a:t>$2.341 millones para realización de estudios en las áreas de Gestión de Calidad del Aire, Recursos Hídricos, Residuos Sólidos, Pasivos Ambientales, Recursos Naturales, y así desarrollar Planes de descontaminación, las normas de emisión y las normas de calidad. Incluye $657 millones en estudios para elaboración del PDL de cambio climático, Planes de Recuperación, Conservación y Gestión de Especies (RECOGE), humedales, planes de manejo de áreas protegidas, y Ley de </a:t>
            </a:r>
            <a:r>
              <a:rPr lang="es-CL" sz="1100" dirty="0" err="1"/>
              <a:t>polimetales</a:t>
            </a:r>
            <a:r>
              <a:rPr lang="es-CL" sz="1100" dirty="0"/>
              <a:t> de Arica.</a:t>
            </a:r>
          </a:p>
          <a:p>
            <a:pPr algn="just"/>
            <a:endParaRPr lang="es-CL" sz="1100" dirty="0"/>
          </a:p>
          <a:p>
            <a:pPr algn="just"/>
            <a:r>
              <a:rPr lang="es-CL" sz="1100" b="1" dirty="0"/>
              <a:t>Planes de Descontaminación </a:t>
            </a:r>
            <a:r>
              <a:rPr lang="es-CL" sz="1100" dirty="0"/>
              <a:t>$1.262 millones para Programas que permiten la implementación de medidas para disminuir los niveles de contaminación atmosférica, donde las concentraciones máximas de los contaminantes del aire nocivos para la salud, respecto a material particulado, son MP10, y MP2,5, y episodios críticos en zonas saturadas.</a:t>
            </a:r>
          </a:p>
        </p:txBody>
      </p:sp>
      <p:sp>
        <p:nvSpPr>
          <p:cNvPr id="5" name="Marcador de número de diapositiva 4">
            <a:extLst>
              <a:ext uri="{FF2B5EF4-FFF2-40B4-BE49-F238E27FC236}">
                <a16:creationId xmlns:a16="http://schemas.microsoft.com/office/drawing/2014/main" id="{0C914FE7-085C-4CF8-B58A-1AE4DCA0A2B3}"/>
              </a:ext>
            </a:extLst>
          </p:cNvPr>
          <p:cNvSpPr>
            <a:spLocks noGrp="1"/>
          </p:cNvSpPr>
          <p:nvPr>
            <p:ph type="sldNum" sz="quarter" idx="12"/>
          </p:nvPr>
        </p:nvSpPr>
        <p:spPr/>
        <p:txBody>
          <a:bodyPr/>
          <a:lstStyle/>
          <a:p>
            <a:fld id="{66452F03-F775-4AB4-A3E9-A5A78C748C69}" type="slidenum">
              <a:rPr lang="es-CL" smtClean="0"/>
              <a:t>7</a:t>
            </a:fld>
            <a:endParaRPr lang="es-CL"/>
          </a:p>
        </p:txBody>
      </p:sp>
      <p:sp>
        <p:nvSpPr>
          <p:cNvPr id="6" name="1 Título">
            <a:extLst>
              <a:ext uri="{FF2B5EF4-FFF2-40B4-BE49-F238E27FC236}">
                <a16:creationId xmlns:a16="http://schemas.microsoft.com/office/drawing/2014/main" id="{A34693A6-6889-4718-8F50-CEB127C1682C}"/>
              </a:ext>
            </a:extLst>
          </p:cNvPr>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PRESUPUESTARIA DE GASTOS ACUMULADA A </a:t>
            </a:r>
            <a:r>
              <a:rPr lang="es-CL" sz="1600" b="1" dirty="0">
                <a:solidFill>
                  <a:prstClr val="black"/>
                </a:solidFill>
                <a:ea typeface="Verdana" pitchFamily="34" charset="0"/>
                <a:cs typeface="Verdana" pitchFamily="34" charset="0"/>
              </a:rPr>
              <a:t>SEPTIEMBRE</a:t>
            </a:r>
            <a:r>
              <a:rPr lang="es-CL" sz="1600" b="1" dirty="0">
                <a:solidFill>
                  <a:schemeClr val="tx1"/>
                </a:solidFill>
                <a:ea typeface="Verdana" pitchFamily="34" charset="0"/>
                <a:cs typeface="Verdana" pitchFamily="34" charset="0"/>
              </a:rPr>
              <a:t>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 MINISTERIO DEL MEDIO AMBIENTE</a:t>
            </a:r>
            <a:endParaRPr lang="es-CL" sz="1600" b="1" dirty="0">
              <a:solidFill>
                <a:schemeClr val="tx1"/>
              </a:solidFill>
              <a:ea typeface="Verdana" pitchFamily="34" charset="0"/>
              <a:cs typeface="Verdana" pitchFamily="34" charset="0"/>
            </a:endParaRPr>
          </a:p>
        </p:txBody>
      </p:sp>
    </p:spTree>
    <p:extLst>
      <p:ext uri="{BB962C8B-B14F-4D97-AF65-F5344CB8AC3E}">
        <p14:creationId xmlns:p14="http://schemas.microsoft.com/office/powerpoint/2010/main" val="226425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3567" y="548680"/>
            <a:ext cx="7776865"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t>
            </a:r>
            <a:r>
              <a:rPr lang="es-CL" sz="1600" b="1" dirty="0">
                <a:solidFill>
                  <a:prstClr val="black"/>
                </a:solidFill>
                <a:ea typeface="Verdana" pitchFamily="34" charset="0"/>
                <a:cs typeface="Verdana" pitchFamily="34" charset="0"/>
              </a:rPr>
              <a:t>SEPTIEMBRE</a:t>
            </a:r>
            <a:r>
              <a:rPr lang="es-CL" sz="1600" b="1" dirty="0">
                <a:solidFill>
                  <a:schemeClr val="tx1"/>
                </a:solidFill>
                <a:ea typeface="Verdana" pitchFamily="34" charset="0"/>
                <a:cs typeface="Verdana" pitchFamily="34" charset="0"/>
              </a:rPr>
              <a:t>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 </a:t>
            </a:r>
            <a:r>
              <a:rPr lang="es-CL" sz="1600" b="1" dirty="0">
                <a:solidFill>
                  <a:schemeClr val="tx1"/>
                </a:solidFill>
                <a:ea typeface="Verdana" pitchFamily="34" charset="0"/>
                <a:cs typeface="Verdana" pitchFamily="34" charset="0"/>
              </a:rPr>
              <a:t> RESUMEN POR CAPÍTULOS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8</a:t>
            </a:fld>
            <a:endParaRPr lang="es-CL" dirty="0"/>
          </a:p>
        </p:txBody>
      </p:sp>
      <p:sp>
        <p:nvSpPr>
          <p:cNvPr id="4" name="Rectángulo 3">
            <a:extLst>
              <a:ext uri="{FF2B5EF4-FFF2-40B4-BE49-F238E27FC236}">
                <a16:creationId xmlns:a16="http://schemas.microsoft.com/office/drawing/2014/main" id="{580352CC-1570-44CF-8B45-066A7AB24B7C}"/>
              </a:ext>
            </a:extLst>
          </p:cNvPr>
          <p:cNvSpPr/>
          <p:nvPr/>
        </p:nvSpPr>
        <p:spPr>
          <a:xfrm>
            <a:off x="683567" y="2147880"/>
            <a:ext cx="7776865" cy="2554545"/>
          </a:xfrm>
          <a:prstGeom prst="rect">
            <a:avLst/>
          </a:prstGeom>
        </p:spPr>
        <p:txBody>
          <a:bodyPr wrap="square">
            <a:spAutoFit/>
          </a:bodyPr>
          <a:lstStyle/>
          <a:p>
            <a:pPr lvl="0" algn="just"/>
            <a:r>
              <a:rPr lang="es-CL" sz="1050" b="1" dirty="0">
                <a:solidFill>
                  <a:prstClr val="black"/>
                </a:solidFill>
              </a:rPr>
              <a:t>Capítulo 02 Programa 01 Servicio de Evaluación Ambiental:</a:t>
            </a:r>
          </a:p>
          <a:p>
            <a:pPr lvl="0" algn="just"/>
            <a:endParaRPr lang="es-CL" sz="1050" b="1" dirty="0">
              <a:solidFill>
                <a:prstClr val="black"/>
              </a:solidFill>
            </a:endParaRPr>
          </a:p>
          <a:p>
            <a:pPr marL="171450" lvl="0" indent="-171450" algn="just">
              <a:buFont typeface="Arial" panose="020B0604020202020204" pitchFamily="34" charset="0"/>
              <a:buChar char="•"/>
            </a:pPr>
            <a:r>
              <a:rPr lang="es-CL" sz="1050" dirty="0">
                <a:solidFill>
                  <a:prstClr val="black"/>
                </a:solidFill>
              </a:rPr>
              <a:t>Incorpora en 2019 a 12 funcionarios (3 contratas destinados a Valparaíso, RM y O’Higgins, por $76 millones). Para la oficina en la región de Ñuble, se consideró presupuesto para el Director Regional y un técnico, además del traspaso de 7 honorarios a contrata. Se considera financiar el servicio de comunicaciones de red MPLS (</a:t>
            </a:r>
            <a:r>
              <a:rPr lang="es-CL" sz="1050" dirty="0" err="1">
                <a:solidFill>
                  <a:prstClr val="black"/>
                </a:solidFill>
              </a:rPr>
              <a:t>Multiprotocol</a:t>
            </a:r>
            <a:r>
              <a:rPr lang="es-CL" sz="1050" dirty="0">
                <a:solidFill>
                  <a:prstClr val="black"/>
                </a:solidFill>
              </a:rPr>
              <a:t> </a:t>
            </a:r>
            <a:r>
              <a:rPr lang="es-CL" sz="1050" dirty="0" err="1">
                <a:solidFill>
                  <a:prstClr val="black"/>
                </a:solidFill>
              </a:rPr>
              <a:t>Label</a:t>
            </a:r>
            <a:r>
              <a:rPr lang="es-CL" sz="1050" dirty="0">
                <a:solidFill>
                  <a:prstClr val="black"/>
                </a:solidFill>
              </a:rPr>
              <a:t> </a:t>
            </a:r>
            <a:r>
              <a:rPr lang="es-CL" sz="1050" dirty="0" err="1">
                <a:solidFill>
                  <a:prstClr val="black"/>
                </a:solidFill>
              </a:rPr>
              <a:t>Switching</a:t>
            </a:r>
            <a:r>
              <a:rPr lang="es-CL" sz="1050" dirty="0">
                <a:solidFill>
                  <a:prstClr val="black"/>
                </a:solidFill>
              </a:rPr>
              <a:t>), que incluye plataforma tecnológica, ancho de banda de la red MPLS, enlace de datos  y operatividad del SEIA, para el Ñuble.</a:t>
            </a:r>
          </a:p>
          <a:p>
            <a:pPr marL="171450" lvl="0" indent="-171450" algn="just">
              <a:buFont typeface="Arial" panose="020B0604020202020204" pitchFamily="34" charset="0"/>
              <a:buChar char="•"/>
            </a:pPr>
            <a:endParaRPr lang="es-CL" sz="1050" dirty="0">
              <a:solidFill>
                <a:prstClr val="black"/>
              </a:solidFill>
            </a:endParaRPr>
          </a:p>
          <a:p>
            <a:pPr marL="171450" lvl="0" indent="-171450" algn="just">
              <a:buFont typeface="Arial" panose="020B0604020202020204" pitchFamily="34" charset="0"/>
              <a:buChar char="•"/>
            </a:pPr>
            <a:endParaRPr lang="es-CL" sz="1050" dirty="0">
              <a:solidFill>
                <a:prstClr val="black"/>
              </a:solidFill>
            </a:endParaRPr>
          </a:p>
          <a:p>
            <a:pPr marL="171450" lvl="0" indent="-171450" algn="just">
              <a:buFont typeface="Arial" panose="020B0604020202020204" pitchFamily="34" charset="0"/>
              <a:buChar char="•"/>
            </a:pPr>
            <a:endParaRPr lang="es-CL" sz="1050" dirty="0">
              <a:solidFill>
                <a:prstClr val="black"/>
              </a:solidFill>
            </a:endParaRPr>
          </a:p>
          <a:p>
            <a:pPr marL="171450" lvl="0" indent="-171450" algn="just">
              <a:buFont typeface="Arial" panose="020B0604020202020204" pitchFamily="34" charset="0"/>
              <a:buChar char="•"/>
            </a:pPr>
            <a:endParaRPr lang="es-CL" sz="1050" dirty="0">
              <a:solidFill>
                <a:prstClr val="black"/>
              </a:solidFill>
            </a:endParaRPr>
          </a:p>
          <a:p>
            <a:pPr lvl="0" algn="just"/>
            <a:r>
              <a:rPr lang="es-CL" sz="1050" b="1" dirty="0">
                <a:solidFill>
                  <a:prstClr val="black"/>
                </a:solidFill>
              </a:rPr>
              <a:t>Capítulo 03 Programa 01 </a:t>
            </a:r>
            <a:r>
              <a:rPr lang="es-CL" sz="1100" b="1" dirty="0">
                <a:solidFill>
                  <a:prstClr val="black"/>
                </a:solidFill>
              </a:rPr>
              <a:t>Superintendencia del Medio Ambiente:</a:t>
            </a:r>
          </a:p>
          <a:p>
            <a:pPr lvl="0" algn="just"/>
            <a:endParaRPr lang="es-CL" sz="1100" b="1" dirty="0">
              <a:solidFill>
                <a:prstClr val="black"/>
              </a:solidFill>
            </a:endParaRPr>
          </a:p>
          <a:p>
            <a:pPr marL="171450" lvl="0" indent="-171450" algn="just">
              <a:buFont typeface="Arial" panose="020B0604020202020204" pitchFamily="34" charset="0"/>
              <a:buChar char="•"/>
            </a:pPr>
            <a:r>
              <a:rPr lang="es-CL" sz="1100" dirty="0">
                <a:solidFill>
                  <a:prstClr val="black"/>
                </a:solidFill>
              </a:rPr>
              <a:t>Se informa que se otorgan recursos para gasto en personal adicional de 14 personas, de los cuales  6 son profesionales para la plataforma tecnológica (proyecto TIC). También contempla gasto operacional para las 3 últimas oficinas de la SMA </a:t>
            </a:r>
            <a:r>
              <a:rPr lang="es-CL" sz="1100" dirty="0" err="1">
                <a:solidFill>
                  <a:prstClr val="black"/>
                </a:solidFill>
              </a:rPr>
              <a:t>aperturadas</a:t>
            </a:r>
            <a:r>
              <a:rPr lang="es-CL" sz="1100" dirty="0">
                <a:solidFill>
                  <a:prstClr val="black"/>
                </a:solidFill>
              </a:rPr>
              <a:t> en 2018 en las regiones de: Arica y </a:t>
            </a:r>
            <a:r>
              <a:rPr lang="es-CL" sz="1100" dirty="0" err="1">
                <a:solidFill>
                  <a:prstClr val="black"/>
                </a:solidFill>
              </a:rPr>
              <a:t>Paricanota</a:t>
            </a:r>
            <a:r>
              <a:rPr lang="es-CL" sz="1100" dirty="0">
                <a:solidFill>
                  <a:prstClr val="black"/>
                </a:solidFill>
              </a:rPr>
              <a:t>, Araucanía, y Magallanes.</a:t>
            </a:r>
            <a:endParaRPr lang="es-MX" sz="1100" dirty="0">
              <a:solidFill>
                <a:prstClr val="black"/>
              </a:solidFill>
            </a:endParaRPr>
          </a:p>
        </p:txBody>
      </p:sp>
    </p:spTree>
    <p:extLst>
      <p:ext uri="{BB962C8B-B14F-4D97-AF65-F5344CB8AC3E}">
        <p14:creationId xmlns:p14="http://schemas.microsoft.com/office/powerpoint/2010/main" val="178714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482633" y="6309320"/>
            <a:ext cx="7617760" cy="365125"/>
          </a:xfrm>
        </p:spPr>
        <p:txBody>
          <a:bodyPr/>
          <a:lstStyle/>
          <a:p>
            <a:r>
              <a:rPr lang="es-CL" sz="1050" b="1" dirty="0"/>
              <a:t>Fuente</a:t>
            </a:r>
            <a:r>
              <a:rPr lang="es-CL" sz="1050" dirty="0"/>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9</a:t>
            </a:fld>
            <a:endParaRPr lang="es-CL"/>
          </a:p>
        </p:txBody>
      </p:sp>
      <p:sp>
        <p:nvSpPr>
          <p:cNvPr id="7" name="1 Título"/>
          <p:cNvSpPr txBox="1">
            <a:spLocks/>
          </p:cNvSpPr>
          <p:nvPr/>
        </p:nvSpPr>
        <p:spPr>
          <a:xfrm>
            <a:off x="405024" y="592044"/>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t>
            </a:r>
            <a:r>
              <a:rPr lang="es-CL" sz="1600" b="1" dirty="0">
                <a:solidFill>
                  <a:prstClr val="black"/>
                </a:solidFill>
                <a:ea typeface="Verdana" pitchFamily="34" charset="0"/>
                <a:cs typeface="Verdana" pitchFamily="34" charset="0"/>
              </a:rPr>
              <a:t>SEPTIEMBRE</a:t>
            </a:r>
            <a:r>
              <a:rPr lang="es-CL" sz="1600" b="1" dirty="0">
                <a:solidFill>
                  <a:schemeClr val="tx1"/>
                </a:solidFill>
                <a:ea typeface="Verdana" pitchFamily="34" charset="0"/>
                <a:cs typeface="Verdana" pitchFamily="34" charset="0"/>
              </a:rPr>
              <a:t>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a:t>
            </a:r>
            <a:r>
              <a:rPr lang="es-CL" sz="1600" b="1" dirty="0">
                <a:solidFill>
                  <a:schemeClr val="tx1"/>
                </a:solidFill>
                <a:ea typeface="Verdana" pitchFamily="34" charset="0"/>
                <a:cs typeface="Verdana" pitchFamily="34" charset="0"/>
              </a:rPr>
              <a:t>. CAPÍTULO 01. PROGRAMA 01: SUBSECRETARÍA DEL MEDIO AMBIENTE   </a:t>
            </a:r>
          </a:p>
        </p:txBody>
      </p:sp>
      <p:sp>
        <p:nvSpPr>
          <p:cNvPr id="8" name="1 Título"/>
          <p:cNvSpPr txBox="1">
            <a:spLocks/>
          </p:cNvSpPr>
          <p:nvPr/>
        </p:nvSpPr>
        <p:spPr>
          <a:xfrm>
            <a:off x="580299" y="1490859"/>
            <a:ext cx="7860248" cy="202408"/>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200" b="1" dirty="0">
                <a:solidFill>
                  <a:prstClr val="black"/>
                </a:solidFill>
                <a:ea typeface="Verdana" pitchFamily="34" charset="0"/>
                <a:cs typeface="Verdana" pitchFamily="34" charset="0"/>
              </a:rPr>
              <a:t>en miles de pesos de 2019</a:t>
            </a:r>
          </a:p>
        </p:txBody>
      </p:sp>
      <p:graphicFrame>
        <p:nvGraphicFramePr>
          <p:cNvPr id="3" name="Tabla 2">
            <a:extLst>
              <a:ext uri="{FF2B5EF4-FFF2-40B4-BE49-F238E27FC236}">
                <a16:creationId xmlns:a16="http://schemas.microsoft.com/office/drawing/2014/main" id="{B9C1865A-3221-4868-BDEB-829B7ECD9D6B}"/>
              </a:ext>
            </a:extLst>
          </p:cNvPr>
          <p:cNvGraphicFramePr>
            <a:graphicFrameLocks noGrp="1"/>
          </p:cNvGraphicFramePr>
          <p:nvPr>
            <p:extLst>
              <p:ext uri="{D42A27DB-BD31-4B8C-83A1-F6EECF244321}">
                <p14:modId xmlns:p14="http://schemas.microsoft.com/office/powerpoint/2010/main" val="2734603121"/>
              </p:ext>
            </p:extLst>
          </p:nvPr>
        </p:nvGraphicFramePr>
        <p:xfrm>
          <a:off x="580299" y="1799004"/>
          <a:ext cx="7776864" cy="4351498"/>
        </p:xfrm>
        <a:graphic>
          <a:graphicData uri="http://schemas.openxmlformats.org/drawingml/2006/table">
            <a:tbl>
              <a:tblPr/>
              <a:tblGrid>
                <a:gridCol w="660812">
                  <a:extLst>
                    <a:ext uri="{9D8B030D-6E8A-4147-A177-3AD203B41FA5}">
                      <a16:colId xmlns:a16="http://schemas.microsoft.com/office/drawing/2014/main" val="432878707"/>
                    </a:ext>
                  </a:extLst>
                </a:gridCol>
                <a:gridCol w="244106">
                  <a:extLst>
                    <a:ext uri="{9D8B030D-6E8A-4147-A177-3AD203B41FA5}">
                      <a16:colId xmlns:a16="http://schemas.microsoft.com/office/drawing/2014/main" val="1486083375"/>
                    </a:ext>
                  </a:extLst>
                </a:gridCol>
                <a:gridCol w="244106">
                  <a:extLst>
                    <a:ext uri="{9D8B030D-6E8A-4147-A177-3AD203B41FA5}">
                      <a16:colId xmlns:a16="http://schemas.microsoft.com/office/drawing/2014/main" val="2589577088"/>
                    </a:ext>
                  </a:extLst>
                </a:gridCol>
                <a:gridCol w="2781324">
                  <a:extLst>
                    <a:ext uri="{9D8B030D-6E8A-4147-A177-3AD203B41FA5}">
                      <a16:colId xmlns:a16="http://schemas.microsoft.com/office/drawing/2014/main" val="923282605"/>
                    </a:ext>
                  </a:extLst>
                </a:gridCol>
                <a:gridCol w="660812">
                  <a:extLst>
                    <a:ext uri="{9D8B030D-6E8A-4147-A177-3AD203B41FA5}">
                      <a16:colId xmlns:a16="http://schemas.microsoft.com/office/drawing/2014/main" val="3578430613"/>
                    </a:ext>
                  </a:extLst>
                </a:gridCol>
                <a:gridCol w="660812">
                  <a:extLst>
                    <a:ext uri="{9D8B030D-6E8A-4147-A177-3AD203B41FA5}">
                      <a16:colId xmlns:a16="http://schemas.microsoft.com/office/drawing/2014/main" val="4050517503"/>
                    </a:ext>
                  </a:extLst>
                </a:gridCol>
                <a:gridCol w="660812">
                  <a:extLst>
                    <a:ext uri="{9D8B030D-6E8A-4147-A177-3AD203B41FA5}">
                      <a16:colId xmlns:a16="http://schemas.microsoft.com/office/drawing/2014/main" val="3773263090"/>
                    </a:ext>
                  </a:extLst>
                </a:gridCol>
                <a:gridCol w="660812">
                  <a:extLst>
                    <a:ext uri="{9D8B030D-6E8A-4147-A177-3AD203B41FA5}">
                      <a16:colId xmlns:a16="http://schemas.microsoft.com/office/drawing/2014/main" val="1348952960"/>
                    </a:ext>
                  </a:extLst>
                </a:gridCol>
                <a:gridCol w="601634">
                  <a:extLst>
                    <a:ext uri="{9D8B030D-6E8A-4147-A177-3AD203B41FA5}">
                      <a16:colId xmlns:a16="http://schemas.microsoft.com/office/drawing/2014/main" val="686988290"/>
                    </a:ext>
                  </a:extLst>
                </a:gridCol>
                <a:gridCol w="601634">
                  <a:extLst>
                    <a:ext uri="{9D8B030D-6E8A-4147-A177-3AD203B41FA5}">
                      <a16:colId xmlns:a16="http://schemas.microsoft.com/office/drawing/2014/main" val="53847904"/>
                    </a:ext>
                  </a:extLst>
                </a:gridCol>
              </a:tblGrid>
              <a:tr h="118444">
                <a:tc rowSpan="2" gridSpan="4">
                  <a:txBody>
                    <a:bodyPr/>
                    <a:lstStyle/>
                    <a:p>
                      <a:pPr algn="ctr" fontAlgn="ctr"/>
                      <a:r>
                        <a:rPr lang="es-CL" sz="700" b="1" i="0" u="none" strike="noStrike">
                          <a:solidFill>
                            <a:srgbClr val="FFFFFF"/>
                          </a:solidFill>
                          <a:effectLst/>
                          <a:latin typeface="Calibri" panose="020F0502020204030204" pitchFamily="34" charset="0"/>
                        </a:rPr>
                        <a:t>Subtítulo</a:t>
                      </a:r>
                    </a:p>
                  </a:txBody>
                  <a:tcPr marL="7403" marR="7403" marT="7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700" b="1" i="0" u="none" strike="noStrike">
                          <a:solidFill>
                            <a:srgbClr val="FFFFFF"/>
                          </a:solidFill>
                          <a:effectLst/>
                          <a:latin typeface="Calibri" panose="020F0502020204030204" pitchFamily="34" charset="0"/>
                        </a:rPr>
                        <a:t>Presupuesto 2019</a:t>
                      </a:r>
                    </a:p>
                  </a:txBody>
                  <a:tcPr marL="7403" marR="7403" marT="740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700" b="1" i="0" u="none" strike="noStrike">
                          <a:solidFill>
                            <a:srgbClr val="FFFFFF"/>
                          </a:solidFill>
                          <a:effectLst/>
                          <a:latin typeface="Calibri" panose="020F0502020204030204" pitchFamily="34" charset="0"/>
                        </a:rPr>
                        <a:t>Ejecución</a:t>
                      </a:r>
                    </a:p>
                  </a:txBody>
                  <a:tcPr marL="7403" marR="7403" marT="740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29308382"/>
                  </a:ext>
                </a:extLst>
              </a:tr>
              <a:tr h="362735">
                <a:tc gridSpan="4"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700" b="1" i="0" u="none" strike="noStrike">
                          <a:solidFill>
                            <a:srgbClr val="FFFFFF"/>
                          </a:solidFill>
                          <a:effectLst/>
                          <a:latin typeface="Calibri" panose="020F0502020204030204" pitchFamily="34" charset="0"/>
                        </a:rPr>
                        <a:t>Ley 2019</a:t>
                      </a:r>
                    </a:p>
                  </a:txBody>
                  <a:tcPr marL="7403" marR="7403" marT="7403"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Vigente</a:t>
                      </a:r>
                    </a:p>
                  </a:txBody>
                  <a:tcPr marL="7403" marR="7403" marT="7403"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Variación</a:t>
                      </a:r>
                    </a:p>
                  </a:txBody>
                  <a:tcPr marL="7403" marR="7403" marT="7403"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Ejecución Acumulada</a:t>
                      </a:r>
                    </a:p>
                  </a:txBody>
                  <a:tcPr marL="7403" marR="7403" marT="7403"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 % Ejecución Ley 2019 </a:t>
                      </a:r>
                    </a:p>
                  </a:txBody>
                  <a:tcPr marL="7403" marR="7403" marT="7403"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 % Ejecución Ppto. Vigente </a:t>
                      </a:r>
                    </a:p>
                  </a:txBody>
                  <a:tcPr marL="7403" marR="7403" marT="7403"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extLst>
                  <a:ext uri="{0D108BD9-81ED-4DB2-BD59-A6C34878D82A}">
                    <a16:rowId xmlns:a16="http://schemas.microsoft.com/office/drawing/2014/main" val="1097559207"/>
                  </a:ext>
                </a:extLst>
              </a:tr>
              <a:tr h="155458">
                <a:tc>
                  <a:txBody>
                    <a:bodyPr/>
                    <a:lstStyle/>
                    <a:p>
                      <a:pPr algn="l" fontAlgn="ctr"/>
                      <a:r>
                        <a:rPr lang="es-CL" sz="900" b="0" i="0" u="none" strike="noStrike">
                          <a:solidFill>
                            <a:srgbClr val="000000"/>
                          </a:solidFill>
                          <a:effectLst/>
                          <a:latin typeface="Calibri" panose="020F0502020204030204" pitchFamily="34" charset="0"/>
                        </a:rPr>
                        <a:t> </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7403" marR="7403" marT="74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7403" marR="7403" marT="74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GASTOS</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31.647.349 </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55.451.934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23.804.585 </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36.972.198 </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66,7%</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66,7%</a:t>
                      </a:r>
                    </a:p>
                  </a:txBody>
                  <a:tcPr marL="7403" marR="7403" marT="7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74440173"/>
                  </a:ext>
                </a:extLst>
              </a:tr>
              <a:tr h="118444">
                <a:tc>
                  <a:txBody>
                    <a:bodyPr/>
                    <a:lstStyle/>
                    <a:p>
                      <a:pPr algn="ctr" fontAlgn="ctr"/>
                      <a:r>
                        <a:rPr lang="es-CL" sz="700" b="1" i="0" u="none" strike="noStrike">
                          <a:solidFill>
                            <a:srgbClr val="000000"/>
                          </a:solidFill>
                          <a:effectLst/>
                          <a:latin typeface="Calibri" panose="020F0502020204030204" pitchFamily="34" charset="0"/>
                        </a:rPr>
                        <a:t>21</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GASTOS EN PERSONAL                                                              </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15.912.738 </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16.853.189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940.451 </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12.425.185</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73,7%</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73,7%</a:t>
                      </a:r>
                    </a:p>
                  </a:txBody>
                  <a:tcPr marL="7403" marR="7403" marT="7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64903574"/>
                  </a:ext>
                </a:extLst>
              </a:tr>
              <a:tr h="118444">
                <a:tc>
                  <a:txBody>
                    <a:bodyPr/>
                    <a:lstStyle/>
                    <a:p>
                      <a:pPr algn="ctr" fontAlgn="ctr"/>
                      <a:r>
                        <a:rPr lang="es-CL" sz="700" b="1" i="0" u="none" strike="noStrike">
                          <a:solidFill>
                            <a:srgbClr val="000000"/>
                          </a:solidFill>
                          <a:effectLst/>
                          <a:latin typeface="Calibri" panose="020F0502020204030204" pitchFamily="34" charset="0"/>
                        </a:rPr>
                        <a:t>22</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BIENES Y SERVICIOS DE CONSUMO                                                   </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7.379.334 </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7.293.038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-86.296 </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3.537.948</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48,5%</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48,5%</a:t>
                      </a:r>
                    </a:p>
                  </a:txBody>
                  <a:tcPr marL="7403" marR="7403" marT="7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98555189"/>
                  </a:ext>
                </a:extLst>
              </a:tr>
              <a:tr h="118444">
                <a:tc>
                  <a:txBody>
                    <a:bodyPr/>
                    <a:lstStyle/>
                    <a:p>
                      <a:pPr algn="ctr" fontAlgn="ctr"/>
                      <a:r>
                        <a:rPr lang="es-CL" sz="700" b="1" i="0" u="none" strike="noStrike">
                          <a:solidFill>
                            <a:srgbClr val="000000"/>
                          </a:solidFill>
                          <a:effectLst/>
                          <a:latin typeface="Calibri" panose="020F0502020204030204" pitchFamily="34" charset="0"/>
                        </a:rPr>
                        <a:t>23</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PRESTACIONES DE SEGURIDAD SOCIAL                                                </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0 </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52.342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52.342 </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52.341</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100,0%</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100,0%</a:t>
                      </a:r>
                    </a:p>
                  </a:txBody>
                  <a:tcPr marL="7403" marR="7403" marT="7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80342801"/>
                  </a:ext>
                </a:extLst>
              </a:tr>
              <a:tr h="118444">
                <a:tc>
                  <a:txBody>
                    <a:bodyPr/>
                    <a:lstStyle/>
                    <a:p>
                      <a:pPr algn="ctr" fontAlgn="ctr"/>
                      <a:r>
                        <a:rPr lang="es-CL" sz="700" b="0" i="0" u="none" strike="noStrike">
                          <a:solidFill>
                            <a:srgbClr val="000000"/>
                          </a:solidFill>
                          <a:effectLst/>
                          <a:latin typeface="Calibri" panose="020F0502020204030204" pitchFamily="34" charset="0"/>
                        </a:rPr>
                        <a:t>  </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03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Prestaciones Sociales del Empleador                                             </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0 </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52.342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52.342 </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52.341</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100,0%</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100,0%</a:t>
                      </a:r>
                    </a:p>
                  </a:txBody>
                  <a:tcPr marL="7403" marR="7403" marT="7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17300014"/>
                  </a:ext>
                </a:extLst>
              </a:tr>
              <a:tr h="118444">
                <a:tc>
                  <a:txBody>
                    <a:bodyPr/>
                    <a:lstStyle/>
                    <a:p>
                      <a:pPr algn="ctr" fontAlgn="ctr"/>
                      <a:r>
                        <a:rPr lang="es-CL" sz="700" b="1" i="0" u="none" strike="noStrike">
                          <a:solidFill>
                            <a:srgbClr val="000000"/>
                          </a:solidFill>
                          <a:effectLst/>
                          <a:latin typeface="Calibri" panose="020F0502020204030204" pitchFamily="34" charset="0"/>
                        </a:rPr>
                        <a:t>24</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TRANSFERENCIAS CORRIENTES                                                       </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7.356.242 </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30.192.538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22.836.296 </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20.487.576</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67,9%</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67,9%</a:t>
                      </a:r>
                    </a:p>
                  </a:txBody>
                  <a:tcPr marL="7403" marR="7403" marT="7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51718367"/>
                  </a:ext>
                </a:extLst>
              </a:tr>
              <a:tr h="118444">
                <a:tc>
                  <a:txBody>
                    <a:bodyPr/>
                    <a:lstStyle/>
                    <a:p>
                      <a:pPr algn="ctr" fontAlgn="ctr"/>
                      <a:r>
                        <a:rPr lang="es-CL" sz="700" b="0" i="0" u="none" strike="noStrike">
                          <a:solidFill>
                            <a:srgbClr val="000000"/>
                          </a:solidFill>
                          <a:effectLst/>
                          <a:latin typeface="Calibri" panose="020F0502020204030204" pitchFamily="34" charset="0"/>
                        </a:rPr>
                        <a:t>  </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01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Al Sector Privado                                                               </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173.182 </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173.182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a:t>
                      </a:r>
                    </a:p>
                  </a:txBody>
                  <a:tcPr marL="7403" marR="7403" marT="7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2181964"/>
                  </a:ext>
                </a:extLst>
              </a:tr>
              <a:tr h="118444">
                <a:tc>
                  <a:txBody>
                    <a:bodyPr/>
                    <a:lstStyle/>
                    <a:p>
                      <a:pPr algn="ctr" fontAlgn="ctr"/>
                      <a:r>
                        <a:rPr lang="es-CL" sz="700" b="1" i="0" u="none" strike="noStrike">
                          <a:solidFill>
                            <a:srgbClr val="000000"/>
                          </a:solidFill>
                          <a:effectLst/>
                          <a:latin typeface="Calibri" panose="020F0502020204030204" pitchFamily="34" charset="0"/>
                        </a:rPr>
                        <a:t>  </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001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Instituciones Colaboradoras                                                                                                                                                                                                                               </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173.182 </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173.182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a:t>
                      </a:r>
                    </a:p>
                  </a:txBody>
                  <a:tcPr marL="7403" marR="7403" marT="7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75076120"/>
                  </a:ext>
                </a:extLst>
              </a:tr>
              <a:tr h="118444">
                <a:tc>
                  <a:txBody>
                    <a:bodyPr/>
                    <a:lstStyle/>
                    <a:p>
                      <a:pPr algn="ctr" fontAlgn="ctr"/>
                      <a:r>
                        <a:rPr lang="es-CL" sz="700" b="1" i="0" u="none" strike="noStrike">
                          <a:solidFill>
                            <a:srgbClr val="000000"/>
                          </a:solidFill>
                          <a:effectLst/>
                          <a:latin typeface="Calibri" panose="020F0502020204030204" pitchFamily="34" charset="0"/>
                        </a:rPr>
                        <a:t>  </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03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 Otras Entidades Públicas                                                      </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7.126.051 </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29.963.467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22.837.416 </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20.431.740</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68,2%</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68,2%</a:t>
                      </a:r>
                    </a:p>
                  </a:txBody>
                  <a:tcPr marL="7403" marR="7403" marT="7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61825596"/>
                  </a:ext>
                </a:extLst>
              </a:tr>
              <a:tr h="118444">
                <a:tc>
                  <a:txBody>
                    <a:bodyPr/>
                    <a:lstStyle/>
                    <a:p>
                      <a:pPr algn="ctr" fontAlgn="ctr"/>
                      <a:r>
                        <a:rPr lang="es-CL" sz="700" b="1" i="0" u="none" strike="noStrike">
                          <a:solidFill>
                            <a:srgbClr val="000000"/>
                          </a:solidFill>
                          <a:effectLst/>
                          <a:latin typeface="Calibri" panose="020F0502020204030204" pitchFamily="34" charset="0"/>
                        </a:rPr>
                        <a:t>  </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001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Fondo de Protección Ambiental                                                                                                                                                                                                                             </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963.463 </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963.463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791.733</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82,2%</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82,2%</a:t>
                      </a:r>
                    </a:p>
                  </a:txBody>
                  <a:tcPr marL="7403" marR="7403" marT="7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93552024"/>
                  </a:ext>
                </a:extLst>
              </a:tr>
              <a:tr h="118444">
                <a:tc>
                  <a:txBody>
                    <a:bodyPr/>
                    <a:lstStyle/>
                    <a:p>
                      <a:pPr algn="ctr" fontAlgn="ctr"/>
                      <a:r>
                        <a:rPr lang="es-CL" sz="700" b="0" i="0" u="none" strike="noStrike">
                          <a:solidFill>
                            <a:srgbClr val="000000"/>
                          </a:solidFill>
                          <a:effectLst/>
                          <a:latin typeface="Calibri" panose="020F0502020204030204" pitchFamily="34" charset="0"/>
                        </a:rPr>
                        <a:t>  </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004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Certificación Ambiental Municipal                                                                                                                                                                                                                         </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155.624 </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155.624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5.077</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3,3%</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3,3%</a:t>
                      </a:r>
                    </a:p>
                  </a:txBody>
                  <a:tcPr marL="7403" marR="7403" marT="7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62094116"/>
                  </a:ext>
                </a:extLst>
              </a:tr>
              <a:tr h="118444">
                <a:tc>
                  <a:txBody>
                    <a:bodyPr/>
                    <a:lstStyle/>
                    <a:p>
                      <a:pPr algn="ctr" fontAlgn="ctr"/>
                      <a:r>
                        <a:rPr lang="es-CL" sz="700" b="0" i="0" u="none" strike="noStrike">
                          <a:solidFill>
                            <a:srgbClr val="000000"/>
                          </a:solidFill>
                          <a:effectLst/>
                          <a:latin typeface="Calibri" panose="020F0502020204030204" pitchFamily="34" charset="0"/>
                        </a:rPr>
                        <a:t>  </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009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Modelo de Pronóstico de Calidad del Aire                                                                                                                                                                                                                  </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88.676 </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86.092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-2.584 </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86.092</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100,0%</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100,0%</a:t>
                      </a:r>
                    </a:p>
                  </a:txBody>
                  <a:tcPr marL="7403" marR="7403" marT="7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87857927"/>
                  </a:ext>
                </a:extLst>
              </a:tr>
              <a:tr h="118444">
                <a:tc>
                  <a:txBody>
                    <a:bodyPr/>
                    <a:lstStyle/>
                    <a:p>
                      <a:pPr algn="ctr" fontAlgn="ctr"/>
                      <a:r>
                        <a:rPr lang="es-CL" sz="700" b="0" i="0" u="none" strike="noStrike">
                          <a:solidFill>
                            <a:srgbClr val="000000"/>
                          </a:solidFill>
                          <a:effectLst/>
                          <a:latin typeface="Calibri" panose="020F0502020204030204" pitchFamily="34" charset="0"/>
                        </a:rPr>
                        <a:t>  </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011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Calefacción Sustentable                                                                                                                                                                                                                                   </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4.178.542 </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4.178.542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1.918.794</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45,9%</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45,9%</a:t>
                      </a:r>
                    </a:p>
                  </a:txBody>
                  <a:tcPr marL="7403" marR="7403" marT="7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36639342"/>
                  </a:ext>
                </a:extLst>
              </a:tr>
              <a:tr h="118444">
                <a:tc>
                  <a:txBody>
                    <a:bodyPr/>
                    <a:lstStyle/>
                    <a:p>
                      <a:pPr algn="ctr" fontAlgn="ctr"/>
                      <a:r>
                        <a:rPr lang="es-CL" sz="700" b="0" i="0" u="none" strike="noStrike">
                          <a:solidFill>
                            <a:srgbClr val="000000"/>
                          </a:solidFill>
                          <a:effectLst/>
                          <a:latin typeface="Calibri" panose="020F0502020204030204" pitchFamily="34" charset="0"/>
                        </a:rPr>
                        <a:t>  </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017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Fondo del Reciclaje                                                                                                                                                                                                                                       </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739.746 </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849.746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110.000 </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9.217</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1,1%</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1,1%</a:t>
                      </a:r>
                    </a:p>
                  </a:txBody>
                  <a:tcPr marL="7403" marR="7403" marT="7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50649712"/>
                  </a:ext>
                </a:extLst>
              </a:tr>
              <a:tr h="118444">
                <a:tc>
                  <a:txBody>
                    <a:bodyPr/>
                    <a:lstStyle/>
                    <a:p>
                      <a:pPr algn="ctr" fontAlgn="ctr"/>
                      <a:r>
                        <a:rPr lang="es-CL" sz="700" b="0" i="0" u="none" strike="noStrike">
                          <a:solidFill>
                            <a:srgbClr val="000000"/>
                          </a:solidFill>
                          <a:effectLst/>
                          <a:latin typeface="Calibri" panose="020F0502020204030204" pitchFamily="34" charset="0"/>
                        </a:rPr>
                        <a:t>  </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018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Programas de Recuperación Ambiental y Social                                                                                                                                                                                                              </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1.000.000 </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980.000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-20.000 </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64.668</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6,6%</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6,6%</a:t>
                      </a:r>
                    </a:p>
                  </a:txBody>
                  <a:tcPr marL="7403" marR="7403" marT="7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9950068"/>
                  </a:ext>
                </a:extLst>
              </a:tr>
              <a:tr h="236888">
                <a:tc>
                  <a:txBody>
                    <a:bodyPr/>
                    <a:lstStyle/>
                    <a:p>
                      <a:pPr algn="ctr" fontAlgn="ctr"/>
                      <a:r>
                        <a:rPr lang="es-CL" sz="700" b="0" i="0" u="none" strike="noStrike">
                          <a:solidFill>
                            <a:srgbClr val="000000"/>
                          </a:solidFill>
                          <a:effectLst/>
                          <a:latin typeface="Calibri" panose="020F0502020204030204" pitchFamily="34" charset="0"/>
                        </a:rPr>
                        <a:t>  </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020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COP 25, Conferencia de las Partes N° 25 de la Convención Marco de las Naciones Unidas sobre Cambio Climático                                                                                                                                              </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0 </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22.750.000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22.750.000 </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17.556.159</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77,2%</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77,2%</a:t>
                      </a:r>
                    </a:p>
                  </a:txBody>
                  <a:tcPr marL="7403" marR="7403" marT="7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49638743"/>
                  </a:ext>
                </a:extLst>
              </a:tr>
              <a:tr h="118444">
                <a:tc>
                  <a:txBody>
                    <a:bodyPr/>
                    <a:lstStyle/>
                    <a:p>
                      <a:pPr algn="ctr" fontAlgn="ctr"/>
                      <a:r>
                        <a:rPr lang="es-CL" sz="700" b="0" i="0" u="none" strike="noStrike">
                          <a:solidFill>
                            <a:srgbClr val="000000"/>
                          </a:solidFill>
                          <a:effectLst/>
                          <a:latin typeface="Calibri" panose="020F0502020204030204" pitchFamily="34" charset="0"/>
                        </a:rPr>
                        <a:t>  </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07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 Organismos Internacionales                                                    </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57.009 </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55.889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-1.120 </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55.836</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99,9%</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99,9%</a:t>
                      </a:r>
                    </a:p>
                  </a:txBody>
                  <a:tcPr marL="7403" marR="7403" marT="7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19199563"/>
                  </a:ext>
                </a:extLst>
              </a:tr>
              <a:tr h="118444">
                <a:tc>
                  <a:txBody>
                    <a:bodyPr/>
                    <a:lstStyle/>
                    <a:p>
                      <a:pPr algn="ctr" fontAlgn="ctr"/>
                      <a:r>
                        <a:rPr lang="es-CL" sz="700" b="0" i="0" u="none" strike="noStrike">
                          <a:solidFill>
                            <a:srgbClr val="000000"/>
                          </a:solidFill>
                          <a:effectLst/>
                          <a:latin typeface="Calibri" panose="020F0502020204030204" pitchFamily="34" charset="0"/>
                        </a:rPr>
                        <a:t>  </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001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Infraestructura Mundial de Información en Biodiversidad (GBIF)                                                                                                                                                                                            </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30.516 </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30.516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30.485</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99,9%</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99,9%</a:t>
                      </a:r>
                    </a:p>
                  </a:txBody>
                  <a:tcPr marL="7403" marR="7403" marT="7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57212225"/>
                  </a:ext>
                </a:extLst>
              </a:tr>
              <a:tr h="220602">
                <a:tc>
                  <a:txBody>
                    <a:bodyPr/>
                    <a:lstStyle/>
                    <a:p>
                      <a:pPr algn="ctr" fontAlgn="ctr"/>
                      <a:r>
                        <a:rPr lang="es-CL" sz="700" b="0" i="0" u="none" strike="noStrike">
                          <a:solidFill>
                            <a:srgbClr val="000000"/>
                          </a:solidFill>
                          <a:effectLst/>
                          <a:latin typeface="Calibri" panose="020F0502020204030204" pitchFamily="34" charset="0"/>
                        </a:rPr>
                        <a:t>  </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002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Plataforma Intergubernamental sobre Biodiversidad y Servicios de los Ecosistemas (IPBES)                                                                                                                                                                  </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8.994 </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8.994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8.972</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99,8%</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99,8%</a:t>
                      </a:r>
                    </a:p>
                  </a:txBody>
                  <a:tcPr marL="7403" marR="7403" marT="7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52882280"/>
                  </a:ext>
                </a:extLst>
              </a:tr>
              <a:tr h="118444">
                <a:tc>
                  <a:txBody>
                    <a:bodyPr/>
                    <a:lstStyle/>
                    <a:p>
                      <a:pPr algn="ctr" fontAlgn="ctr"/>
                      <a:r>
                        <a:rPr lang="es-CL" sz="700" b="0" i="0" u="none" strike="noStrike">
                          <a:solidFill>
                            <a:srgbClr val="000000"/>
                          </a:solidFill>
                          <a:effectLst/>
                          <a:latin typeface="Calibri" panose="020F0502020204030204" pitchFamily="34" charset="0"/>
                        </a:rPr>
                        <a:t>  </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003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Programa de las Naciones Unidas para el Medio Ambiente (PNUMA)                                                                                                                                                                                            </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7.923 </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6.986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-937 </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6.986</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100,0%</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100,0%</a:t>
                      </a:r>
                    </a:p>
                  </a:txBody>
                  <a:tcPr marL="7403" marR="7403" marT="7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02106112"/>
                  </a:ext>
                </a:extLst>
              </a:tr>
              <a:tr h="148055">
                <a:tc>
                  <a:txBody>
                    <a:bodyPr/>
                    <a:lstStyle/>
                    <a:p>
                      <a:pPr algn="ctr" fontAlgn="ctr"/>
                      <a:r>
                        <a:rPr lang="es-CL" sz="700" b="0" i="0" u="none" strike="noStrike">
                          <a:solidFill>
                            <a:srgbClr val="000000"/>
                          </a:solidFill>
                          <a:effectLst/>
                          <a:latin typeface="Calibri" panose="020F0502020204030204" pitchFamily="34" charset="0"/>
                        </a:rPr>
                        <a:t>  </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004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Organización para la Cooperación y el Desarrollo Económico (OCDE)                                                                                                                                                                                         </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9.576 </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9.393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-183 </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9.393</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100,0%</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100,0%</a:t>
                      </a:r>
                    </a:p>
                  </a:txBody>
                  <a:tcPr marL="7403" marR="7403" marT="7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96928354"/>
                  </a:ext>
                </a:extLst>
              </a:tr>
              <a:tr h="118444">
                <a:tc>
                  <a:txBody>
                    <a:bodyPr/>
                    <a:lstStyle/>
                    <a:p>
                      <a:pPr algn="ctr" fontAlgn="ctr"/>
                      <a:r>
                        <a:rPr lang="es-CL" sz="700" b="1" i="0" u="none" strike="noStrike">
                          <a:solidFill>
                            <a:srgbClr val="000000"/>
                          </a:solidFill>
                          <a:effectLst/>
                          <a:latin typeface="Calibri" panose="020F0502020204030204" pitchFamily="34" charset="0"/>
                        </a:rPr>
                        <a:t>29</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ADQUISICIÓN DE ACTIVOS NO FINANCIEROS                                           </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998.035 </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998.035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410.677</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41,1%</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41,1%</a:t>
                      </a:r>
                    </a:p>
                  </a:txBody>
                  <a:tcPr marL="7403" marR="7403" marT="7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65784063"/>
                  </a:ext>
                </a:extLst>
              </a:tr>
              <a:tr h="118444">
                <a:tc>
                  <a:txBody>
                    <a:bodyPr/>
                    <a:lstStyle/>
                    <a:p>
                      <a:pPr algn="ctr" fontAlgn="ctr"/>
                      <a:r>
                        <a:rPr lang="es-CL" sz="700" b="0" i="0" u="none" strike="noStrike">
                          <a:solidFill>
                            <a:srgbClr val="000000"/>
                          </a:solidFill>
                          <a:effectLst/>
                          <a:latin typeface="Calibri" panose="020F0502020204030204" pitchFamily="34" charset="0"/>
                        </a:rPr>
                        <a:t>  </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03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Vehículos                                                                       </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55.620 </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55.620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47.321</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85,1%</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85,1%</a:t>
                      </a:r>
                    </a:p>
                  </a:txBody>
                  <a:tcPr marL="7403" marR="7403" marT="7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74771047"/>
                  </a:ext>
                </a:extLst>
              </a:tr>
              <a:tr h="118444">
                <a:tc>
                  <a:txBody>
                    <a:bodyPr/>
                    <a:lstStyle/>
                    <a:p>
                      <a:pPr algn="ctr" fontAlgn="ctr"/>
                      <a:r>
                        <a:rPr lang="es-CL" sz="700" b="0" i="0" u="none" strike="noStrike">
                          <a:solidFill>
                            <a:srgbClr val="000000"/>
                          </a:solidFill>
                          <a:effectLst/>
                          <a:latin typeface="Calibri" panose="020F0502020204030204" pitchFamily="34" charset="0"/>
                        </a:rPr>
                        <a:t>  </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04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Mobiliario y Otros                                                              </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27.295 </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27.295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18.127</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66,4%</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66,4%</a:t>
                      </a:r>
                    </a:p>
                  </a:txBody>
                  <a:tcPr marL="7403" marR="7403" marT="7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1575596"/>
                  </a:ext>
                </a:extLst>
              </a:tr>
              <a:tr h="118444">
                <a:tc>
                  <a:txBody>
                    <a:bodyPr/>
                    <a:lstStyle/>
                    <a:p>
                      <a:pPr algn="ctr" fontAlgn="ctr"/>
                      <a:r>
                        <a:rPr lang="es-CL" sz="700" b="1" i="0" u="none" strike="noStrike">
                          <a:solidFill>
                            <a:srgbClr val="000000"/>
                          </a:solidFill>
                          <a:effectLst/>
                          <a:latin typeface="Calibri" panose="020F0502020204030204" pitchFamily="34" charset="0"/>
                        </a:rPr>
                        <a:t>  </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05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Máquinas y Equipos                                                              </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433.595 </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433.595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134.499</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31,0%</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31,0%</a:t>
                      </a:r>
                    </a:p>
                  </a:txBody>
                  <a:tcPr marL="7403" marR="7403" marT="7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23831896"/>
                  </a:ext>
                </a:extLst>
              </a:tr>
              <a:tr h="118444">
                <a:tc>
                  <a:txBody>
                    <a:bodyPr/>
                    <a:lstStyle/>
                    <a:p>
                      <a:pPr algn="ctr" fontAlgn="ctr"/>
                      <a:r>
                        <a:rPr lang="es-CL" sz="700" b="1" i="0" u="none" strike="noStrike">
                          <a:solidFill>
                            <a:srgbClr val="000000"/>
                          </a:solidFill>
                          <a:effectLst/>
                          <a:latin typeface="Calibri" panose="020F0502020204030204" pitchFamily="34" charset="0"/>
                        </a:rPr>
                        <a:t>  </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06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Equipos Informáticos                                                            </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136.475 </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136.475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17.369</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12,7%</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12,7%</a:t>
                      </a:r>
                    </a:p>
                  </a:txBody>
                  <a:tcPr marL="7403" marR="7403" marT="7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72640932"/>
                  </a:ext>
                </a:extLst>
              </a:tr>
              <a:tr h="118444">
                <a:tc>
                  <a:txBody>
                    <a:bodyPr/>
                    <a:lstStyle/>
                    <a:p>
                      <a:pPr algn="ctr" fontAlgn="ctr"/>
                      <a:r>
                        <a:rPr lang="es-CL" sz="700" b="0" i="0" u="none" strike="noStrike">
                          <a:solidFill>
                            <a:srgbClr val="000000"/>
                          </a:solidFill>
                          <a:effectLst/>
                          <a:latin typeface="Calibri" panose="020F0502020204030204" pitchFamily="34" charset="0"/>
                        </a:rPr>
                        <a:t>  </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07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Programas Informáticos                                                          </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345.050 </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345.050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193.361</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56,0%</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56,0%</a:t>
                      </a:r>
                    </a:p>
                  </a:txBody>
                  <a:tcPr marL="7403" marR="7403" marT="7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79500729"/>
                  </a:ext>
                </a:extLst>
              </a:tr>
              <a:tr h="118444">
                <a:tc>
                  <a:txBody>
                    <a:bodyPr/>
                    <a:lstStyle/>
                    <a:p>
                      <a:pPr algn="ctr" fontAlgn="ctr"/>
                      <a:r>
                        <a:rPr lang="es-CL" sz="700" b="1" i="0" u="none" strike="noStrike">
                          <a:solidFill>
                            <a:srgbClr val="000000"/>
                          </a:solidFill>
                          <a:effectLst/>
                          <a:latin typeface="Calibri" panose="020F0502020204030204" pitchFamily="34" charset="0"/>
                        </a:rPr>
                        <a:t>34</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SERVICIO DE LA DEUDA                                                            </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1.000 </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58.865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57.865 </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58.471</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99,3%</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99,3%</a:t>
                      </a:r>
                    </a:p>
                  </a:txBody>
                  <a:tcPr marL="7403" marR="7403" marT="7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86135892"/>
                  </a:ext>
                </a:extLst>
              </a:tr>
              <a:tr h="118444">
                <a:tc>
                  <a:txBody>
                    <a:bodyPr/>
                    <a:lstStyle/>
                    <a:p>
                      <a:pPr algn="ctr" fontAlgn="ctr"/>
                      <a:r>
                        <a:rPr lang="es-CL" sz="700" b="1" i="0" u="none" strike="noStrike">
                          <a:solidFill>
                            <a:srgbClr val="000000"/>
                          </a:solidFill>
                          <a:effectLst/>
                          <a:latin typeface="Calibri" panose="020F0502020204030204" pitchFamily="34" charset="0"/>
                        </a:rPr>
                        <a:t>  </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07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Deuda Flotante                                                                  </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1.000 </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58.865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57.865 </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58.471</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99,3%</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99,3%</a:t>
                      </a:r>
                    </a:p>
                  </a:txBody>
                  <a:tcPr marL="7403" marR="7403" marT="7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11608356"/>
                  </a:ext>
                </a:extLst>
              </a:tr>
              <a:tr h="148055">
                <a:tc>
                  <a:txBody>
                    <a:bodyPr/>
                    <a:lstStyle/>
                    <a:p>
                      <a:pPr algn="ctr" fontAlgn="ctr"/>
                      <a:r>
                        <a:rPr lang="es-CL" sz="700" b="1" i="0" u="none" strike="noStrike">
                          <a:solidFill>
                            <a:srgbClr val="000000"/>
                          </a:solidFill>
                          <a:effectLst/>
                          <a:latin typeface="Calibri" panose="020F0502020204030204" pitchFamily="34" charset="0"/>
                        </a:rPr>
                        <a:t> </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Saldo Final de Caja</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0 </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3.927 </a:t>
                      </a:r>
                    </a:p>
                  </a:txBody>
                  <a:tcPr marL="7403" marR="7403" marT="74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3.927 </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a:t>
                      </a:r>
                    </a:p>
                  </a:txBody>
                  <a:tcPr marL="7403" marR="7403" marT="74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0,0%</a:t>
                      </a:r>
                    </a:p>
                  </a:txBody>
                  <a:tcPr marL="7403" marR="7403" marT="74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0" i="0" u="none" strike="noStrike" dirty="0">
                          <a:solidFill>
                            <a:srgbClr val="000000"/>
                          </a:solidFill>
                          <a:effectLst/>
                          <a:latin typeface="Calibri" panose="020F0502020204030204" pitchFamily="34" charset="0"/>
                        </a:rPr>
                        <a:t>0,0%</a:t>
                      </a:r>
                    </a:p>
                  </a:txBody>
                  <a:tcPr marL="7403" marR="7403" marT="74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941984886"/>
                  </a:ext>
                </a:extLst>
              </a:tr>
            </a:tbl>
          </a:graphicData>
        </a:graphic>
      </p:graphicFrame>
    </p:spTree>
    <p:extLst>
      <p:ext uri="{BB962C8B-B14F-4D97-AF65-F5344CB8AC3E}">
        <p14:creationId xmlns:p14="http://schemas.microsoft.com/office/powerpoint/2010/main" val="4266054793"/>
      </p:ext>
    </p:extLst>
  </p:cSld>
  <p:clrMapOvr>
    <a:masterClrMapping/>
  </p:clrMapOvr>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2683</TotalTime>
  <Words>2646</Words>
  <Application>Microsoft Office PowerPoint</Application>
  <PresentationFormat>Presentación en pantalla (4:3)</PresentationFormat>
  <Paragraphs>898</Paragraphs>
  <Slides>11</Slides>
  <Notes>2</Notes>
  <HiddenSlides>0</HiddenSlides>
  <MMClips>0</MMClips>
  <ScaleCrop>false</ScaleCrop>
  <HeadingPairs>
    <vt:vector size="8" baseType="variant">
      <vt:variant>
        <vt:lpstr>Fuentes usadas</vt:lpstr>
      </vt:variant>
      <vt:variant>
        <vt:i4>4</vt:i4>
      </vt:variant>
      <vt:variant>
        <vt:lpstr>Tema</vt:lpstr>
      </vt:variant>
      <vt:variant>
        <vt:i4>2</vt:i4>
      </vt:variant>
      <vt:variant>
        <vt:lpstr>Servidores OLE incrustados</vt:lpstr>
      </vt:variant>
      <vt:variant>
        <vt:i4>1</vt:i4>
      </vt:variant>
      <vt:variant>
        <vt:lpstr>Títulos de diapositiva</vt:lpstr>
      </vt:variant>
      <vt:variant>
        <vt:i4>11</vt:i4>
      </vt:variant>
    </vt:vector>
  </HeadingPairs>
  <TitlesOfParts>
    <vt:vector size="18" baseType="lpstr">
      <vt:lpstr>Andalus</vt:lpstr>
      <vt:lpstr>Arial</vt:lpstr>
      <vt:lpstr>Calibri</vt:lpstr>
      <vt:lpstr>Times New Roman</vt:lpstr>
      <vt:lpstr>1_Tema de Office</vt:lpstr>
      <vt:lpstr>Tema de Office</vt:lpstr>
      <vt:lpstr>Imagen de mapa de bits</vt:lpstr>
      <vt:lpstr>EJECUCIÓN ACUMULADA DE GASTOS PRESUPUESTARIOS SEPTIEMBRE 2019 PARTIDA 25: MINISTERIO DE MEDIO AMBIENTE</vt:lpstr>
      <vt:lpstr>EJECUCIÓN PRESUPUESTARIA DE GASTOS ACUMULADA A SEPTIEMBRE 2019 PARTIDA 25 MINISTERIO DEL MEDIO AMBIENTE</vt:lpstr>
      <vt:lpstr>EJECUCIÓN PRESUPUESTARIA DE GASTOS ACUMULADA A SEPTIEMBRE 2019 PARTIDA 25 MINISTERIO DEL MEDIO AMBIENTE</vt:lpstr>
      <vt:lpstr>COMPORTAMIENTO DE LA EJECUCIÓN ACUMULADA DE GASTOS A SEPTIEMBRE 2019 PARTIDA 25 MINISTERIO DE MEDIO AMBIENTE</vt:lpstr>
      <vt:lpstr>EJECUCIÓN ACUMULADA DE GASTOS A SEPTIEMBRE 2019 PARTIDA 25 MINISTERIO DEL MEDIO AMBIENTE</vt:lpstr>
      <vt:lpstr>EJECUCIÓN PRESUPUESTARIA DE GASTOS ACUMULADA A SEPTIEMBRE 2019 PARTIDA 25 MINISTERIO DEL MEDIO AMBIENTE</vt:lpstr>
      <vt:lpstr>EJECUCIÓN PRESUPUESTARIA DE GASTOS ACUMULADA A SEPTIEMBRE 2019 PARTIDA 25 MINISTERIO DEL MEDIO AMBIENTE</vt:lpstr>
      <vt:lpstr>EJECUCIÓN ACUMULADA DE GASTOS A SEPTIEMBRE 2019 PARTIDA 25  RESUMEN POR CAPÍTULOS</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PRESUPUESTO1</dc:creator>
  <cp:lastModifiedBy>Presupuesto</cp:lastModifiedBy>
  <cp:revision>263</cp:revision>
  <cp:lastPrinted>2019-11-03T12:02:18Z</cp:lastPrinted>
  <dcterms:created xsi:type="dcterms:W3CDTF">2016-06-23T13:38:47Z</dcterms:created>
  <dcterms:modified xsi:type="dcterms:W3CDTF">2019-11-06T16:10:11Z</dcterms:modified>
</cp:coreProperties>
</file>