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colors1.xml" ContentType="application/vnd.ms-office.chartcolorstyle+xml"/>
  <Override PartName="/ppt/charts/style1.xml" ContentType="application/vnd.ms-office.chartstyle+xml"/>
  <Override PartName="/ppt/charts/colors2.xml" ContentType="application/vnd.ms-office.chartcolorstyle+xml"/>
  <Override PartName="/ppt/charts/style2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</p:sldMasterIdLst>
  <p:notesMasterIdLst>
    <p:notesMasterId r:id="rId22"/>
  </p:notesMasterIdLst>
  <p:sldIdLst>
    <p:sldId id="257" r:id="rId8"/>
    <p:sldId id="270" r:id="rId9"/>
    <p:sldId id="271" r:id="rId10"/>
    <p:sldId id="269" r:id="rId11"/>
    <p:sldId id="26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  <p:sldId id="267" r:id="rId2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Relationship Id="rId4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ColorStyle" Target="colors2.xml"/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Relationship Id="rId4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Subtítulos de Gasto</a:t>
            </a:r>
            <a:endParaRPr lang="es-CL" sz="11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6017413717992161"/>
          <c:w val="1"/>
          <c:h val="0.45123426163469244"/>
        </c:manualLayout>
      </c:layout>
      <c:pie3DChart>
        <c:varyColors val="1"/>
        <c:ser>
          <c:idx val="0"/>
          <c:order val="0"/>
          <c:tx>
            <c:strRef>
              <c:f>'Partida 24'!$D$62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511-4004-9D0B-6E1C7373397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511-4004-9D0B-6E1C7373397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511-4004-9D0B-6E1C7373397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511-4004-9D0B-6E1C7373397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B511-4004-9D0B-6E1C73733977}"/>
              </c:ext>
            </c:extLst>
          </c:dPt>
          <c:dLbls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'Partida 24'!$C$63:$C$67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'Partida 24'!$D$63:$D$67</c:f>
              <c:numCache>
                <c:formatCode>#,##0</c:formatCode>
                <c:ptCount val="5"/>
                <c:pt idx="0">
                  <c:v>38222770</c:v>
                </c:pt>
                <c:pt idx="1">
                  <c:v>12954548</c:v>
                </c:pt>
                <c:pt idx="2">
                  <c:v>66108843</c:v>
                </c:pt>
                <c:pt idx="3">
                  <c:v>8356598</c:v>
                </c:pt>
                <c:pt idx="4">
                  <c:v>2940129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11-4004-9D0B-6E1C7373397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5499744245849"/>
          <c:y val="0.73746107426948704"/>
          <c:w val="0.27358763783940671"/>
          <c:h val="0.2193397319014199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 xmlns:c16r2="http://schemas.microsoft.com/office/drawing/2015/06/chart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CL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400" b="1" i="0" baseline="0">
                <a:effectLst/>
              </a:rPr>
              <a:t>Distribución Presupuesto Inicial por Capítulo</a:t>
            </a:r>
            <a:endParaRPr lang="es-CL" sz="14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'Partida 24'!$L$62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'Partida 24'!$K$63:$K$66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'Partida 24'!$L$63:$L$66</c:f>
              <c:numCache>
                <c:formatCode>#,##0</c:formatCode>
                <c:ptCount val="4"/>
                <c:pt idx="0">
                  <c:v>96249358</c:v>
                </c:pt>
                <c:pt idx="1">
                  <c:v>6721524</c:v>
                </c:pt>
                <c:pt idx="2">
                  <c:v>11797484</c:v>
                </c:pt>
                <c:pt idx="3">
                  <c:v>13814522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2A6-488F-BD05-86CAC2339E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182692096"/>
        <c:axId val="182695040"/>
      </c:barChart>
      <c:catAx>
        <c:axId val="182692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182695040"/>
        <c:crosses val="autoZero"/>
        <c:auto val="1"/>
        <c:lblAlgn val="ctr"/>
        <c:lblOffset val="100"/>
        <c:noMultiLvlLbl val="0"/>
      </c:catAx>
      <c:valAx>
        <c:axId val="182695040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1826920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DB1C80A-FE64-4415-A6CD-F4B50FFAC98C}" type="datetimeFigureOut">
              <a:rPr lang="es-CL" smtClean="0"/>
              <a:t>07/11/2019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87193961-CA54-41C9-9D99-9FB3EC370F5C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09840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>
                <a:solidFill>
                  <a:prstClr val="black"/>
                </a:solidFill>
              </a:rPr>
              <a:pPr/>
              <a:t>7</a:t>
            </a:fld>
            <a:endParaRPr lang="es-C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123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450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727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806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88982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41364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2666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98661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60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53250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70752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0487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9319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90381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31897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53870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2184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45557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6352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11657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050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7991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0852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51338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42446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839384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044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56262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398718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64219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58396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9904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795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2847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145086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8869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008187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43963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22238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0550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58674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70070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014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1645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5800101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656807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9680312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516487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40810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27536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82403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150474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252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057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02405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94662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22706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014212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0395829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241090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47394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01618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12912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517828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64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20691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82623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7673870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4303078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72854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2006562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4249686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5151646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304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644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>
              <a:solidFill>
                <a:prstClr val="black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515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25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877" y="1071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0287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20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0788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6182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1030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6944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58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773" y="31572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4670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134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0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8958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110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664" y="11704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703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07/11/2019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2086" name="Picture 38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9750" y="22336"/>
            <a:ext cx="3524250" cy="68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68277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5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solidFill>
                  <a:prstClr val="black"/>
                </a:solidFill>
              </a:rPr>
              <a:t>EJECUCIÓN ACUMULADA DE GASTOS PRESUPUESTARIOS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AL MES DE </a:t>
            </a:r>
            <a:r>
              <a:rPr lang="es-CL" sz="2000" b="1" dirty="0" smtClean="0">
                <a:solidFill>
                  <a:prstClr val="black"/>
                </a:solidFill>
              </a:rPr>
              <a:t>SEPTIEMBRE </a:t>
            </a:r>
            <a:r>
              <a:rPr lang="es-CL" sz="2000" b="1" dirty="0">
                <a:solidFill>
                  <a:prstClr val="black"/>
                </a:solidFill>
              </a:rPr>
              <a:t>DE 2019</a:t>
            </a:r>
            <a:br>
              <a:rPr lang="es-CL" sz="2000" b="1" dirty="0">
                <a:solidFill>
                  <a:prstClr val="black"/>
                </a:solidFill>
              </a:rPr>
            </a:br>
            <a:r>
              <a:rPr lang="es-CL" sz="2000" b="1" dirty="0">
                <a:solidFill>
                  <a:prstClr val="black"/>
                </a:solidFill>
              </a:rPr>
              <a:t>PARTIDA 24:</a:t>
            </a:r>
            <a:r>
              <a:rPr lang="es-CL" sz="2400" b="1" dirty="0">
                <a:latin typeface="+mn-lt"/>
              </a:rPr>
              <a:t/>
            </a:r>
            <a:br>
              <a:rPr lang="es-CL" sz="24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>
                <a:solidFill>
                  <a:prstClr val="black"/>
                </a:solidFill>
              </a:rPr>
              <a:t>Valparaíso, </a:t>
            </a:r>
            <a:r>
              <a:rPr lang="es-CL" sz="1200" dirty="0" smtClean="0">
                <a:solidFill>
                  <a:prstClr val="black"/>
                </a:solidFill>
              </a:rPr>
              <a:t>noviembre 2019</a:t>
            </a:r>
            <a:endParaRPr lang="es-CL" sz="1200" dirty="0">
              <a:solidFill>
                <a:prstClr val="black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>
              <a:solidFill>
                <a:prstClr val="white"/>
              </a:solidFill>
            </a:endParaRPr>
          </a:p>
        </p:txBody>
      </p:sp>
      <p:pic>
        <p:nvPicPr>
          <p:cNvPr id="8230" name="Picture 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043" y="548680"/>
            <a:ext cx="5893374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620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933056"/>
            <a:ext cx="7155518" cy="30572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10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155518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50" y="1700808"/>
            <a:ext cx="8648700" cy="2200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09463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365104"/>
            <a:ext cx="7174429" cy="289924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11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265963"/>
            <a:ext cx="7200800" cy="3156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181" y="1581606"/>
            <a:ext cx="8248650" cy="2657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7454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67544" y="4365104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2776"/>
            <a:ext cx="7910408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0886" y="1844824"/>
            <a:ext cx="8086725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53210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4448" y="5589240"/>
            <a:ext cx="8014371" cy="28803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340768"/>
            <a:ext cx="7440671" cy="2880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3863" y="1644824"/>
            <a:ext cx="829627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4967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4161" y="4725144"/>
            <a:ext cx="6849554" cy="239391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14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3712"/>
            <a:ext cx="6849554" cy="35688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333723" y="620688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1930600"/>
            <a:ext cx="8363842" cy="2754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586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83568" y="5944195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9" name="Gráfico 8">
            <a:extLst>
              <a:ext uri="{FF2B5EF4-FFF2-40B4-BE49-F238E27FC236}">
                <a16:creationId xmlns=""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8732068"/>
              </p:ext>
            </p:extLst>
          </p:nvPr>
        </p:nvGraphicFramePr>
        <p:xfrm>
          <a:off x="1403648" y="1772816"/>
          <a:ext cx="6291198" cy="3842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45040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99592" y="5578102"/>
            <a:ext cx="6795254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graphicFrame>
        <p:nvGraphicFramePr>
          <p:cNvPr id="11" name="Gráfico 10">
            <a:extLst>
              <a:ext uri="{FF2B5EF4-FFF2-40B4-BE49-F238E27FC236}">
                <a16:creationId xmlns=""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71554711"/>
              </p:ext>
            </p:extLst>
          </p:nvPr>
        </p:nvGraphicFramePr>
        <p:xfrm>
          <a:off x="1187624" y="1700808"/>
          <a:ext cx="6408712" cy="3464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48890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71600" y="5650653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1775" y="1660525"/>
            <a:ext cx="6138863" cy="3541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4153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724413"/>
            <a:ext cx="821079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361" y="5768462"/>
            <a:ext cx="7011278" cy="365125"/>
          </a:xfrm>
        </p:spPr>
        <p:txBody>
          <a:bodyPr/>
          <a:lstStyle/>
          <a:p>
            <a:pPr algn="ctr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5425" y="1657350"/>
            <a:ext cx="6151563" cy="354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58863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00892" y="4077072"/>
            <a:ext cx="7011278" cy="365125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95536" y="1340768"/>
            <a:ext cx="6989463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724100"/>
            <a:ext cx="752475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3624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es-CL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380058" y="4024831"/>
            <a:ext cx="6790121" cy="26826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0058" y="1484784"/>
            <a:ext cx="6856238" cy="3350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RESUMEN POR CAPÍTULOS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" y="1819857"/>
            <a:ext cx="8859713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7172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5216690"/>
            <a:ext cx="7641642" cy="300542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95536" y="1413441"/>
            <a:ext cx="7328935" cy="19166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17675"/>
            <a:ext cx="8712968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51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4317309"/>
            <a:ext cx="6696426" cy="263819"/>
          </a:xfrm>
        </p:spPr>
        <p:txBody>
          <a:bodyPr/>
          <a:lstStyle/>
          <a:p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23528" y="1570044"/>
            <a:ext cx="7034032" cy="38333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2019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456346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</a:t>
            </a:r>
            <a:r>
              <a:rPr lang="es-CL" sz="16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SEPTIEMBRE 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2019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935084"/>
            <a:ext cx="88773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68250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6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7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387</Words>
  <Application>Microsoft Office PowerPoint</Application>
  <PresentationFormat>Presentación en pantalla (4:3)</PresentationFormat>
  <Paragraphs>53</Paragraphs>
  <Slides>14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7</vt:i4>
      </vt:variant>
      <vt:variant>
        <vt:lpstr>Títulos de diapositiva</vt:lpstr>
      </vt:variant>
      <vt:variant>
        <vt:i4>14</vt:i4>
      </vt:variant>
    </vt:vector>
  </HeadingPairs>
  <TitlesOfParts>
    <vt:vector size="21" baseType="lpstr">
      <vt:lpstr>1_Tema de Office</vt:lpstr>
      <vt:lpstr>16_Tema de Office</vt:lpstr>
      <vt:lpstr>2_Tema de Office</vt:lpstr>
      <vt:lpstr>3_Tema de Office</vt:lpstr>
      <vt:lpstr>4_Tema de Office</vt:lpstr>
      <vt:lpstr>17_Tema de Office</vt:lpstr>
      <vt:lpstr>5_Tema de Office</vt:lpstr>
      <vt:lpstr>EJECUCIÓN ACUMULADA DE GASTOS PRESUPUESTARIOS AL MES DE SEPTIEMBRE DE 2019 PARTIDA 24: MINISTERIO DE ENERGÍA</vt:lpstr>
      <vt:lpstr>Presentación de PowerPoint</vt:lpstr>
      <vt:lpstr>Presentación de PowerPoint</vt:lpstr>
      <vt:lpstr>Presentación de PowerPoint</vt:lpstr>
      <vt:lpstr>Presentación de PowerPoint</vt:lpstr>
      <vt:lpstr>EJECUCIÓN ACUMULADA DE GASTOS A SEPTIEMBRE DE 2019  PARTIDA 24 MINISTERIO DE ENERGÍA</vt:lpstr>
      <vt:lpstr>EJECUCIÓN ACUMULADA DE GASTOS A SEPTIEMBRE DE 2019  PARTIDA 24 RESUMEN POR CAPÍTULOS</vt:lpstr>
      <vt:lpstr>EJECUCIÓN ACUMULADA DE GASTOS A SEPTIEMBRE DE 2019  PARTIDA 24. CAPÍTULO 01. PROGRAMA 01:  SUBSECRETARÍA DE ENERGÍA</vt:lpstr>
      <vt:lpstr>EJECUCIÓN ACUMULADA DE GASTOS A SEPTIEMBRE DE 2019  PARTIDA 24. CAPÍTULO 01. PROGRAMA 03:  APOYO AL DESARROLLO DE ENERGÍAS RENOVABLES NO CONVENCIONALES</vt:lpstr>
      <vt:lpstr>EJECUCIÓN ACUMULADA DE GASTOS A SEPTIEMBRE DE 2019  PARTIDA 24. CAPÍTULO 01. PROGRAMA 04:  PROGRAMA ENERGIZACIÓN RURAL Y SOCIAL</vt:lpstr>
      <vt:lpstr>EJECUCIÓN ACUMULADA DE GASTOS A SEPTIEMBRE DE 2019  PARTIDA 24. CAPÍTULO 01. PROGRAMA 05:  PLAN DE ACCIÓN DE EFICIENCIA ENERGÉTICA</vt:lpstr>
      <vt:lpstr>EJECUCIÓN ACUMULADA DE GASTOS A SEPTIEMBRE DE 2019  PARTIDA 24. CAPÍTULO 02. PROGRAMA 01:  COMISIÓN NACIONAL DE ENERGÍA</vt:lpstr>
      <vt:lpstr>EJECUCIÓN ACUMULADA DE GASTOS A SEPTIEMBRE DE 2019  PARTIDA 24. CAPÍTULO 03. PROGRAMA 01:  COMISIÓN CHILENA DE ENERGÍA NUCLEAR</vt:lpstr>
      <vt:lpstr>EJECUCIÓN ACUMULADA DE GASTOS A SEPTIEMBRE DE 2019  PARTIDA 24. CAPÍTULO 04. PROGRAMA 01:  SUPERINTENDENCIA DE ELECTRICIDAD Y COMBUSTIBLES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EJECUCIÓN PRESUPUESTARIA DE GASTOS ACUMULADA AL MES DE JUNIO DE 2016 PARTIDA 24: MINISTERIO DE ENERGÍA</dc:title>
  <dc:creator>Ruben Catalan</dc:creator>
  <cp:lastModifiedBy>Claudia Soto</cp:lastModifiedBy>
  <cp:revision>113</cp:revision>
  <cp:lastPrinted>2016-08-01T15:51:15Z</cp:lastPrinted>
  <dcterms:created xsi:type="dcterms:W3CDTF">2016-08-01T15:22:37Z</dcterms:created>
  <dcterms:modified xsi:type="dcterms:W3CDTF">2019-11-07T12:35:43Z</dcterms:modified>
</cp:coreProperties>
</file>