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</p:sldMasterIdLst>
  <p:notesMasterIdLst>
    <p:notesMasterId r:id="rId22"/>
  </p:notesMasterIdLst>
  <p:sldIdLst>
    <p:sldId id="257" r:id="rId8"/>
    <p:sldId id="270" r:id="rId9"/>
    <p:sldId id="271" r:id="rId10"/>
    <p:sldId id="269" r:id="rId11"/>
    <p:sldId id="26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Relationship Id="rId4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6017413717992161"/>
          <c:w val="1"/>
          <c:h val="0.45123426163469244"/>
        </c:manualLayout>
      </c:layout>
      <c:pie3DChart>
        <c:varyColors val="1"/>
        <c:ser>
          <c:idx val="0"/>
          <c:order val="0"/>
          <c:tx>
            <c:strRef>
              <c:f>'Partida 24'!$D$62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511-4004-9D0B-6E1C7373397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511-4004-9D0B-6E1C7373397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511-4004-9D0B-6E1C7373397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511-4004-9D0B-6E1C7373397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511-4004-9D0B-6E1C7373397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'Partida 24'!$C$63:$C$67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24'!$D$63:$D$67</c:f>
              <c:numCache>
                <c:formatCode>#,##0</c:formatCode>
                <c:ptCount val="5"/>
                <c:pt idx="0">
                  <c:v>38222770</c:v>
                </c:pt>
                <c:pt idx="1">
                  <c:v>12954548</c:v>
                </c:pt>
                <c:pt idx="2">
                  <c:v>66108843</c:v>
                </c:pt>
                <c:pt idx="3">
                  <c:v>8356598</c:v>
                </c:pt>
                <c:pt idx="4">
                  <c:v>2940129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B511-4004-9D0B-6E1C7373397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95499744245849"/>
          <c:y val="0.73746107426948704"/>
          <c:w val="0.27358763783940671"/>
          <c:h val="0.219339731901419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Capítulo</a:t>
            </a:r>
            <a:endParaRPr lang="es-CL" sz="1400">
              <a:effectLst/>
            </a:endParaRPr>
          </a:p>
        </c:rich>
      </c:tx>
      <c:layout>
        <c:manualLayout>
          <c:xMode val="edge"/>
          <c:yMode val="edge"/>
          <c:x val="0.21501558398950132"/>
          <c:y val="4.927836132484999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24'!$L$62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24'!$K$63:$K$66</c:f>
              <c:strCache>
                <c:ptCount val="4"/>
                <c:pt idx="0">
                  <c:v>SUB.DE ENERGÍA</c:v>
                </c:pt>
                <c:pt idx="1">
                  <c:v>CNE</c:v>
                </c:pt>
                <c:pt idx="2">
                  <c:v>CCHEN</c:v>
                </c:pt>
                <c:pt idx="3">
                  <c:v>SEC</c:v>
                </c:pt>
              </c:strCache>
            </c:strRef>
          </c:cat>
          <c:val>
            <c:numRef>
              <c:f>'Partida 24'!$L$63:$L$66</c:f>
              <c:numCache>
                <c:formatCode>#,##0</c:formatCode>
                <c:ptCount val="4"/>
                <c:pt idx="0">
                  <c:v>96249358</c:v>
                </c:pt>
                <c:pt idx="1">
                  <c:v>6721524</c:v>
                </c:pt>
                <c:pt idx="2">
                  <c:v>11797484</c:v>
                </c:pt>
                <c:pt idx="3">
                  <c:v>13814522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2A6-488F-BD05-86CAC2339EE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82692096"/>
        <c:axId val="182695040"/>
      </c:barChart>
      <c:catAx>
        <c:axId val="182692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182695040"/>
        <c:crosses val="autoZero"/>
        <c:auto val="1"/>
        <c:lblAlgn val="ctr"/>
        <c:lblOffset val="100"/>
        <c:noMultiLvlLbl val="0"/>
      </c:catAx>
      <c:valAx>
        <c:axId val="182695040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182692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BDB1C80A-FE64-4415-A6CD-F4B50FFAC98C}" type="datetimeFigureOut">
              <a:rPr lang="es-CL" smtClean="0"/>
              <a:t>07/11/2019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87193961-CA54-41C9-9D99-9FB3EC370F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0984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7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231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450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27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8067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8982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1364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666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8661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360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3250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25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0752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4872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9319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0381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3189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5387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2184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5557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6352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1657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50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79911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0852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5133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4244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3938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9044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62628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9871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64219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5839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904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0795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28475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4508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78869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08187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3963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22238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0550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58674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70070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014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1645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80010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5680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68031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1648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40810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27536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82403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15047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7252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057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02405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94662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22706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14212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39582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41090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4739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01618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12912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17828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642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42069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82623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67387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30307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72854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00656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24968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15164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048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64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515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254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9877" y="1071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0287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206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0788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182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10306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944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158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8773" y="31572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4670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134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895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110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664" y="11704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7033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07/11/2019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86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22336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8277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4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5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SEPTIEMBRE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24:</a:t>
            </a:r>
            <a:r>
              <a:rPr lang="es-CL" sz="2400" b="1" dirty="0">
                <a:latin typeface="+mn-lt"/>
              </a:rPr>
              <a:t/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ENERGÍA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>
                <a:solidFill>
                  <a:prstClr val="black"/>
                </a:solidFill>
              </a:rPr>
              <a:t>Valparaíso, </a:t>
            </a:r>
            <a:r>
              <a:rPr lang="es-CL" sz="1200" dirty="0" smtClean="0">
                <a:solidFill>
                  <a:prstClr val="black"/>
                </a:solidFill>
              </a:rPr>
              <a:t>noviembre 2019</a:t>
            </a:r>
            <a:endParaRPr lang="es-CL" sz="1200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>
              <a:solidFill>
                <a:prstClr val="white"/>
              </a:solidFill>
            </a:endParaRPr>
          </a:p>
        </p:txBody>
      </p:sp>
      <p:pic>
        <p:nvPicPr>
          <p:cNvPr id="8230" name="Picture 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43" y="548680"/>
            <a:ext cx="5893374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8620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3933056"/>
            <a:ext cx="7155518" cy="30572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15551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ENERGIZACIÓN RURAL Y SOCIAL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1700808"/>
            <a:ext cx="8648700" cy="220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0946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365104"/>
            <a:ext cx="7174429" cy="289924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265963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DE ACCIÓN DE EFICIENCIA ENERGÉTICA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181" y="1581606"/>
            <a:ext cx="8248650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57454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4365104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12776"/>
            <a:ext cx="791040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886" y="1844824"/>
            <a:ext cx="8086725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3210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4448" y="5589240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4067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 ENERGÍA NUCLEAR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63" y="1644824"/>
            <a:ext cx="8296275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49670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4161" y="4725144"/>
            <a:ext cx="6849554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573712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33723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SUPERINTENDENCIA DE ELECTRICIDAD Y COMBUSTIBLES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" y="1930600"/>
            <a:ext cx="8363842" cy="2754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5862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944195"/>
            <a:ext cx="7011278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="" xmlns:a16="http://schemas.microsoft.com/office/drawing/2014/main" id="{F5A9BC23-2D27-4636-8105-11CA1CE501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8732068"/>
              </p:ext>
            </p:extLst>
          </p:nvPr>
        </p:nvGraphicFramePr>
        <p:xfrm>
          <a:off x="1403648" y="1772816"/>
          <a:ext cx="6291198" cy="38423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14504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5578102"/>
            <a:ext cx="6795254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="" xmlns:a16="http://schemas.microsoft.com/office/drawing/2014/main" id="{B1D6CABC-2701-463D-8BB1-882D6AA341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1554711"/>
              </p:ext>
            </p:extLst>
          </p:nvPr>
        </p:nvGraphicFramePr>
        <p:xfrm>
          <a:off x="1187624" y="1700808"/>
          <a:ext cx="6408712" cy="3464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8890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71600" y="5650653"/>
            <a:ext cx="7011278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775" y="1660525"/>
            <a:ext cx="6138863" cy="354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4153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66361" y="5768462"/>
            <a:ext cx="7011278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425" y="1657350"/>
            <a:ext cx="6151563" cy="354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5886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0892" y="4077072"/>
            <a:ext cx="701127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8"/>
            <a:ext cx="6989463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24100"/>
            <a:ext cx="7524750" cy="21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362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80058" y="4024831"/>
            <a:ext cx="6790121" cy="26826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0058" y="1484784"/>
            <a:ext cx="6856238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RESUMEN POR CAPÍTULOS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" y="1819857"/>
            <a:ext cx="8859713" cy="21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7172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216690"/>
            <a:ext cx="7641642" cy="30054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13441"/>
            <a:ext cx="7328935" cy="19166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17675"/>
            <a:ext cx="8712968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9511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4317309"/>
            <a:ext cx="6696426" cy="26381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570044"/>
            <a:ext cx="7034032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APOYO AL DESARROLLO DE ENERGÍAS RENOVABLES NO CONVENCIONALES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" y="1935084"/>
            <a:ext cx="8877300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968250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7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707</TotalTime>
  <Words>387</Words>
  <Application>Microsoft Office PowerPoint</Application>
  <PresentationFormat>Presentación en pantalla (4:3)</PresentationFormat>
  <Paragraphs>53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7</vt:i4>
      </vt:variant>
      <vt:variant>
        <vt:lpstr>Títulos de diapositiva</vt:lpstr>
      </vt:variant>
      <vt:variant>
        <vt:i4>14</vt:i4>
      </vt:variant>
    </vt:vector>
  </HeadingPairs>
  <TitlesOfParts>
    <vt:vector size="21" baseType="lpstr">
      <vt:lpstr>1_Tema de Office</vt:lpstr>
      <vt:lpstr>16_Tema de Office</vt:lpstr>
      <vt:lpstr>2_Tema de Office</vt:lpstr>
      <vt:lpstr>3_Tema de Office</vt:lpstr>
      <vt:lpstr>4_Tema de Office</vt:lpstr>
      <vt:lpstr>17_Tema de Office</vt:lpstr>
      <vt:lpstr>5_Tema de Office</vt:lpstr>
      <vt:lpstr>EJECUCIÓN ACUMULADA DE GASTOS PRESUPUESTARIOS AL MES DE SEPTIEMBRE DE 2019 PARTIDA 24: MINISTERIO DE ENERGÍA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SEPTIEMBRE DE 2019  PARTIDA 24 MINISTERIO DE ENERGÍA</vt:lpstr>
      <vt:lpstr>EJECUCIÓN ACUMULADA DE GASTOS A SEPTIEMBRE DE 2019  PARTIDA 24 RESUMEN POR CAPÍTULOS</vt:lpstr>
      <vt:lpstr>EJECUCIÓN ACUMULADA DE GASTOS A SEPTIEMBRE DE 2019  PARTIDA 24. CAPÍTULO 01. PROGRAMA 01:  SUBSECRETARÍA DE ENERGÍA</vt:lpstr>
      <vt:lpstr>EJECUCIÓN ACUMULADA DE GASTOS A SEPTIEMBRE DE 2019  PARTIDA 24. CAPÍTULO 01. PROGRAMA 03:  APOYO AL DESARROLLO DE ENERGÍAS RENOVABLES NO CONVENCIONALES</vt:lpstr>
      <vt:lpstr>EJECUCIÓN ACUMULADA DE GASTOS A SEPTIEMBRE DE 2019  PARTIDA 24. CAPÍTULO 01. PROGRAMA 04:  PROGRAMA ENERGIZACIÓN RURAL Y SOCIAL</vt:lpstr>
      <vt:lpstr>EJECUCIÓN ACUMULADA DE GASTOS A SEPTIEMBRE DE 2019  PARTIDA 24. CAPÍTULO 01. PROGRAMA 05:  PLAN DE ACCIÓN DE EFICIENCIA ENERGÉTICA</vt:lpstr>
      <vt:lpstr>EJECUCIÓN ACUMULADA DE GASTOS A SEPTIEMBRE DE 2019  PARTIDA 24. CAPÍTULO 02. PROGRAMA 01:  COMISIÓN NACIONAL DE ENERGÍA</vt:lpstr>
      <vt:lpstr>EJECUCIÓN ACUMULADA DE GASTOS A SEPTIEMBRE DE 2019  PARTIDA 24. CAPÍTULO 03. PROGRAMA 01:  COMISIÓN CHILENA DE ENERGÍA NUCLEAR</vt:lpstr>
      <vt:lpstr>EJECUCIÓN ACUMULADA DE GASTOS A SEPTIEMBRE DE 2019  PARTIDA 24. CAPÍTULO 04. PROGRAMA 01:  SUPERINTENDENCIA DE ELECTRICIDAD Y COMBUSTIBLES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PRESUPUESTARIA DE GASTOS ACUMULADA AL MES DE JUNIO DE 2016 PARTIDA 24: MINISTERIO DE ENERGÍA</dc:title>
  <dc:creator>Ruben Catalan</dc:creator>
  <cp:lastModifiedBy>Claudia Soto</cp:lastModifiedBy>
  <cp:revision>113</cp:revision>
  <cp:lastPrinted>2016-08-01T15:51:15Z</cp:lastPrinted>
  <dcterms:created xsi:type="dcterms:W3CDTF">2016-08-01T15:22:37Z</dcterms:created>
  <dcterms:modified xsi:type="dcterms:W3CDTF">2019-11-07T12:35:43Z</dcterms:modified>
</cp:coreProperties>
</file>