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3" r:id="rId4"/>
    <p:sldId id="299" r:id="rId5"/>
    <p:sldId id="301" r:id="rId6"/>
    <p:sldId id="304" r:id="rId7"/>
    <p:sldId id="264" r:id="rId8"/>
    <p:sldId id="263" r:id="rId9"/>
    <p:sldId id="265" r:id="rId10"/>
    <p:sldId id="267" r:id="rId11"/>
    <p:sldId id="268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04-11-2019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04-11-2019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04-11-2019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04-11-2019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04-11-2019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04-11-2019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04-11-2019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72" name="Picture 2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07" y="2411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2943062-BAF8-4BA0-8999-0F1372D5F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508627"/>
            <a:ext cx="8496944" cy="198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9401F-BD0A-4DBF-A2F1-270DF4FD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a $13.412 millones y está compuesto por: </a:t>
            </a:r>
            <a:r>
              <a:rPr lang="es-CL" sz="1200" b="1" dirty="0" err="1">
                <a:solidFill>
                  <a:prstClr val="black"/>
                </a:solidFill>
              </a:rPr>
              <a:t>Prog</a:t>
            </a:r>
            <a:r>
              <a:rPr lang="es-CL" sz="1200" b="1" dirty="0">
                <a:solidFill>
                  <a:prstClr val="black"/>
                </a:solidFill>
              </a:rPr>
              <a:t>. 01 </a:t>
            </a:r>
            <a:r>
              <a:rPr lang="es-MX" sz="1200" b="1" dirty="0">
                <a:solidFill>
                  <a:prstClr val="black"/>
                </a:solidFill>
              </a:rPr>
              <a:t>Secretaría Gral. de la Presidencia </a:t>
            </a:r>
            <a:r>
              <a:rPr lang="es-MX" sz="1200" dirty="0">
                <a:solidFill>
                  <a:prstClr val="black"/>
                </a:solidFill>
              </a:rPr>
              <a:t>con 67% de los recursos,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04 Gobierno Digital </a:t>
            </a:r>
            <a:r>
              <a:rPr lang="es-MX" sz="1200" dirty="0">
                <a:solidFill>
                  <a:prstClr val="black"/>
                </a:solidFill>
              </a:rPr>
              <a:t>que concentra el 22,7% y </a:t>
            </a:r>
            <a:r>
              <a:rPr lang="es-MX" sz="1200" b="1" dirty="0" err="1">
                <a:solidFill>
                  <a:prstClr val="black"/>
                </a:solidFill>
              </a:rPr>
              <a:t>Prog</a:t>
            </a:r>
            <a:r>
              <a:rPr lang="es-MX" sz="1200" b="1" dirty="0">
                <a:solidFill>
                  <a:prstClr val="black"/>
                </a:solidFill>
              </a:rPr>
              <a:t>. 05 Consejo de Auditoría Interna </a:t>
            </a:r>
            <a:r>
              <a:rPr lang="es-MX" sz="1200" dirty="0">
                <a:solidFill>
                  <a:prstClr val="black"/>
                </a:solidFill>
              </a:rPr>
              <a:t>con un 10% del presupuesto.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 de esta Partida no presentó variación real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</a:t>
            </a:r>
            <a:r>
              <a:rPr lang="es-MX" sz="1200" dirty="0">
                <a:solidFill>
                  <a:prstClr val="black"/>
                </a:solidFill>
              </a:rPr>
              <a:t>por Subtítulos de gasto en: Personal un 76%, en Bienes y Servicios de Consumo 17%, un 5% para Transferencias Corrientes y un 2% en Adquisición de Activos No Financieros.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7D01E51-07C5-4E20-8645-7667C58C6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3645024"/>
            <a:ext cx="4111622" cy="289585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9893827-D43D-4BA7-AE6A-7B00964E9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232" y="3645024"/>
            <a:ext cx="4130568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7504" y="5661248"/>
            <a:ext cx="8622159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9A5A7FB-D11D-4E79-A610-463F6A66F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901819"/>
            <a:ext cx="7056784" cy="342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7A3FD2-CBE8-4CF5-AEEE-2138FB2BF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898771"/>
            <a:ext cx="7200800" cy="36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7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F743D-F4BF-4B55-A8E3-6225A496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69760"/>
            <a:ext cx="8229600" cy="4808783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OTROS: Corresponde al Servicio de la Deuda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5765F0-38B6-4906-BEE9-AD72390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225F353D-1F5D-457B-82D8-384FCFA2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7E34806-CCFA-49AE-A954-F7DD43FE8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587510"/>
            <a:ext cx="8210798" cy="168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97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26F055-4201-4351-8C1A-C52FE7AE0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49401"/>
            <a:ext cx="8640960" cy="224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B25713-1A22-4310-B255-3EF329A28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662658"/>
            <a:ext cx="8363272" cy="153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4024" y="5733256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C009065-99D8-4F97-A87E-9A34327FF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228156"/>
            <a:ext cx="8424936" cy="333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B5F5630-B50A-4D49-A66C-AA655EDA2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92896"/>
            <a:ext cx="8640960" cy="242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3465</TotalTime>
  <Words>483</Words>
  <Application>Microsoft Office PowerPoint</Application>
  <PresentationFormat>Presentación en pantalla (4:3)</PresentationFormat>
  <Paragraphs>47</Paragraphs>
  <Slides>10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2019 PARTIDA 22: MINISTERIO SECRETARÍA DE LA PRESIDENCIA</vt:lpstr>
      <vt:lpstr>EJECUCIÓN ACUMULADA DE GASTOS A SEPTIEMBRE 2019  PARTIDA 22 MINISTERIO SECRETARÍA GENERAL DE LA PRESIDENCIA</vt:lpstr>
      <vt:lpstr>EJECUCIÓN ACUMULADA DE GASTOS A SEPTIEMBRE 2019  PARTIDA 22 MINISTERIO SECRETARÍA GENERAL DE LA PRESIDENCIA</vt:lpstr>
      <vt:lpstr>COMPORTAMIENTO DE LA EJECUCIÓN ACUMULADA DE GASTOS A SEPTIEMBRE 2019  PARTIDA 22 MINISTERIO SECRETARÍA GENERAL DE LA PRESIDENCIA</vt:lpstr>
      <vt:lpstr>EJECUCIÓN ACUMULADA DE GASTOS A SEPTIEMBRE 2019  PARTIDA 22 MINISTERIO SECRETARÍA GENERAL DE LA PRESIDENCIA</vt:lpstr>
      <vt:lpstr>EJECUCIÓN ACUMULADA DE GASTOS A SEPTIEMBRE 2019  PARTIDA 22 MINISTERIO SECRETARÍA GENERAL DE LA PRESIDENCIA</vt:lpstr>
      <vt:lpstr>EJECUCIÓN ACUMULADA DE GASTOS A SEPTIEMBRE 2019  PARTIDA 22,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259</cp:revision>
  <cp:lastPrinted>2017-05-05T19:52:29Z</cp:lastPrinted>
  <dcterms:created xsi:type="dcterms:W3CDTF">2016-06-23T13:38:47Z</dcterms:created>
  <dcterms:modified xsi:type="dcterms:W3CDTF">2019-11-04T18:11:53Z</dcterms:modified>
</cp:coreProperties>
</file>