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</p:sldMasterIdLst>
  <p:notesMasterIdLst>
    <p:notesMasterId r:id="rId22"/>
  </p:notesMasterIdLst>
  <p:sldIdLst>
    <p:sldId id="257" r:id="rId8"/>
    <p:sldId id="270" r:id="rId9"/>
    <p:sldId id="271" r:id="rId10"/>
    <p:sldId id="269" r:id="rId11"/>
    <p:sldId id="259" r:id="rId12"/>
    <p:sldId id="268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Relationship Id="rId4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Relationship Id="rId4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Distribución Presupuesto Inicial por Subtítulos de Gasto</a:t>
            </a:r>
            <a:endParaRPr lang="es-CL" sz="11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4697438190232299E-2"/>
          <c:y val="0.23099509002499116"/>
          <c:w val="0.98523081053671302"/>
          <c:h val="0.45858204875195469"/>
        </c:manualLayout>
      </c:layout>
      <c:pie3DChart>
        <c:varyColors val="1"/>
        <c:ser>
          <c:idx val="0"/>
          <c:order val="0"/>
          <c:tx>
            <c:strRef>
              <c:f>'Partida 17'!$D$57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535-41BC-AA9D-F22587E7FB2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535-41BC-AA9D-F22587E7FB2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535-41BC-AA9D-F22587E7FB2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535-41BC-AA9D-F22587E7FB2B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'Partida 17'!$C$58:$C$61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ADQUISICIÓN DE ACTIVOS NO FINANCIEROS                                           </c:v>
                </c:pt>
              </c:strCache>
            </c:strRef>
          </c:cat>
          <c:val>
            <c:numRef>
              <c:f>'Partida 17'!$D$58:$D$61</c:f>
              <c:numCache>
                <c:formatCode>#,##0</c:formatCode>
                <c:ptCount val="4"/>
                <c:pt idx="0">
                  <c:v>23536709</c:v>
                </c:pt>
                <c:pt idx="1">
                  <c:v>7589835</c:v>
                </c:pt>
                <c:pt idx="2">
                  <c:v>15652635</c:v>
                </c:pt>
                <c:pt idx="3">
                  <c:v>1613415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C535-41BC-AA9D-F22587E7FB2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9167920344536244"/>
          <c:y val="0.72216613069122748"/>
          <c:w val="0.26672971128646927"/>
          <c:h val="0.2672368000777691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Distribución Presupuesto Inicial por Capítulo</a:t>
            </a:r>
            <a:endParaRPr lang="es-CL" sz="1400">
              <a:effectLst/>
            </a:endParaRPr>
          </a:p>
        </c:rich>
      </c:tx>
      <c:layout>
        <c:manualLayout>
          <c:xMode val="edge"/>
          <c:yMode val="edge"/>
          <c:x val="0.23587823822491671"/>
          <c:y val="8.843462513742352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17'!$L$57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17'!$K$58:$K$60</c:f>
              <c:strCache>
                <c:ptCount val="3"/>
                <c:pt idx="0">
                  <c:v>SEC. Y ADM. GRAL</c:v>
                </c:pt>
                <c:pt idx="1">
                  <c:v>COCHILCO</c:v>
                </c:pt>
                <c:pt idx="2">
                  <c:v>SER. NAC. DE GEO. Y MIN.</c:v>
                </c:pt>
              </c:strCache>
            </c:strRef>
          </c:cat>
          <c:val>
            <c:numRef>
              <c:f>'Partida 17'!$L$58:$L$60</c:f>
              <c:numCache>
                <c:formatCode>#,##0</c:formatCode>
                <c:ptCount val="3"/>
                <c:pt idx="0">
                  <c:v>14753575</c:v>
                </c:pt>
                <c:pt idx="1">
                  <c:v>5052889</c:v>
                </c:pt>
                <c:pt idx="2">
                  <c:v>28612441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4BC-409A-9D12-F282F505CA4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81342592"/>
        <c:axId val="181345280"/>
      </c:barChart>
      <c:catAx>
        <c:axId val="181342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181345280"/>
        <c:crosses val="autoZero"/>
        <c:auto val="1"/>
        <c:lblAlgn val="ctr"/>
        <c:lblOffset val="100"/>
        <c:noMultiLvlLbl val="0"/>
      </c:catAx>
      <c:valAx>
        <c:axId val="181345280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1813425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40" cy="469424"/>
          </a:xfrm>
          <a:prstGeom prst="rect">
            <a:avLst/>
          </a:prstGeom>
        </p:spPr>
        <p:txBody>
          <a:bodyPr vert="horz" lIns="94218" tIns="47109" rIns="94218" bIns="4710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40" cy="469424"/>
          </a:xfrm>
          <a:prstGeom prst="rect">
            <a:avLst/>
          </a:prstGeom>
        </p:spPr>
        <p:txBody>
          <a:bodyPr vert="horz" lIns="94218" tIns="47109" rIns="94218" bIns="47109" rtlCol="0"/>
          <a:lstStyle>
            <a:lvl1pPr algn="r">
              <a:defRPr sz="1200"/>
            </a:lvl1pPr>
          </a:lstStyle>
          <a:p>
            <a:fld id="{623580EB-C2B1-4565-B6B5-5F3BD12A04B4}" type="datetimeFigureOut">
              <a:rPr lang="es-CL" smtClean="0"/>
              <a:t>06/11/2019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18" tIns="47109" rIns="94218" bIns="4710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18" tIns="47109" rIns="94218" bIns="4710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40" cy="469424"/>
          </a:xfrm>
          <a:prstGeom prst="rect">
            <a:avLst/>
          </a:prstGeom>
        </p:spPr>
        <p:txBody>
          <a:bodyPr vert="horz" lIns="94218" tIns="47109" rIns="94218" bIns="4710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3" y="8917422"/>
            <a:ext cx="3077740" cy="469424"/>
          </a:xfrm>
          <a:prstGeom prst="rect">
            <a:avLst/>
          </a:prstGeom>
        </p:spPr>
        <p:txBody>
          <a:bodyPr vert="horz" lIns="94218" tIns="47109" rIns="94218" bIns="47109" rtlCol="0" anchor="b"/>
          <a:lstStyle>
            <a:lvl1pPr algn="r">
              <a:defRPr sz="1200"/>
            </a:lvl1pPr>
          </a:lstStyle>
          <a:p>
            <a:fld id="{EB753B38-ACBB-48E6-ACB5-905B7B9E39B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562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753B38-ACBB-48E6-ACB5-905B7B9E39BA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589399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>
                <a:solidFill>
                  <a:prstClr val="black"/>
                </a:solidFill>
              </a:rPr>
              <a:pPr/>
              <a:t>7</a:t>
            </a:fld>
            <a:endParaRPr lang="es-C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65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020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148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0168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8651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824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1044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9892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520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0032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374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328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3426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8254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8566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3716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5684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9655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8405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194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3621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668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2664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9583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8346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24065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5637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89110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47573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6056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3041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58435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474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97121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94999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81798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80970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22354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88094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57074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94592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9309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10535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290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6924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65380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02770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76578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50427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22933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51779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89561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53750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90745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991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69401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98243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76487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96514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17285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3500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13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08843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59273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04507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302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63274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51871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60490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91128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2044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31827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06552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8419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464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886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241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244" name="Picture 2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9428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196" name="Picture 2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522" y="34999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6186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172" name="Picture 2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1988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3119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148" name="Picture 2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2378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5015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124" name="Picture 2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4260" y="20931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4663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100" name="Picture 2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7381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0267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076" name="Picture 2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49066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3128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4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5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</a:t>
            </a:r>
            <a:r>
              <a:rPr lang="es-CL" sz="2000" b="1" dirty="0" smtClean="0">
                <a:solidFill>
                  <a:prstClr val="black"/>
                </a:solidFill>
              </a:rPr>
              <a:t>SEPTIEMBRE </a:t>
            </a:r>
            <a:r>
              <a:rPr lang="es-CL" sz="2000" b="1" dirty="0">
                <a:solidFill>
                  <a:prstClr val="black"/>
                </a:solidFill>
              </a:rPr>
              <a:t>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17:</a:t>
            </a:r>
            <a:r>
              <a:rPr lang="es-CL" sz="2400" b="1" dirty="0">
                <a:latin typeface="+mn-lt"/>
              </a:rPr>
              <a:t/>
            </a:r>
            <a:br>
              <a:rPr lang="es-CL" sz="24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MINERÍA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b="1" dirty="0">
                <a:solidFill>
                  <a:prstClr val="black"/>
                </a:solidFill>
              </a:rPr>
              <a:t>Valparaíso, </a:t>
            </a:r>
            <a:r>
              <a:rPr lang="es-CL" sz="1200" b="1" dirty="0" smtClean="0">
                <a:solidFill>
                  <a:prstClr val="black"/>
                </a:solidFill>
              </a:rPr>
              <a:t>noviembre 2019</a:t>
            </a:r>
            <a:endParaRPr lang="es-CL" sz="1200" b="1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prstClr val="white"/>
              </a:solidFill>
            </a:endParaRPr>
          </a:p>
        </p:txBody>
      </p:sp>
      <p:pic>
        <p:nvPicPr>
          <p:cNvPr id="8220" name="Picture 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78" y="404664"/>
            <a:ext cx="5525038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29429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8658" y="4143995"/>
            <a:ext cx="7155518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462683"/>
            <a:ext cx="7155518" cy="31013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02.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CHILENA DEL COBRE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5135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092" y="1795072"/>
            <a:ext cx="8724900" cy="235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22999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8082" y="5440139"/>
            <a:ext cx="7174429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3004"/>
            <a:ext cx="7200800" cy="3156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SERVICIO NACIONAL DE GEOLOGÍA Y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6159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658647"/>
            <a:ext cx="8724900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64826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3573016"/>
            <a:ext cx="8014371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0768"/>
            <a:ext cx="7489703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02: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RED NACIONAL DE VIGILANCIA VOLCÁNICA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7183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00808"/>
            <a:ext cx="8086725" cy="189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69804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3789040"/>
            <a:ext cx="7546849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0768"/>
            <a:ext cx="7455294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03: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PLAN NACIONAL DE GEOLOGÍA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8207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685373"/>
            <a:ext cx="8724900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28515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242" y="3693665"/>
            <a:ext cx="6849554" cy="239391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3921"/>
            <a:ext cx="6849554" cy="3568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 SEGURIDAD MINERA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9231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971" y="1628800"/>
            <a:ext cx="8724900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5999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</a:p>
        </p:txBody>
      </p:sp>
      <p:sp>
        <p:nvSpPr>
          <p:cNvPr id="6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24272" y="5509603"/>
            <a:ext cx="7695456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9" name="Gráfico 8">
            <a:extLst>
              <a:ext uri="{FF2B5EF4-FFF2-40B4-BE49-F238E27FC236}">
                <a16:creationId xmlns="" xmlns:a16="http://schemas.microsoft.com/office/drawing/2014/main" id="{F5B96EF4-D210-450E-9229-FF58BFC9CF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2313123"/>
              </p:ext>
            </p:extLst>
          </p:nvPr>
        </p:nvGraphicFramePr>
        <p:xfrm>
          <a:off x="1115616" y="1844824"/>
          <a:ext cx="6768751" cy="3595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8540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</a:p>
        </p:txBody>
      </p:sp>
      <p:sp>
        <p:nvSpPr>
          <p:cNvPr id="6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079611" y="5319361"/>
            <a:ext cx="6984777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10" name="Gráfico 9">
            <a:extLst>
              <a:ext uri="{FF2B5EF4-FFF2-40B4-BE49-F238E27FC236}">
                <a16:creationId xmlns="" xmlns:a16="http://schemas.microsoft.com/office/drawing/2014/main" id="{2D9FA7FC-368D-46C1-9480-6A13614D7F7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6493096"/>
              </p:ext>
            </p:extLst>
          </p:nvPr>
        </p:nvGraphicFramePr>
        <p:xfrm>
          <a:off x="1547664" y="1916833"/>
          <a:ext cx="5976664" cy="3142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20410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</a:p>
        </p:txBody>
      </p:sp>
      <p:sp>
        <p:nvSpPr>
          <p:cNvPr id="6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92968" y="5728171"/>
            <a:ext cx="7758063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25" y="1608138"/>
            <a:ext cx="6127750" cy="3640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5890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</a:p>
        </p:txBody>
      </p:sp>
      <p:sp>
        <p:nvSpPr>
          <p:cNvPr id="12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55576" y="5800179"/>
            <a:ext cx="7758063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7650" y="1603375"/>
            <a:ext cx="6108700" cy="365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5894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5280" y="3636691"/>
            <a:ext cx="7758063" cy="217421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340768"/>
            <a:ext cx="7493520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08665"/>
            <a:ext cx="7524750" cy="185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8918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395536" y="3861048"/>
            <a:ext cx="7521792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365735"/>
            <a:ext cx="7543582" cy="3350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RESUMEN POR CAPÍTULOS</a:t>
            </a:r>
          </a:p>
        </p:txBody>
      </p:sp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2" y="1700808"/>
            <a:ext cx="8410575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3348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2938" y="4936083"/>
            <a:ext cx="7641642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27406"/>
            <a:ext cx="7389780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01.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SECRETARÍA Y ADMINISTRACIÓN GENERAL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3087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628800"/>
            <a:ext cx="87249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7322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3274" y="4648051"/>
            <a:ext cx="7641642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3224" y="6303647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84784"/>
            <a:ext cx="6454377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01. PROGRAMA 02: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FOMENTO DE LA PEQUEÑA Y MEDIANA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4111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772816"/>
            <a:ext cx="8724900" cy="280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7471264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6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7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846</TotalTime>
  <Words>376</Words>
  <Application>Microsoft Office PowerPoint</Application>
  <PresentationFormat>Presentación en pantalla (4:3)</PresentationFormat>
  <Paragraphs>54</Paragraphs>
  <Slides>14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7</vt:i4>
      </vt:variant>
      <vt:variant>
        <vt:lpstr>Títulos de diapositiva</vt:lpstr>
      </vt:variant>
      <vt:variant>
        <vt:i4>14</vt:i4>
      </vt:variant>
    </vt:vector>
  </HeadingPairs>
  <TitlesOfParts>
    <vt:vector size="21" baseType="lpstr">
      <vt:lpstr>1_Tema de Office</vt:lpstr>
      <vt:lpstr>16_Tema de Office</vt:lpstr>
      <vt:lpstr>2_Tema de Office</vt:lpstr>
      <vt:lpstr>3_Tema de Office</vt:lpstr>
      <vt:lpstr>4_Tema de Office</vt:lpstr>
      <vt:lpstr>17_Tema de Office</vt:lpstr>
      <vt:lpstr>5_Tema de Office</vt:lpstr>
      <vt:lpstr>EJECUCIÓN ACUMULADA DE GASTOS PRESUPUESTARIOS AL MES DE SEPTIEMBRE DE 2019 PARTIDA 17: MINISTERIO DE MINERÍA</vt:lpstr>
      <vt:lpstr>EJECUCIÓN ACUMULADA DE GASTOS A SEPTIEMBRE DE 2019  PARTIDA 17 MINISTERIO DE MINERÍA</vt:lpstr>
      <vt:lpstr>EJECUCIÓN ACUMULADA DE GASTOS A SEPTIEMBRE DE 2019  PARTIDA 17 MINISTERIO DE MINERÍA</vt:lpstr>
      <vt:lpstr>EJECUCIÓN ACUMULADA DE GASTOS A SEPTIEMBRE DE 2019  PARTIDA 17 MINISTERIO DE MINERÍA</vt:lpstr>
      <vt:lpstr>EJECUCIÓN ACUMULADA DE GASTOS A SEPTIEMBRE DE 2019  PARTIDA 17 MINISTERIO DE MINERÍA</vt:lpstr>
      <vt:lpstr>EJECUCIÓN ACUMULADA DE GASTOS A SEPTIEMBRE DE 2019  PARTIDA 17 MINISTERIO DE MINERÍA</vt:lpstr>
      <vt:lpstr>EJECUCIÓN ACUMULADA DE GASTOS A SEPTIEMBRE DE 2019  PARTIDA 17 RESUMEN POR CAPÍTULOS</vt:lpstr>
      <vt:lpstr>EJECUCIÓN ACUMULADA DE GASTOS A SEPTIEMBRE DE 2019  PARTIDA 17. CAPÍTULO 01. PROGRAMA 01:  SECRETARÍA Y ADMINISTRACIÓN GENERAL</vt:lpstr>
      <vt:lpstr>EJECUCIÓN ACUMULADA DE GASTOS A SEPTIEMBRE DE 2019  PARTIDA 17. CAPÍTULO 01. PROGRAMA 02:  FOMENTO DE LA PEQUEÑA Y MEDIANA MINERÍA</vt:lpstr>
      <vt:lpstr>EJECUCIÓN ACUMULADA DE GASTOS A SEPTIEMBRE DE 2019  PARTIDA 17. CAPÍTULO 02. PROGRAMA 01:  COMISIÓN CHILENA DEL COBRE</vt:lpstr>
      <vt:lpstr>EJECUCIÓN ACUMULADA DE GASTOS A SEPTIEMBRE DE 2019  PARTIDA 17. CAPÍTULO 03. PROGRAMA 01:  SERVICIO NACIONAL DE GEOLOGÍA Y MINERÍA</vt:lpstr>
      <vt:lpstr>EJECUCIÓN ACUMULADA DE GASTOS A SEPTIEMBRE DE 2019  PARTIDA 17. CAPÍTULO 03. PROGRAMA 02:  RED NACIONAL DE VIGILANCIA VOLCÁNICA</vt:lpstr>
      <vt:lpstr>EJECUCIÓN ACUMULADA DE GASTOS A SEPTIEMBRE DE 2019  PARTIDA 17. CAPÍTULO 03. PROGRAMA 03:  PLAN NACIONAL DE GEOLOGÍA</vt:lpstr>
      <vt:lpstr>EJECUCIÓN ACUMULADA DE GASTOS A SEPTIEMBRE DE 2019  PARTIDA 17. CAPÍTULO 03. PROGRAMA 04:  PROGRAMA DE SEGURIDAD MINERA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EJECUCIÓN PRESUPUESTARIA DE GASTOS ACUMULADA AL MES DE JUNIO DE 2016 PARTIDA 17: MINISTERIO DE MINERÍA</dc:title>
  <dc:creator>Ruben Catalan</dc:creator>
  <cp:lastModifiedBy>Claudia Soto</cp:lastModifiedBy>
  <cp:revision>78</cp:revision>
  <cp:lastPrinted>2019-05-14T15:29:49Z</cp:lastPrinted>
  <dcterms:created xsi:type="dcterms:W3CDTF">2016-08-01T14:34:00Z</dcterms:created>
  <dcterms:modified xsi:type="dcterms:W3CDTF">2019-11-06T17:37:48Z</dcterms:modified>
</cp:coreProperties>
</file>