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303" r:id="rId4"/>
    <p:sldId id="304" r:id="rId5"/>
    <p:sldId id="302" r:id="rId6"/>
    <p:sldId id="301" r:id="rId7"/>
    <p:sldId id="264" r:id="rId8"/>
    <p:sldId id="263" r:id="rId9"/>
    <p:sldId id="265" r:id="rId10"/>
    <p:sldId id="269" r:id="rId11"/>
    <p:sldId id="271" r:id="rId12"/>
    <p:sldId id="273" r:id="rId13"/>
    <p:sldId id="274" r:id="rId14"/>
    <p:sldId id="275" r:id="rId15"/>
    <p:sldId id="287" r:id="rId16"/>
    <p:sldId id="289" r:id="rId17"/>
    <p:sldId id="290" r:id="rId18"/>
    <p:sldId id="288" r:id="rId19"/>
    <p:sldId id="291" r:id="rId20"/>
    <p:sldId id="292" r:id="rId21"/>
    <p:sldId id="293" r:id="rId2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>
        <p:scale>
          <a:sx n="81" d="100"/>
          <a:sy n="81" d="100"/>
        </p:scale>
        <p:origin x="-1080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0419884680080647"/>
          <c:y val="5.7251280775173739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5005334608832297"/>
          <c:w val="1"/>
          <c:h val="0.46405608317907415"/>
        </c:manualLayout>
      </c:layout>
      <c:pie3DChart>
        <c:varyColors val="1"/>
        <c:ser>
          <c:idx val="0"/>
          <c:order val="0"/>
          <c:tx>
            <c:strRef>
              <c:f>'Partida 12'!$D$63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195-43D7-BA9C-D8AF7573A80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195-43D7-BA9C-D8AF7573A80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195-43D7-BA9C-D8AF7573A80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195-43D7-BA9C-D8AF7573A801}"/>
              </c:ext>
            </c:extLst>
          </c:dPt>
          <c:dLbls>
            <c:dLbl>
              <c:idx val="1"/>
              <c:layout>
                <c:manualLayout>
                  <c:x val="-4.3314327088424288E-2"/>
                  <c:y val="-0.1305279013908494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95-43D7-BA9C-D8AF7573A801}"/>
                </c:ext>
              </c:extLst>
            </c:dLbl>
            <c:dLbl>
              <c:idx val="2"/>
              <c:layout>
                <c:manualLayout>
                  <c:x val="5.5557146265807683E-2"/>
                  <c:y val="4.08032469348639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95-43D7-BA9C-D8AF7573A801}"/>
                </c:ext>
              </c:extLst>
            </c:dLbl>
            <c:dLbl>
              <c:idx val="3"/>
              <c:layout>
                <c:manualLayout>
                  <c:x val="-5.6119608562299984E-3"/>
                  <c:y val="-1.410962796570700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95-43D7-BA9C-D8AF7573A80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12'!$C$64:$C$67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INICIATIVAS DE INVERSIÓN          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12'!$D$64:$D$67</c:f>
              <c:numCache>
                <c:formatCode>#,##0</c:formatCode>
                <c:ptCount val="4"/>
                <c:pt idx="0">
                  <c:v>211779014</c:v>
                </c:pt>
                <c:pt idx="1">
                  <c:v>1716587204</c:v>
                </c:pt>
                <c:pt idx="2">
                  <c:v>518906787</c:v>
                </c:pt>
                <c:pt idx="3">
                  <c:v>30941163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8195-43D7-BA9C-D8AF7573A8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299359414610506"/>
          <c:y val="0.76689909270254886"/>
          <c:w val="0.38772286033875025"/>
          <c:h val="0.214243766118997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 dirty="0" err="1">
                <a:effectLst/>
              </a:rPr>
              <a:t>Distribución</a:t>
            </a:r>
            <a:r>
              <a:rPr lang="en-US" sz="1400" b="1" i="0" baseline="0" dirty="0">
                <a:effectLst/>
              </a:rPr>
              <a:t> Presupuesto </a:t>
            </a:r>
            <a:r>
              <a:rPr lang="en-US" sz="1400" b="1" i="0" baseline="0" dirty="0" err="1">
                <a:effectLst/>
              </a:rPr>
              <a:t>Inicial</a:t>
            </a:r>
            <a:r>
              <a:rPr lang="en-US" sz="1400" b="1" i="0" baseline="0" dirty="0">
                <a:effectLst/>
              </a:rPr>
              <a:t> por </a:t>
            </a:r>
            <a:r>
              <a:rPr lang="en-US" sz="1400" b="1" i="0" baseline="0" dirty="0" err="1">
                <a:effectLst/>
              </a:rPr>
              <a:t>Capítulo</a:t>
            </a:r>
            <a:r>
              <a:rPr lang="en-US" sz="1400" b="1" i="0" baseline="0" dirty="0">
                <a:effectLst/>
              </a:rPr>
              <a:t> (M$)</a:t>
            </a:r>
            <a:endParaRPr lang="es-CL" sz="1400" dirty="0">
              <a:effectLst/>
            </a:endParaRPr>
          </a:p>
        </c:rich>
      </c:tx>
      <c:layout>
        <c:manualLayout>
          <c:xMode val="edge"/>
          <c:yMode val="edge"/>
          <c:x val="0.23803046597197328"/>
          <c:y val="6.711481242163824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12'!$M$63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12'!$L$64:$L$69</c:f>
              <c:strCache>
                <c:ptCount val="6"/>
                <c:pt idx="0">
                  <c:v>SEC. Y ADM. GRAL</c:v>
                </c:pt>
                <c:pt idx="1">
                  <c:v>DIR.GRAL. DE OBRAS PÚBLICAS</c:v>
                </c:pt>
                <c:pt idx="2">
                  <c:v>DIR. GRAL. DE CONCESIONES DE OBRAS PÚBLICAS</c:v>
                </c:pt>
                <c:pt idx="3">
                  <c:v>DIR. GRAL. DE AGUAS</c:v>
                </c:pt>
                <c:pt idx="4">
                  <c:v>INH</c:v>
                </c:pt>
                <c:pt idx="5">
                  <c:v>SSS</c:v>
                </c:pt>
              </c:strCache>
            </c:strRef>
          </c:cat>
          <c:val>
            <c:numRef>
              <c:f>'Partida 12'!$M$64:$M$69</c:f>
              <c:numCache>
                <c:formatCode>#,##0</c:formatCode>
                <c:ptCount val="6"/>
                <c:pt idx="0">
                  <c:v>21558684</c:v>
                </c:pt>
                <c:pt idx="1">
                  <c:v>1794031705</c:v>
                </c:pt>
                <c:pt idx="2">
                  <c:v>631667754</c:v>
                </c:pt>
                <c:pt idx="3">
                  <c:v>18755866</c:v>
                </c:pt>
                <c:pt idx="4">
                  <c:v>2006913</c:v>
                </c:pt>
                <c:pt idx="5">
                  <c:v>10193246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B49-4622-8B67-558FD8AE49C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8976768"/>
        <c:axId val="168978304"/>
      </c:barChart>
      <c:catAx>
        <c:axId val="16897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8978304"/>
        <c:crosses val="autoZero"/>
        <c:auto val="1"/>
        <c:lblAlgn val="ctr"/>
        <c:lblOffset val="100"/>
        <c:noMultiLvlLbl val="0"/>
      </c:catAx>
      <c:valAx>
        <c:axId val="16897830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68976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14" name="Picture 16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422" y="40867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cap="all" dirty="0">
                <a:latin typeface="+mn-lt"/>
              </a:rPr>
              <a:t>al mes de </a:t>
            </a:r>
            <a:r>
              <a:rPr lang="es-CL" sz="2000" b="1" cap="all" dirty="0" smtClean="0">
                <a:latin typeface="+mn-lt"/>
              </a:rPr>
              <a:t>SEPTIEMBRE </a:t>
            </a:r>
            <a:r>
              <a:rPr lang="es-CL" sz="2000" b="1" cap="all" dirty="0">
                <a:latin typeface="+mn-lt"/>
              </a:rPr>
              <a:t>de 2019</a:t>
            </a:r>
            <a:br>
              <a:rPr lang="es-CL" sz="2000" b="1" cap="all" dirty="0">
                <a:latin typeface="+mn-lt"/>
              </a:rPr>
            </a:br>
            <a:r>
              <a:rPr lang="es-CL" sz="2000" b="1" cap="all" dirty="0">
                <a:latin typeface="+mn-lt"/>
              </a:rPr>
              <a:t>Partida 12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 </a:t>
            </a:r>
            <a:r>
              <a:rPr lang="es-CL" sz="1200" dirty="0" smtClean="0"/>
              <a:t>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03" name="Picture 1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986803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199" y="5152107"/>
            <a:ext cx="822960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53" y="1772816"/>
            <a:ext cx="872490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3221" y="5591418"/>
            <a:ext cx="7997602" cy="21384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03" y="1712658"/>
            <a:ext cx="8724900" cy="387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7857" y="6358036"/>
            <a:ext cx="8034583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80" y="1556792"/>
            <a:ext cx="8724900" cy="4784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5200957"/>
            <a:ext cx="8219256" cy="24426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72816"/>
            <a:ext cx="872490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8924" y="5229200"/>
            <a:ext cx="8167532" cy="24530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72816"/>
            <a:ext cx="872490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286" y="5229200"/>
            <a:ext cx="8270170" cy="21261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628800"/>
            <a:ext cx="87249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8134" y="4788480"/>
            <a:ext cx="8228322" cy="29670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778000"/>
            <a:ext cx="86487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4632728"/>
            <a:ext cx="8076272" cy="23643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591140"/>
            <a:ext cx="87249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856" y="551214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72816"/>
            <a:ext cx="87249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479206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78000"/>
            <a:ext cx="87249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118557"/>
            <a:ext cx="748883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xmlns="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521811"/>
              </p:ext>
            </p:extLst>
          </p:nvPr>
        </p:nvGraphicFramePr>
        <p:xfrm>
          <a:off x="1475656" y="1923904"/>
          <a:ext cx="6336704" cy="374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48726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2516" y="4437112"/>
            <a:ext cx="8229601" cy="21761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927" y="1700808"/>
            <a:ext cx="87249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704798"/>
            <a:ext cx="730881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xmlns="" id="{9D6227D1-A8B2-4283-BA4D-3F1962EE6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0989850"/>
              </p:ext>
            </p:extLst>
          </p:nvPr>
        </p:nvGraphicFramePr>
        <p:xfrm>
          <a:off x="1151620" y="1844824"/>
          <a:ext cx="6840760" cy="3513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071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9082" y="5993129"/>
            <a:ext cx="7704856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650" y="1628800"/>
            <a:ext cx="6108700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7719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353" y="5949280"/>
            <a:ext cx="7974087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260" y="1844824"/>
            <a:ext cx="6127750" cy="364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1331" y="4504035"/>
            <a:ext cx="8148277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49" y="1772816"/>
            <a:ext cx="7524750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78954" y="5877272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RESUMEN POR CAPÍTULOS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36" y="1556792"/>
            <a:ext cx="8410575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7971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1697038"/>
            <a:ext cx="8086725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6311" y="5510061"/>
            <a:ext cx="8150145" cy="22319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72816"/>
            <a:ext cx="87249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3597</TotalTime>
  <Words>561</Words>
  <Application>Microsoft Office PowerPoint</Application>
  <PresentationFormat>Presentación en pantalla (4:3)</PresentationFormat>
  <Paragraphs>81</Paragraphs>
  <Slides>20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1_Tema de Office</vt:lpstr>
      <vt:lpstr>Tema de Office</vt:lpstr>
      <vt:lpstr>Imagen de mapa de bits</vt:lpstr>
      <vt:lpstr>EJECUCIÓN ACUMULADA DE GASTOS PRESUPUESTARIOS al mes de SEPTIEMBRE de 2019 Partida 12: MINISTERIO DE OBRAS PÚBLICAS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SEPTIEMBRE DE 2019  PARTIDA 12 MINISTERIO DE OBRAS PÚBLICAS</vt:lpstr>
      <vt:lpstr>EJECUCIÓN ACUMULADA DE GASTOS A SEPTIEMBRE DE 2019  PARTIDA 12 RESUMEN POR CAPÍTULOS</vt:lpstr>
      <vt:lpstr>EJECUCIÓN ACUMULADA DE GASTOS A SEPTIEMBRE DE 2019  PARTIDA 12. CAPÍTULO 01. PROGRAMA 01: SECRETARÍA Y ADMINISTRACIÓN GENERAL</vt:lpstr>
      <vt:lpstr>EJECUCIÓN ACUMULADA DE GASTOS A SEPTIEMBRE DE 2019  PARTIDA 12. CAPÍTULO 02. PROGRAMA 01: ADMINISTRACIÓN Y EJECUCIÓN DE OBRAS PÚBLICAS</vt:lpstr>
      <vt:lpstr>EJECUCIÓN ACUMULADA DE GASTOS A SEPTIEMBRE DE 2019  PARTIDA 12. CAPÍTULO 02. PROGRAMA 02: DIRECCIÓN DE ARQUITECTURA</vt:lpstr>
      <vt:lpstr>EJECUCIÓN ACUMULADA DE GASTOS A SEPTIEMBRE DE 2019  PARTIDA 12. CAPÍTULO 02. PROGRAMA 03: DIRECCIÓN DE OBRAS HIDRÁULICAS</vt:lpstr>
      <vt:lpstr>EJECUCIÓN ACUMULADA DE GASTOS A SEPTIEMBRE DE 2019  PARTIDA 12. CAPÍTULO 02. PROGRAMA 04: DIRECCIÓN DE VIALIDAD</vt:lpstr>
      <vt:lpstr>EJECUCIÓN ACUMULADA DE GASTOS A SEPTIEMBRE DE 2019  PARTIDA 12. CAPÍTULO 02. PROGRAMA 06: DIRECCIÓN DE OBRAS PORTUARIAS</vt:lpstr>
      <vt:lpstr>EJECUCIÓN ACUMULADA DE GASTOS A SEPTIEMBRE DE 2019  PARTIDA 12. CAPÍTULO 02. PROGRAMA 07: DIRECCIÓN DE AEROPUERTOS</vt:lpstr>
      <vt:lpstr>EJECUCIÓN ACUMULADA DE GASTOS A SEPTIEMBRE DE 2019  PARTIDA 12. CAPÍTULO 02. PROGRAMA 11: DIRECCIÓN DE PLANEAMIENTO</vt:lpstr>
      <vt:lpstr>EJECUCIÓN ACUMULADA DE GASTOS A SEPTIEMBRE DE 2019  PARTIDA 12. CAPÍTULO 02. PROGRAMA 12: AGUA POTABLE RURAL</vt:lpstr>
      <vt:lpstr>EJECUCIÓN ACUMULADA DE GASTOS A SEPTIEMBRE DE 2019  PARTIDA 12. CAPÍTULO 03. PROGRAMA 01: DIRECCIÓN GENERAL DE CONCESIONES DE OBRAS PÚBLICAS</vt:lpstr>
      <vt:lpstr>EJECUCIÓN ACUMULADA DE GASTOS A SEPTIEMBRE DE 2019  PARTIDA 12. CAPÍTULO 04. PROGRAMA 01: DIRECCIÓN GENERAL DE AGUAS</vt:lpstr>
      <vt:lpstr>EJECUCIÓN ACUMULADA DE GASTOS A SEPTIEMBRE DE 2019  PARTIDA 12. CAPÍTULO 05. PROGRAMA 01: INSTITUTO NACIONAL DE HIDRÁULICA</vt:lpstr>
      <vt:lpstr>EJECUCIÓN ACUMULADA DE GASTOS A SEPTIEMBRE DE 2019  PARTIDA 12. CAPÍTULO 07. PROGRAMA 01: SUPERINTENDENCIA DE SERVICIOS SANITARIOS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Soto</cp:lastModifiedBy>
  <cp:revision>267</cp:revision>
  <cp:lastPrinted>2019-10-18T22:41:31Z</cp:lastPrinted>
  <dcterms:created xsi:type="dcterms:W3CDTF">2016-06-23T13:38:47Z</dcterms:created>
  <dcterms:modified xsi:type="dcterms:W3CDTF">2019-11-11T12:49:04Z</dcterms:modified>
</cp:coreProperties>
</file>