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21" autoAdjust="0"/>
  </p:normalViewPr>
  <p:slideViewPr>
    <p:cSldViewPr>
      <p:cViewPr varScale="1">
        <p:scale>
          <a:sx n="67" d="100"/>
          <a:sy n="67" d="100"/>
        </p:scale>
        <p:origin x="624" y="60"/>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04'!$C$34</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04'!$D$34:$O$34</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4DB2-4BA4-8DFE-065FD3C96573}"/>
            </c:ext>
          </c:extLst>
        </c:ser>
        <c:ser>
          <c:idx val="1"/>
          <c:order val="1"/>
          <c:tx>
            <c:strRef>
              <c:f>'Partida 04'!$C$35</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04'!$D$35:$O$35</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4DB2-4BA4-8DFE-065FD3C96573}"/>
            </c:ext>
          </c:extLst>
        </c:ser>
        <c:ser>
          <c:idx val="2"/>
          <c:order val="2"/>
          <c:tx>
            <c:strRef>
              <c:f>'Partida 04'!$C$36</c:f>
              <c:strCache>
                <c:ptCount val="1"/>
                <c:pt idx="0">
                  <c:v>% Ejecución Ppto. Vigente 2019</c:v>
                </c:pt>
              </c:strCache>
            </c:strRef>
          </c:tx>
          <c:spPr>
            <a:solidFill>
              <a:srgbClr val="C0504D"/>
            </a:solidFill>
          </c:spPr>
          <c:invertIfNegative val="0"/>
          <c:dLbls>
            <c:dLbl>
              <c:idx val="8"/>
              <c:spPr>
                <a:noFill/>
                <a:ln>
                  <a:noFill/>
                </a:ln>
                <a:effectLst/>
              </c:spPr>
              <c:txPr>
                <a:bodyPr rot="-5400000" vert="horz"/>
                <a:lstStyle/>
                <a:p>
                  <a:pPr>
                    <a:defRPr sz="900" b="1"/>
                  </a:pPr>
                  <a:endParaRPr lang="es-CL"/>
                </a:p>
              </c:txPr>
              <c:showLegendKey val="0"/>
              <c:showVal val="1"/>
              <c:showCatName val="0"/>
              <c:showSerName val="0"/>
              <c:showPercent val="0"/>
              <c:showBubbleSize val="0"/>
              <c:extLst>
                <c:ext xmlns:c16="http://schemas.microsoft.com/office/drawing/2014/chart" uri="{C3380CC4-5D6E-409C-BE32-E72D297353CC}">
                  <c16:uniqueId val="{00000002-4DB2-4BA4-8DFE-065FD3C96573}"/>
                </c:ext>
              </c:extLst>
            </c:dLbl>
            <c:spPr>
              <a:noFill/>
              <a:ln>
                <a:noFill/>
              </a:ln>
              <a:effectLst/>
            </c:spPr>
            <c:txPr>
              <a:bodyPr rot="-5400000" vert="horz"/>
              <a:lstStyle/>
              <a:p>
                <a:pPr>
                  <a:defRPr sz="7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04'!$D$36:$L$36</c:f>
              <c:numCache>
                <c:formatCode>0.0%</c:formatCode>
                <c:ptCount val="9"/>
                <c:pt idx="0">
                  <c:v>9.8465307841019034E-2</c:v>
                </c:pt>
                <c:pt idx="1">
                  <c:v>6.6063434414056529E-2</c:v>
                </c:pt>
                <c:pt idx="2">
                  <c:v>8.3910710045843051E-2</c:v>
                </c:pt>
                <c:pt idx="3">
                  <c:v>0.10390455919652329</c:v>
                </c:pt>
                <c:pt idx="4">
                  <c:v>6.9628237819129385E-2</c:v>
                </c:pt>
                <c:pt idx="5">
                  <c:v>0.10762818776725075</c:v>
                </c:pt>
                <c:pt idx="6">
                  <c:v>7.173559418230907E-2</c:v>
                </c:pt>
                <c:pt idx="7">
                  <c:v>6.3658888763500177E-2</c:v>
                </c:pt>
                <c:pt idx="8">
                  <c:v>0.10218620521501356</c:v>
                </c:pt>
              </c:numCache>
            </c:numRef>
          </c:val>
          <c:extLst>
            <c:ext xmlns:c16="http://schemas.microsoft.com/office/drawing/2014/chart" uri="{C3380CC4-5D6E-409C-BE32-E72D297353CC}">
              <c16:uniqueId val="{00000003-4DB2-4BA4-8DFE-065FD3C96573}"/>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04'!$C$30</c:f>
              <c:strCache>
                <c:ptCount val="1"/>
                <c:pt idx="0">
                  <c:v>% Ejecución Ppto. Vigente 2017</c:v>
                </c:pt>
              </c:strCache>
            </c:strRef>
          </c:tx>
          <c:spPr>
            <a:ln>
              <a:solidFill>
                <a:srgbClr val="9BBB59"/>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04'!$D$30:$O$30</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030F-4DDE-9B60-B1D7D0FBC8B0}"/>
            </c:ext>
          </c:extLst>
        </c:ser>
        <c:ser>
          <c:idx val="1"/>
          <c:order val="1"/>
          <c:tx>
            <c:strRef>
              <c:f>'Partida 04'!$C$31</c:f>
              <c:strCache>
                <c:ptCount val="1"/>
                <c:pt idx="0">
                  <c:v>% Ejecución Ppto. Vigente 2018</c:v>
                </c:pt>
              </c:strCache>
            </c:strRef>
          </c:tx>
          <c:spPr>
            <a:ln>
              <a:solidFill>
                <a:srgbClr val="0070C0"/>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04'!$D$31:$O$31</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030F-4DDE-9B60-B1D7D0FBC8B0}"/>
            </c:ext>
          </c:extLst>
        </c:ser>
        <c:ser>
          <c:idx val="2"/>
          <c:order val="2"/>
          <c:tx>
            <c:strRef>
              <c:f>'Partida 04'!$C$32</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30F-4DDE-9B60-B1D7D0FBC8B0}"/>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30F-4DDE-9B60-B1D7D0FBC8B0}"/>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30F-4DDE-9B60-B1D7D0FBC8B0}"/>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30F-4DDE-9B60-B1D7D0FBC8B0}"/>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0F-4DDE-9B60-B1D7D0FBC8B0}"/>
                </c:ext>
              </c:extLst>
            </c:dLbl>
            <c:dLbl>
              <c:idx val="5"/>
              <c:layout>
                <c:manualLayout>
                  <c:x val="-4.0175768989328314E-2"/>
                  <c:y val="5.41666666666666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30F-4DDE-9B60-B1D7D0FBC8B0}"/>
                </c:ext>
              </c:extLst>
            </c:dLbl>
            <c:dLbl>
              <c:idx val="6"/>
              <c:layout>
                <c:manualLayout>
                  <c:x val="-4.519774011299435E-2"/>
                  <c:y val="3.7499999999999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30F-4DDE-9B60-B1D7D0FBC8B0}"/>
                </c:ext>
              </c:extLst>
            </c:dLbl>
            <c:dLbl>
              <c:idx val="7"/>
              <c:layout>
                <c:manualLayout>
                  <c:x val="-4.519774011299435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30F-4DDE-9B60-B1D7D0FBC8B0}"/>
                </c:ext>
              </c:extLst>
            </c:dLbl>
            <c:dLbl>
              <c:idx val="8"/>
              <c:layout>
                <c:manualLayout>
                  <c:x val="-4.7708725674827368E-2"/>
                  <c:y val="4.9999999999999926E-2"/>
                </c:manualLayout>
              </c:layout>
              <c:spPr>
                <a:noFill/>
                <a:ln>
                  <a:noFill/>
                </a:ln>
                <a:effectLst/>
              </c:spPr>
              <c:txPr>
                <a:bodyPr/>
                <a:lstStyle/>
                <a:p>
                  <a:pPr>
                    <a:defRPr sz="900" b="1"/>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30F-4DDE-9B60-B1D7D0FBC8B0}"/>
                </c:ext>
              </c:extLst>
            </c:dLbl>
            <c:spPr>
              <a:noFill/>
              <a:ln>
                <a:noFill/>
              </a:ln>
              <a:effectLst/>
            </c:spPr>
            <c:txPr>
              <a:bodyPr/>
              <a:lstStyle/>
              <a:p>
                <a:pPr>
                  <a:defRPr sz="7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04'!$D$32:$L$32</c:f>
              <c:numCache>
                <c:formatCode>0.0%</c:formatCode>
                <c:ptCount val="9"/>
                <c:pt idx="0">
                  <c:v>9.8465307841019034E-2</c:v>
                </c:pt>
                <c:pt idx="1">
                  <c:v>0.16452874225507555</c:v>
                </c:pt>
                <c:pt idx="2">
                  <c:v>0.24358350545267077</c:v>
                </c:pt>
                <c:pt idx="3">
                  <c:v>0.34748806464919407</c:v>
                </c:pt>
                <c:pt idx="4">
                  <c:v>0.41711630246832343</c:v>
                </c:pt>
                <c:pt idx="5">
                  <c:v>0.52259484433631354</c:v>
                </c:pt>
                <c:pt idx="6">
                  <c:v>0.53485268653725082</c:v>
                </c:pt>
                <c:pt idx="7">
                  <c:v>0.59851157530075094</c:v>
                </c:pt>
                <c:pt idx="8">
                  <c:v>0.70707259494353281</c:v>
                </c:pt>
              </c:numCache>
            </c:numRef>
          </c:val>
          <c:smooth val="0"/>
          <c:extLst>
            <c:ext xmlns:c16="http://schemas.microsoft.com/office/drawing/2014/chart" uri="{C3380CC4-5D6E-409C-BE32-E72D297353CC}">
              <c16:uniqueId val="{0000000B-030F-4DDE-9B60-B1D7D0FBC8B0}"/>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24" tIns="46561" rIns="93124" bIns="46561" rtlCol="0"/>
          <a:lstStyle>
            <a:lvl1pPr algn="r">
              <a:defRPr sz="1200"/>
            </a:lvl1pPr>
          </a:lstStyle>
          <a:p>
            <a:fld id="{616FA1BA-8A8E-4023-9C91-FC56F051C6FA}" type="datetimeFigureOut">
              <a:rPr lang="es-CL" smtClean="0"/>
              <a:t>06-11-2019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24" tIns="46561" rIns="93124" bIns="46561"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24" tIns="46561" rIns="93124" bIns="46561" rtlCol="0"/>
          <a:lstStyle>
            <a:lvl1pPr algn="r">
              <a:defRPr sz="1200"/>
            </a:lvl1pPr>
          </a:lstStyle>
          <a:p>
            <a:fld id="{E2B5B10E-871D-42A9-AFA9-7078BA467708}" type="datetimeFigureOut">
              <a:rPr lang="es-CL" smtClean="0"/>
              <a:t>06-11-2019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24" tIns="46561" rIns="93124" bIns="46561"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24" tIns="46561" rIns="93124" bIns="4656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24" tIns="46561" rIns="93124" bIns="46561"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06-11-2019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06-11-2019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06-11-2019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06-11-2019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06-11-2019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06-11-2019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06-11-2019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8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06-11-2019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SEPTIEMBRE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noviembre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SEPTIEMBRE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asciende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distribuye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519363" y="1300918"/>
            <a:ext cx="8155226" cy="1985159"/>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SEPTIEMBRE, presenta modificaciones presupuestarias por $12.565 millones, $2.442 millones, destinados a deuda flotante, que corresponde a operaciones del año anterior. A su vez $10.683 millones destinados al subtítulo 21. </a:t>
            </a:r>
          </a:p>
          <a:p>
            <a:pPr marL="342900" indent="-342900" algn="just">
              <a:spcBef>
                <a:spcPts val="1200"/>
              </a:spcBef>
              <a:spcAft>
                <a:spcPts val="1200"/>
              </a:spcAft>
              <a:buFont typeface="+mj-lt"/>
              <a:buAutoNum type="arabicPeriod" startAt="4"/>
            </a:pPr>
            <a:r>
              <a:rPr lang="es-CL" sz="1200" dirty="0">
                <a:solidFill>
                  <a:prstClr val="black"/>
                </a:solidFill>
              </a:rPr>
              <a:t>En el mes de SEPTIEMBRE, la ejecución de la Partida 04 Contraloría General de la República fue de </a:t>
            </a:r>
            <a:r>
              <a:rPr lang="es-CL" sz="1200" b="1" dirty="0">
                <a:solidFill>
                  <a:prstClr val="black"/>
                </a:solidFill>
              </a:rPr>
              <a:t>$9.490 millones</a:t>
            </a:r>
            <a:r>
              <a:rPr lang="es-CL" sz="1200" dirty="0">
                <a:solidFill>
                  <a:prstClr val="black"/>
                </a:solidFill>
              </a:rPr>
              <a:t>, </a:t>
            </a:r>
            <a:r>
              <a:rPr lang="es-CL" sz="1200" b="1" dirty="0">
                <a:solidFill>
                  <a:prstClr val="black"/>
                </a:solidFill>
              </a:rPr>
              <a:t>equivalente a un 10,2%</a:t>
            </a:r>
            <a:r>
              <a:rPr lang="es-CL" sz="1200" dirty="0">
                <a:solidFill>
                  <a:prstClr val="black"/>
                </a:solidFill>
              </a:rPr>
              <a:t> respecto del presupuesto vigente. Este ejecución es levemente inferior a lo registrado en el mismo mes del año anterior en 0,4 puntos porcentuales.</a:t>
            </a:r>
          </a:p>
        </p:txBody>
      </p:sp>
      <p:graphicFrame>
        <p:nvGraphicFramePr>
          <p:cNvPr id="9"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1607408663"/>
              </p:ext>
            </p:extLst>
          </p:nvPr>
        </p:nvGraphicFramePr>
        <p:xfrm>
          <a:off x="971600" y="3323803"/>
          <a:ext cx="7200799" cy="3057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138773"/>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SEPTIEMBRE de la Partida asciende a </a:t>
            </a:r>
            <a:r>
              <a:rPr lang="es-CL" sz="1200" b="1" dirty="0">
                <a:solidFill>
                  <a:prstClr val="black"/>
                </a:solidFill>
              </a:rPr>
              <a:t>$ 65.672 millones, equivalente a un 70,7% </a:t>
            </a:r>
            <a:r>
              <a:rPr lang="es-CL" sz="1200" dirty="0">
                <a:solidFill>
                  <a:prstClr val="black"/>
                </a:solidFill>
              </a:rPr>
              <a:t>del presupuesto vigente. El comportamiento del gasto a la fecha muestra un avance en línea al de la misma fecha de los años 2017 y 2018. (68,9% y 72,8%, respectivamente.).</a:t>
            </a:r>
          </a:p>
        </p:txBody>
      </p:sp>
      <p:graphicFrame>
        <p:nvGraphicFramePr>
          <p:cNvPr id="6"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3959271717"/>
              </p:ext>
            </p:extLst>
          </p:nvPr>
        </p:nvGraphicFramePr>
        <p:xfrm>
          <a:off x="1043608" y="3113279"/>
          <a:ext cx="6912768"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Integros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SEPTIEMBRE, de los $76.187 millones de la Gestión Administrativa, se han ejecutado $88.085 millones equivalente a un 70,8%.</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SEPTIEMBRE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SEPTIEMBRE, presenta una ejecución de $7,5 millones, equivalente a un 4,4%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SEPTIEMBRE, se observa una variación del presupuesto vigente de $12.565 millones, con una ejecución que alcanza a $65.672 millones, equivalente a un 70,7% de avance respecto al presupuesto vigente.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considera inversiones menores en oficinas en Santiago y gastos de arrastre del proyecto Sede Regional de Tarapacá. </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SEPTIEMBRE, la ejecución de las iniciativas de inversión totalizan $51 millones, equivalente a un 5,8%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SEPTIEMBRE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pic>
        <p:nvPicPr>
          <p:cNvPr id="3" name="Imagen 2">
            <a:extLst>
              <a:ext uri="{FF2B5EF4-FFF2-40B4-BE49-F238E27FC236}">
                <a16:creationId xmlns:a16="http://schemas.microsoft.com/office/drawing/2014/main" id="{FEE9D04F-59C3-4E30-A4C8-514FF80834E8}"/>
              </a:ext>
            </a:extLst>
          </p:cNvPr>
          <p:cNvPicPr>
            <a:picLocks noChangeAspect="1"/>
          </p:cNvPicPr>
          <p:nvPr/>
        </p:nvPicPr>
        <p:blipFill>
          <a:blip r:embed="rId2"/>
          <a:stretch>
            <a:fillRect/>
          </a:stretch>
        </p:blipFill>
        <p:spPr>
          <a:xfrm>
            <a:off x="399084" y="2379501"/>
            <a:ext cx="8244854" cy="2442226"/>
          </a:xfrm>
          <a:prstGeom prst="rect">
            <a:avLst/>
          </a:prstGeom>
        </p:spPr>
      </p:pic>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pic>
        <p:nvPicPr>
          <p:cNvPr id="3" name="Imagen 2">
            <a:extLst>
              <a:ext uri="{FF2B5EF4-FFF2-40B4-BE49-F238E27FC236}">
                <a16:creationId xmlns:a16="http://schemas.microsoft.com/office/drawing/2014/main" id="{D9F83E39-56B2-4209-BEA3-64F6D0AB8F2C}"/>
              </a:ext>
            </a:extLst>
          </p:cNvPr>
          <p:cNvPicPr>
            <a:picLocks noChangeAspect="1"/>
          </p:cNvPicPr>
          <p:nvPr/>
        </p:nvPicPr>
        <p:blipFill>
          <a:blip r:embed="rId2"/>
          <a:stretch>
            <a:fillRect/>
          </a:stretch>
        </p:blipFill>
        <p:spPr>
          <a:xfrm>
            <a:off x="508670" y="1759779"/>
            <a:ext cx="7851879" cy="3968150"/>
          </a:xfrm>
          <a:prstGeom prst="rect">
            <a:avLst/>
          </a:prstGeom>
        </p:spPr>
      </p:pic>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3831</TotalTime>
  <Words>864</Words>
  <Application>Microsoft Office PowerPoint</Application>
  <PresentationFormat>Presentación en pantalla (4:3)</PresentationFormat>
  <Paragraphs>56</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SEPTIEMBRE DE 2019 PARTIDA 04: CONTRALORÍA GENERAL DE LA REPÚBLICA</vt:lpstr>
      <vt:lpstr>EJECUCIÓN ACUMULADA DE GASTOS A SEPTIEMBRE DE 2019  PARTIDA 04 CONTRALORÍA GENERAL DE LA REPÚBLICA</vt:lpstr>
      <vt:lpstr>EJECUCIÓN ACUMULADA DE GASTOS A SEPTIEMBRE DE 2019  PARTIDA 04 CONTRALORÍA GENERAL DE LA REPÚBLICA</vt:lpstr>
      <vt:lpstr>EJECUCION ACUMULADA DE GASTOS A SEPTIEMBRE DE 2019  PARTIDA 04 CONTRALORÍA GENERAL DE LA REPÚBLICA</vt:lpstr>
      <vt:lpstr>EJECUCIÓN ACUMULADA DE GASTOS A SEPTIEMBRE DE 2019  PARTIDA 04 CONTRALORÍA GENERAL DE LA REPÚBLICA</vt:lpstr>
      <vt:lpstr>EJECUCIÓN ACUMULADA DE GASTOS A SEPTIEMBRE DE 2019  PARTIDA 04 CONTRALORÍA GENERAL DE LA REPÚBLICA</vt:lpstr>
      <vt:lpstr>EJECUCIÓN ACUMULADA DE GASTOS A SEPTIEMBRE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258</cp:revision>
  <cp:lastPrinted>2019-10-18T21:20:26Z</cp:lastPrinted>
  <dcterms:created xsi:type="dcterms:W3CDTF">2016-06-23T13:38:47Z</dcterms:created>
  <dcterms:modified xsi:type="dcterms:W3CDTF">2019-11-06T12:16:17Z</dcterms:modified>
</cp:coreProperties>
</file>