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1"/>
  </p:notesMasterIdLst>
  <p:handoutMasterIdLst>
    <p:handoutMasterId r:id="rId12"/>
  </p:handoutMasterIdLst>
  <p:sldIdLst>
    <p:sldId id="256" r:id="rId3"/>
    <p:sldId id="298" r:id="rId4"/>
    <p:sldId id="301" r:id="rId5"/>
    <p:sldId id="300" r:id="rId6"/>
    <p:sldId id="302" r:id="rId7"/>
    <p:sldId id="303" r:id="rId8"/>
    <p:sldId id="264" r:id="rId9"/>
    <p:sldId id="265" r:id="rId10"/>
  </p:sldIdLst>
  <p:sldSz cx="9144000" cy="6858000" type="screen4x3"/>
  <p:notesSz cx="7102475" cy="93884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921" autoAdjust="0"/>
  </p:normalViewPr>
  <p:slideViewPr>
    <p:cSldViewPr>
      <p:cViewPr varScale="1">
        <p:scale>
          <a:sx n="67" d="100"/>
          <a:sy n="67" d="100"/>
        </p:scale>
        <p:origin x="624" y="60"/>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04'!$C$34</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04'!$D$34:$O$34</c:f>
              <c:numCache>
                <c:formatCode>0.0%</c:formatCode>
                <c:ptCount val="12"/>
                <c:pt idx="0">
                  <c:v>8.8999999999999996E-2</c:v>
                </c:pt>
                <c:pt idx="1">
                  <c:v>6.6000000000000003E-2</c:v>
                </c:pt>
                <c:pt idx="2">
                  <c:v>8.5999999999999993E-2</c:v>
                </c:pt>
                <c:pt idx="3">
                  <c:v>9.6000000000000002E-2</c:v>
                </c:pt>
                <c:pt idx="4">
                  <c:v>7.1999999999999995E-2</c:v>
                </c:pt>
                <c:pt idx="5">
                  <c:v>0.107</c:v>
                </c:pt>
                <c:pt idx="6">
                  <c:v>6.4000000000000001E-2</c:v>
                </c:pt>
                <c:pt idx="7">
                  <c:v>7.4999999999999997E-2</c:v>
                </c:pt>
                <c:pt idx="8">
                  <c:v>0.1</c:v>
                </c:pt>
                <c:pt idx="9">
                  <c:v>6.3E-2</c:v>
                </c:pt>
                <c:pt idx="10">
                  <c:v>7.6999999999999999E-2</c:v>
                </c:pt>
                <c:pt idx="11">
                  <c:v>0.152</c:v>
                </c:pt>
              </c:numCache>
            </c:numRef>
          </c:val>
          <c:extLst>
            <c:ext xmlns:c16="http://schemas.microsoft.com/office/drawing/2014/chart" uri="{C3380CC4-5D6E-409C-BE32-E72D297353CC}">
              <c16:uniqueId val="{00000000-4DB2-4BA4-8DFE-065FD3C96573}"/>
            </c:ext>
          </c:extLst>
        </c:ser>
        <c:ser>
          <c:idx val="1"/>
          <c:order val="1"/>
          <c:tx>
            <c:strRef>
              <c:f>'Partida 04'!$C$35</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04'!$D$35:$O$35</c:f>
              <c:numCache>
                <c:formatCode>0.0%</c:formatCode>
                <c:ptCount val="12"/>
                <c:pt idx="0">
                  <c:v>0.112</c:v>
                </c:pt>
                <c:pt idx="1">
                  <c:v>6.8000000000000005E-2</c:v>
                </c:pt>
                <c:pt idx="2">
                  <c:v>9.1999999999999998E-2</c:v>
                </c:pt>
                <c:pt idx="3">
                  <c:v>9.6000000000000002E-2</c:v>
                </c:pt>
                <c:pt idx="4">
                  <c:v>6.7000000000000004E-2</c:v>
                </c:pt>
                <c:pt idx="5">
                  <c:v>0.108</c:v>
                </c:pt>
                <c:pt idx="6">
                  <c:v>7.2999999999999995E-2</c:v>
                </c:pt>
                <c:pt idx="7">
                  <c:v>7.2999999999999995E-2</c:v>
                </c:pt>
                <c:pt idx="8">
                  <c:v>0.106</c:v>
                </c:pt>
                <c:pt idx="9">
                  <c:v>5.8999999999999997E-2</c:v>
                </c:pt>
                <c:pt idx="10">
                  <c:v>8.7999999999999995E-2</c:v>
                </c:pt>
                <c:pt idx="11">
                  <c:v>0.13800000000000001</c:v>
                </c:pt>
              </c:numCache>
            </c:numRef>
          </c:val>
          <c:extLst>
            <c:ext xmlns:c16="http://schemas.microsoft.com/office/drawing/2014/chart" uri="{C3380CC4-5D6E-409C-BE32-E72D297353CC}">
              <c16:uniqueId val="{00000001-4DB2-4BA4-8DFE-065FD3C96573}"/>
            </c:ext>
          </c:extLst>
        </c:ser>
        <c:ser>
          <c:idx val="2"/>
          <c:order val="2"/>
          <c:tx>
            <c:strRef>
              <c:f>'Partida 04'!$C$36</c:f>
              <c:strCache>
                <c:ptCount val="1"/>
                <c:pt idx="0">
                  <c:v>% Ejecución Ppto. Vigente 2019</c:v>
                </c:pt>
              </c:strCache>
            </c:strRef>
          </c:tx>
          <c:spPr>
            <a:solidFill>
              <a:srgbClr val="C0504D"/>
            </a:solidFill>
          </c:spPr>
          <c:invertIfNegative val="0"/>
          <c:dLbls>
            <c:dLbl>
              <c:idx val="8"/>
              <c:spPr>
                <a:noFill/>
                <a:ln>
                  <a:noFill/>
                </a:ln>
                <a:effectLst/>
              </c:spPr>
              <c:txPr>
                <a:bodyPr rot="-5400000" vert="horz"/>
                <a:lstStyle/>
                <a:p>
                  <a:pPr>
                    <a:defRPr sz="900" b="1"/>
                  </a:pPr>
                  <a:endParaRPr lang="es-CL"/>
                </a:p>
              </c:txPr>
              <c:showLegendKey val="0"/>
              <c:showVal val="1"/>
              <c:showCatName val="0"/>
              <c:showSerName val="0"/>
              <c:showPercent val="0"/>
              <c:showBubbleSize val="0"/>
              <c:extLst>
                <c:ext xmlns:c16="http://schemas.microsoft.com/office/drawing/2014/chart" uri="{C3380CC4-5D6E-409C-BE32-E72D297353CC}">
                  <c16:uniqueId val="{00000002-4DB2-4BA4-8DFE-065FD3C96573}"/>
                </c:ext>
              </c:extLst>
            </c:dLbl>
            <c:spPr>
              <a:noFill/>
              <a:ln>
                <a:noFill/>
              </a:ln>
              <a:effectLst/>
            </c:spPr>
            <c:txPr>
              <a:bodyPr rot="-5400000" vert="horz"/>
              <a:lstStyle/>
              <a:p>
                <a:pPr>
                  <a:defRPr sz="7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04'!$D$36:$L$36</c:f>
              <c:numCache>
                <c:formatCode>0.0%</c:formatCode>
                <c:ptCount val="9"/>
                <c:pt idx="0">
                  <c:v>9.8465307841019034E-2</c:v>
                </c:pt>
                <c:pt idx="1">
                  <c:v>6.6063434414056529E-2</c:v>
                </c:pt>
                <c:pt idx="2">
                  <c:v>8.3910710045843051E-2</c:v>
                </c:pt>
                <c:pt idx="3">
                  <c:v>0.10390455919652329</c:v>
                </c:pt>
                <c:pt idx="4">
                  <c:v>6.9628237819129385E-2</c:v>
                </c:pt>
                <c:pt idx="5">
                  <c:v>0.10762818776725075</c:v>
                </c:pt>
                <c:pt idx="6">
                  <c:v>7.173559418230907E-2</c:v>
                </c:pt>
                <c:pt idx="7">
                  <c:v>6.3658888763500177E-2</c:v>
                </c:pt>
                <c:pt idx="8">
                  <c:v>0.10218620521501356</c:v>
                </c:pt>
              </c:numCache>
            </c:numRef>
          </c:val>
          <c:extLst>
            <c:ext xmlns:c16="http://schemas.microsoft.com/office/drawing/2014/chart" uri="{C3380CC4-5D6E-409C-BE32-E72D297353CC}">
              <c16:uniqueId val="{00000003-4DB2-4BA4-8DFE-065FD3C96573}"/>
            </c:ext>
          </c:extLst>
        </c:ser>
        <c:dLbls>
          <c:showLegendKey val="0"/>
          <c:showVal val="0"/>
          <c:showCatName val="0"/>
          <c:showSerName val="0"/>
          <c:showPercent val="0"/>
          <c:showBubbleSize val="0"/>
        </c:dLbls>
        <c:gapWidth val="150"/>
        <c:overlap val="-49"/>
        <c:axId val="123764096"/>
        <c:axId val="123778176"/>
      </c:barChart>
      <c:catAx>
        <c:axId val="123764096"/>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23778176"/>
        <c:crosses val="autoZero"/>
        <c:auto val="0"/>
        <c:lblAlgn val="ctr"/>
        <c:lblOffset val="100"/>
        <c:noMultiLvlLbl val="0"/>
      </c:catAx>
      <c:valAx>
        <c:axId val="123778176"/>
        <c:scaling>
          <c:orientation val="minMax"/>
        </c:scaling>
        <c:delete val="0"/>
        <c:axPos val="l"/>
        <c:numFmt formatCode="0.0%" sourceLinked="1"/>
        <c:majorTickMark val="out"/>
        <c:minorTickMark val="none"/>
        <c:tickLblPos val="nextTo"/>
        <c:txPr>
          <a:bodyPr/>
          <a:lstStyle/>
          <a:p>
            <a:pPr>
              <a:defRPr sz="800"/>
            </a:pPr>
            <a:endParaRPr lang="es-CL"/>
          </a:p>
        </c:txPr>
        <c:crossAx val="123764096"/>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lineChart>
        <c:grouping val="standard"/>
        <c:varyColors val="0"/>
        <c:ser>
          <c:idx val="0"/>
          <c:order val="0"/>
          <c:tx>
            <c:strRef>
              <c:f>'Partida 04'!$C$30</c:f>
              <c:strCache>
                <c:ptCount val="1"/>
                <c:pt idx="0">
                  <c:v>% Ejecución Ppto. Vigente 2017</c:v>
                </c:pt>
              </c:strCache>
            </c:strRef>
          </c:tx>
          <c:spPr>
            <a:ln>
              <a:solidFill>
                <a:srgbClr val="9BBB59"/>
              </a:solidFill>
            </a:ln>
          </c:spPr>
          <c:marker>
            <c:symbol val="none"/>
          </c:marker>
          <c:cat>
            <c:strRef>
              <c:f>'Partida 04'!$D$29:$O$29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04'!$D$30:$O$30</c:f>
              <c:numCache>
                <c:formatCode>0.0%</c:formatCode>
                <c:ptCount val="12"/>
                <c:pt idx="0">
                  <c:v>8.8999999999999996E-2</c:v>
                </c:pt>
                <c:pt idx="1">
                  <c:v>0.155</c:v>
                </c:pt>
                <c:pt idx="2">
                  <c:v>0.23799999999999999</c:v>
                </c:pt>
                <c:pt idx="3">
                  <c:v>0.33300000000000002</c:v>
                </c:pt>
                <c:pt idx="4">
                  <c:v>0.40600000000000003</c:v>
                </c:pt>
                <c:pt idx="5">
                  <c:v>0.504</c:v>
                </c:pt>
                <c:pt idx="6">
                  <c:v>0.51500000000000001</c:v>
                </c:pt>
                <c:pt idx="7">
                  <c:v>0.59</c:v>
                </c:pt>
                <c:pt idx="8">
                  <c:v>0.68899999999999995</c:v>
                </c:pt>
                <c:pt idx="9">
                  <c:v>0.74299999999999999</c:v>
                </c:pt>
                <c:pt idx="10">
                  <c:v>0.83799999999999997</c:v>
                </c:pt>
                <c:pt idx="11">
                  <c:v>0.98799999999999999</c:v>
                </c:pt>
              </c:numCache>
            </c:numRef>
          </c:val>
          <c:smooth val="0"/>
          <c:extLst>
            <c:ext xmlns:c16="http://schemas.microsoft.com/office/drawing/2014/chart" uri="{C3380CC4-5D6E-409C-BE32-E72D297353CC}">
              <c16:uniqueId val="{00000000-030F-4DDE-9B60-B1D7D0FBC8B0}"/>
            </c:ext>
          </c:extLst>
        </c:ser>
        <c:ser>
          <c:idx val="1"/>
          <c:order val="1"/>
          <c:tx>
            <c:strRef>
              <c:f>'Partida 04'!$C$31</c:f>
              <c:strCache>
                <c:ptCount val="1"/>
                <c:pt idx="0">
                  <c:v>% Ejecución Ppto. Vigente 2018</c:v>
                </c:pt>
              </c:strCache>
            </c:strRef>
          </c:tx>
          <c:spPr>
            <a:ln>
              <a:solidFill>
                <a:srgbClr val="0070C0"/>
              </a:solidFill>
            </a:ln>
          </c:spPr>
          <c:marker>
            <c:symbol val="none"/>
          </c:marker>
          <c:cat>
            <c:strRef>
              <c:f>'Partida 04'!$D$29:$O$29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04'!$D$31:$O$31</c:f>
              <c:numCache>
                <c:formatCode>0.0%</c:formatCode>
                <c:ptCount val="12"/>
                <c:pt idx="0">
                  <c:v>0.112</c:v>
                </c:pt>
                <c:pt idx="1">
                  <c:v>0.18</c:v>
                </c:pt>
                <c:pt idx="2">
                  <c:v>0.27200000000000002</c:v>
                </c:pt>
                <c:pt idx="3">
                  <c:v>0.35499999999999998</c:v>
                </c:pt>
                <c:pt idx="4">
                  <c:v>0.42199999999999999</c:v>
                </c:pt>
                <c:pt idx="5">
                  <c:v>0.53100000000000003</c:v>
                </c:pt>
                <c:pt idx="6">
                  <c:v>0.60899999999999999</c:v>
                </c:pt>
                <c:pt idx="7">
                  <c:v>0.622</c:v>
                </c:pt>
                <c:pt idx="8">
                  <c:v>0.72799999999999998</c:v>
                </c:pt>
                <c:pt idx="9">
                  <c:v>0.78500000000000003</c:v>
                </c:pt>
                <c:pt idx="10">
                  <c:v>0.873</c:v>
                </c:pt>
                <c:pt idx="11">
                  <c:v>0.98399999999999999</c:v>
                </c:pt>
              </c:numCache>
            </c:numRef>
          </c:val>
          <c:smooth val="0"/>
          <c:extLst>
            <c:ext xmlns:c16="http://schemas.microsoft.com/office/drawing/2014/chart" uri="{C3380CC4-5D6E-409C-BE32-E72D297353CC}">
              <c16:uniqueId val="{00000001-030F-4DDE-9B60-B1D7D0FBC8B0}"/>
            </c:ext>
          </c:extLst>
        </c:ser>
        <c:ser>
          <c:idx val="2"/>
          <c:order val="2"/>
          <c:tx>
            <c:strRef>
              <c:f>'Partida 04'!$C$32</c:f>
              <c:strCache>
                <c:ptCount val="1"/>
                <c:pt idx="0">
                  <c:v>% Ejecución Ppto. Vigente 2019</c:v>
                </c:pt>
              </c:strCache>
            </c:strRef>
          </c:tx>
          <c:spPr>
            <a:ln>
              <a:solidFill>
                <a:srgbClr val="C00000"/>
              </a:solidFill>
            </a:ln>
          </c:spPr>
          <c:marker>
            <c:symbol val="none"/>
          </c:marker>
          <c:dLbls>
            <c:dLbl>
              <c:idx val="0"/>
              <c:layout>
                <c:manualLayout>
                  <c:x val="-3.5153797865662272E-2"/>
                  <c:y val="2.91666666666666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30F-4DDE-9B60-B1D7D0FBC8B0}"/>
                </c:ext>
              </c:extLst>
            </c:dLbl>
            <c:dLbl>
              <c:idx val="1"/>
              <c:layout>
                <c:manualLayout>
                  <c:x val="-4.519774011299435E-2"/>
                  <c:y val="2.91666666666665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30F-4DDE-9B60-B1D7D0FBC8B0}"/>
                </c:ext>
              </c:extLst>
            </c:dLbl>
            <c:dLbl>
              <c:idx val="2"/>
              <c:layout>
                <c:manualLayout>
                  <c:x val="-5.0219711236660386E-2"/>
                  <c:y val="2.91666666666665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30F-4DDE-9B60-B1D7D0FBC8B0}"/>
                </c:ext>
              </c:extLst>
            </c:dLbl>
            <c:dLbl>
              <c:idx val="3"/>
              <c:layout>
                <c:manualLayout>
                  <c:x val="-4.2686754551161374E-2"/>
                  <c:y val="3.3333333333333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30F-4DDE-9B60-B1D7D0FBC8B0}"/>
                </c:ext>
              </c:extLst>
            </c:dLbl>
            <c:dLbl>
              <c:idx val="4"/>
              <c:layout>
                <c:manualLayout>
                  <c:x val="-4.0175768989328314E-2"/>
                  <c:y val="4.58333333333332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30F-4DDE-9B60-B1D7D0FBC8B0}"/>
                </c:ext>
              </c:extLst>
            </c:dLbl>
            <c:dLbl>
              <c:idx val="5"/>
              <c:layout>
                <c:manualLayout>
                  <c:x val="-4.0175768989328314E-2"/>
                  <c:y val="5.41666666666666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30F-4DDE-9B60-B1D7D0FBC8B0}"/>
                </c:ext>
              </c:extLst>
            </c:dLbl>
            <c:dLbl>
              <c:idx val="6"/>
              <c:layout>
                <c:manualLayout>
                  <c:x val="-4.519774011299435E-2"/>
                  <c:y val="3.74999999999999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30F-4DDE-9B60-B1D7D0FBC8B0}"/>
                </c:ext>
              </c:extLst>
            </c:dLbl>
            <c:dLbl>
              <c:idx val="7"/>
              <c:layout>
                <c:manualLayout>
                  <c:x val="-4.519774011299435E-2"/>
                  <c:y val="2.91666666666666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30F-4DDE-9B60-B1D7D0FBC8B0}"/>
                </c:ext>
              </c:extLst>
            </c:dLbl>
            <c:dLbl>
              <c:idx val="8"/>
              <c:layout>
                <c:manualLayout>
                  <c:x val="-4.7708725674827368E-2"/>
                  <c:y val="4.9999999999999926E-2"/>
                </c:manualLayout>
              </c:layout>
              <c:spPr>
                <a:noFill/>
                <a:ln>
                  <a:noFill/>
                </a:ln>
                <a:effectLst/>
              </c:spPr>
              <c:txPr>
                <a:bodyPr/>
                <a:lstStyle/>
                <a:p>
                  <a:pPr>
                    <a:defRPr sz="900" b="1"/>
                  </a:pPr>
                  <a:endParaRPr lang="es-CL"/>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30F-4DDE-9B60-B1D7D0FBC8B0}"/>
                </c:ext>
              </c:extLst>
            </c:dLbl>
            <c:spPr>
              <a:noFill/>
              <a:ln>
                <a:noFill/>
              </a:ln>
              <a:effectLst/>
            </c:spPr>
            <c:txPr>
              <a:bodyPr/>
              <a:lstStyle/>
              <a:p>
                <a:pPr>
                  <a:defRPr sz="700" b="1"/>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04'!$D$32:$L$32</c:f>
              <c:numCache>
                <c:formatCode>0.0%</c:formatCode>
                <c:ptCount val="9"/>
                <c:pt idx="0">
                  <c:v>9.8465307841019034E-2</c:v>
                </c:pt>
                <c:pt idx="1">
                  <c:v>0.16452874225507555</c:v>
                </c:pt>
                <c:pt idx="2">
                  <c:v>0.24358350545267077</c:v>
                </c:pt>
                <c:pt idx="3">
                  <c:v>0.34748806464919407</c:v>
                </c:pt>
                <c:pt idx="4">
                  <c:v>0.41711630246832343</c:v>
                </c:pt>
                <c:pt idx="5">
                  <c:v>0.52259484433631354</c:v>
                </c:pt>
                <c:pt idx="6">
                  <c:v>0.53485268653725082</c:v>
                </c:pt>
                <c:pt idx="7">
                  <c:v>0.59851157530075094</c:v>
                </c:pt>
                <c:pt idx="8">
                  <c:v>0.70707259494353281</c:v>
                </c:pt>
              </c:numCache>
            </c:numRef>
          </c:val>
          <c:smooth val="0"/>
          <c:extLst>
            <c:ext xmlns:c16="http://schemas.microsoft.com/office/drawing/2014/chart" uri="{C3380CC4-5D6E-409C-BE32-E72D297353CC}">
              <c16:uniqueId val="{0000000B-030F-4DDE-9B60-B1D7D0FBC8B0}"/>
            </c:ext>
          </c:extLst>
        </c:ser>
        <c:dLbls>
          <c:showLegendKey val="0"/>
          <c:showVal val="0"/>
          <c:showCatName val="0"/>
          <c:showSerName val="0"/>
          <c:showPercent val="0"/>
          <c:showBubbleSize val="0"/>
        </c:dLbls>
        <c:smooth val="0"/>
        <c:axId val="66230528"/>
        <c:axId val="66236416"/>
      </c:lineChart>
      <c:catAx>
        <c:axId val="66230528"/>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66236416"/>
        <c:crosses val="autoZero"/>
        <c:auto val="1"/>
        <c:lblAlgn val="ctr"/>
        <c:lblOffset val="100"/>
        <c:tickLblSkip val="1"/>
        <c:noMultiLvlLbl val="0"/>
      </c:catAx>
      <c:valAx>
        <c:axId val="66236416"/>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66230528"/>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24" tIns="46561" rIns="93124" bIns="46561" rtlCol="0"/>
          <a:lstStyle>
            <a:lvl1pPr algn="l">
              <a:defRPr sz="1200"/>
            </a:lvl1pPr>
          </a:lstStyle>
          <a:p>
            <a:endParaRPr lang="es-CL"/>
          </a:p>
        </p:txBody>
      </p:sp>
      <p:sp>
        <p:nvSpPr>
          <p:cNvPr id="3" name="2 Marcador de fecha"/>
          <p:cNvSpPr>
            <a:spLocks noGrp="1"/>
          </p:cNvSpPr>
          <p:nvPr>
            <p:ph type="dt" sz="quarter" idx="1"/>
          </p:nvPr>
        </p:nvSpPr>
        <p:spPr>
          <a:xfrm>
            <a:off x="4023098" y="0"/>
            <a:ext cx="3077740" cy="469424"/>
          </a:xfrm>
          <a:prstGeom prst="rect">
            <a:avLst/>
          </a:prstGeom>
        </p:spPr>
        <p:txBody>
          <a:bodyPr vert="horz" lIns="93124" tIns="46561" rIns="93124" bIns="46561" rtlCol="0"/>
          <a:lstStyle>
            <a:lvl1pPr algn="r">
              <a:defRPr sz="1200"/>
            </a:lvl1pPr>
          </a:lstStyle>
          <a:p>
            <a:fld id="{616FA1BA-8A8E-4023-9C91-FC56F051C6FA}" type="datetimeFigureOut">
              <a:rPr lang="es-CL" smtClean="0"/>
              <a:t>06-11-2019</a:t>
            </a:fld>
            <a:endParaRPr lang="es-CL"/>
          </a:p>
        </p:txBody>
      </p:sp>
      <p:sp>
        <p:nvSpPr>
          <p:cNvPr id="4" name="3 Marcador de pie de página"/>
          <p:cNvSpPr>
            <a:spLocks noGrp="1"/>
          </p:cNvSpPr>
          <p:nvPr>
            <p:ph type="ftr" sz="quarter" idx="2"/>
          </p:nvPr>
        </p:nvSpPr>
        <p:spPr>
          <a:xfrm>
            <a:off x="4" y="8917422"/>
            <a:ext cx="3077740" cy="469424"/>
          </a:xfrm>
          <a:prstGeom prst="rect">
            <a:avLst/>
          </a:prstGeom>
        </p:spPr>
        <p:txBody>
          <a:bodyPr vert="horz" lIns="93124" tIns="46561" rIns="93124" bIns="46561"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23098" y="8917422"/>
            <a:ext cx="3077740" cy="469424"/>
          </a:xfrm>
          <a:prstGeom prst="rect">
            <a:avLst/>
          </a:prstGeom>
        </p:spPr>
        <p:txBody>
          <a:bodyPr vert="horz" lIns="93124" tIns="46561" rIns="93124" bIns="46561"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24" tIns="46561" rIns="93124" bIns="46561" rtlCol="0"/>
          <a:lstStyle>
            <a:lvl1pPr algn="l">
              <a:defRPr sz="1200"/>
            </a:lvl1pPr>
          </a:lstStyle>
          <a:p>
            <a:endParaRPr lang="es-CL"/>
          </a:p>
        </p:txBody>
      </p:sp>
      <p:sp>
        <p:nvSpPr>
          <p:cNvPr id="3" name="2 Marcador de fecha"/>
          <p:cNvSpPr>
            <a:spLocks noGrp="1"/>
          </p:cNvSpPr>
          <p:nvPr>
            <p:ph type="dt" idx="1"/>
          </p:nvPr>
        </p:nvSpPr>
        <p:spPr>
          <a:xfrm>
            <a:off x="4023098" y="0"/>
            <a:ext cx="3077740" cy="469424"/>
          </a:xfrm>
          <a:prstGeom prst="rect">
            <a:avLst/>
          </a:prstGeom>
        </p:spPr>
        <p:txBody>
          <a:bodyPr vert="horz" lIns="93124" tIns="46561" rIns="93124" bIns="46561" rtlCol="0"/>
          <a:lstStyle>
            <a:lvl1pPr algn="r">
              <a:defRPr sz="1200"/>
            </a:lvl1pPr>
          </a:lstStyle>
          <a:p>
            <a:fld id="{E2B5B10E-871D-42A9-AFA9-7078BA467708}" type="datetimeFigureOut">
              <a:rPr lang="es-CL" smtClean="0"/>
              <a:t>06-11-2019</a:t>
            </a:fld>
            <a:endParaRPr lang="es-CL"/>
          </a:p>
        </p:txBody>
      </p:sp>
      <p:sp>
        <p:nvSpPr>
          <p:cNvPr id="4" name="3 Marcador de imagen de diapositiva"/>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24" tIns="46561" rIns="93124" bIns="46561" rtlCol="0" anchor="ctr"/>
          <a:lstStyle/>
          <a:p>
            <a:endParaRPr lang="es-CL"/>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3124" tIns="46561" rIns="93124" bIns="46561"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917422"/>
            <a:ext cx="3077740" cy="469424"/>
          </a:xfrm>
          <a:prstGeom prst="rect">
            <a:avLst/>
          </a:prstGeom>
        </p:spPr>
        <p:txBody>
          <a:bodyPr vert="horz" lIns="93124" tIns="46561" rIns="93124" bIns="46561"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23098" y="8917422"/>
            <a:ext cx="3077740" cy="469424"/>
          </a:xfrm>
          <a:prstGeom prst="rect">
            <a:avLst/>
          </a:prstGeom>
        </p:spPr>
        <p:txBody>
          <a:bodyPr vert="horz" lIns="93124" tIns="46561" rIns="93124" bIns="46561"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06-11-2019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06-11-2019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06-11-2019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06-11-2019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06-11-2019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06-11-2019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06-11-2019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06-11-2019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06-11-2019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06-11-2019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06-11-2019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06-11-2019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06-11-2019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83"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06-11-2019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32" name="Picture 18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19750" y="2679"/>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PRESUPUESTARIA DE GASTOS ACUMULADA</a:t>
            </a:r>
            <a:br>
              <a:rPr lang="es-CL" sz="2000" b="1" dirty="0">
                <a:latin typeface="+mn-lt"/>
              </a:rPr>
            </a:br>
            <a:r>
              <a:rPr lang="es-CL" sz="2000" b="1" dirty="0">
                <a:latin typeface="+mn-lt"/>
              </a:rPr>
              <a:t>AL MES DE SEPTIEMBRE DE 2019</a:t>
            </a:r>
            <a:br>
              <a:rPr lang="es-CL" sz="2000" b="1" dirty="0">
                <a:latin typeface="+mn-lt"/>
              </a:rPr>
            </a:br>
            <a:r>
              <a:rPr lang="es-CL" sz="2000" b="1" dirty="0">
                <a:latin typeface="+mn-lt"/>
              </a:rPr>
              <a:t>PARTIDA 04:</a:t>
            </a:r>
            <a:br>
              <a:rPr lang="es-CL" sz="2000" b="1" dirty="0">
                <a:latin typeface="+mn-lt"/>
              </a:rPr>
            </a:br>
            <a:r>
              <a:rPr lang="es-CL" sz="2000" b="1" dirty="0">
                <a:latin typeface="+mn-lt"/>
              </a:rPr>
              <a:t>CONTRALORÍA GENERAL DE LA REPÚBLICA</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noviembre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21" name="Picture 1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199" y="545351"/>
            <a:ext cx="4805395" cy="939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SEPTIEMBRE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340768"/>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355600" indent="-355600" algn="just">
              <a:spcBef>
                <a:spcPts val="600"/>
              </a:spcBef>
              <a:spcAft>
                <a:spcPts val="600"/>
              </a:spcAft>
              <a:buFont typeface="+mj-lt"/>
              <a:buAutoNum type="arabicPeriod"/>
            </a:pPr>
            <a:r>
              <a:rPr lang="es-CL" sz="1200" dirty="0"/>
              <a:t>El Presupuesto 2019 de la Contraloría General de la República asciende a </a:t>
            </a:r>
            <a:r>
              <a:rPr lang="es-CL" sz="1200" b="1" dirty="0"/>
              <a:t>$80.313 millones</a:t>
            </a:r>
            <a:r>
              <a:rPr lang="es-CL" sz="1100" dirty="0"/>
              <a:t>. </a:t>
            </a:r>
          </a:p>
          <a:p>
            <a:pPr marL="355600" lvl="0" indent="-355600" algn="just">
              <a:spcBef>
                <a:spcPts val="600"/>
              </a:spcBef>
              <a:spcAft>
                <a:spcPts val="600"/>
              </a:spcAft>
              <a:buFont typeface="+mj-lt"/>
              <a:buAutoNum type="arabicPeriod"/>
            </a:pPr>
            <a:r>
              <a:rPr lang="es-CL" sz="1200" dirty="0">
                <a:solidFill>
                  <a:prstClr val="black"/>
                </a:solidFill>
                <a:ea typeface="+mn-ea"/>
                <a:cs typeface="+mn-cs"/>
              </a:rPr>
              <a:t>Para 2019, el presupuesto de la Contraloría  presenta una variación real de 4,3% respecto del año 2018 (Inicial + reajustes + leyes especiales + ajuste fiscal)</a:t>
            </a:r>
          </a:p>
          <a:p>
            <a:pPr marL="355600" indent="-355600" algn="just">
              <a:spcBef>
                <a:spcPts val="600"/>
              </a:spcBef>
              <a:spcAft>
                <a:spcPts val="600"/>
              </a:spcAft>
              <a:buFont typeface="+mj-lt"/>
              <a:buAutoNum type="arabicPeriod"/>
            </a:pPr>
            <a:r>
              <a:rPr lang="es-CL" sz="1200" dirty="0">
                <a:solidFill>
                  <a:prstClr val="black"/>
                </a:solidFill>
                <a:ea typeface="+mn-ea"/>
                <a:cs typeface="+mn-cs"/>
              </a:rPr>
              <a:t>El Presupuesto 2019 se distribuye en:</a:t>
            </a:r>
            <a:r>
              <a:rPr lang="es-MX" sz="1200" dirty="0"/>
              <a:t> </a:t>
            </a:r>
            <a:r>
              <a:rPr lang="es-MX" sz="1200" b="1" dirty="0"/>
              <a:t>78% a Gastos en Personal, 12% en Bienes y Servicios de Consumo y 3,9% en Iniciativas de Inversión.</a:t>
            </a:r>
          </a:p>
          <a:p>
            <a:pPr algn="just">
              <a:spcBef>
                <a:spcPts val="600"/>
              </a:spcBef>
              <a:spcAft>
                <a:spcPts val="600"/>
              </a:spcAft>
            </a:pPr>
            <a:endParaRPr lang="es-MX" sz="1600" dirty="0"/>
          </a:p>
          <a:p>
            <a:pPr marL="342900" indent="-342900" algn="just">
              <a:spcBef>
                <a:spcPts val="600"/>
              </a:spcBef>
              <a:spcAft>
                <a:spcPts val="600"/>
              </a:spcAft>
              <a:buFont typeface="+mj-lt"/>
              <a:buAutoNum type="arabicPeriod" startAt="3"/>
            </a:pPr>
            <a:endParaRPr lang="es-CL" sz="1600" dirty="0"/>
          </a:p>
        </p:txBody>
      </p:sp>
      <p:pic>
        <p:nvPicPr>
          <p:cNvPr id="7" name="Marcador de contenido 6">
            <a:extLst>
              <a:ext uri="{FF2B5EF4-FFF2-40B4-BE49-F238E27FC236}">
                <a16:creationId xmlns:a16="http://schemas.microsoft.com/office/drawing/2014/main" id="{A909BF1D-7A1A-4CC4-8927-F3477256397B}"/>
              </a:ext>
            </a:extLst>
          </p:cNvPr>
          <p:cNvPicPr>
            <a:picLocks noGrp="1" noChangeAspect="1"/>
          </p:cNvPicPr>
          <p:nvPr>
            <p:ph idx="1"/>
          </p:nvPr>
        </p:nvPicPr>
        <p:blipFill>
          <a:blip r:embed="rId2"/>
          <a:stretch>
            <a:fillRect/>
          </a:stretch>
        </p:blipFill>
        <p:spPr>
          <a:xfrm>
            <a:off x="1888484" y="3219747"/>
            <a:ext cx="5367032" cy="3169965"/>
          </a:xfrm>
          <a:prstGeom prst="rect">
            <a:avLst/>
          </a:prstGeom>
        </p:spPr>
      </p:pic>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612B46E8-5FCA-4B05-A798-3F9F146A3383}"/>
              </a:ext>
            </a:extLst>
          </p:cNvPr>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a:extLst>
              <a:ext uri="{FF2B5EF4-FFF2-40B4-BE49-F238E27FC236}">
                <a16:creationId xmlns:a16="http://schemas.microsoft.com/office/drawing/2014/main" id="{64D91F17-ADA1-4D69-AAA1-674592434E9B}"/>
              </a:ext>
            </a:extLst>
          </p:cNvPr>
          <p:cNvSpPr>
            <a:spLocks noGrp="1"/>
          </p:cNvSpPr>
          <p:nvPr>
            <p:ph type="title"/>
          </p:nvPr>
        </p:nvSpPr>
        <p:spPr>
          <a:xfrm>
            <a:off x="457200" y="476672"/>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SEPTIEMBRE</a:t>
            </a:r>
            <a:r>
              <a:rPr lang="es-CL" sz="1600" b="1" dirty="0">
                <a:solidFill>
                  <a:schemeClr val="tx1"/>
                </a:solidFill>
                <a:ea typeface="Verdana" pitchFamily="34" charset="0"/>
                <a:cs typeface="Verdana" pitchFamily="34" charset="0"/>
              </a:rPr>
              <a:t>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2" name="Rectángulo 1">
            <a:extLst>
              <a:ext uri="{FF2B5EF4-FFF2-40B4-BE49-F238E27FC236}">
                <a16:creationId xmlns:a16="http://schemas.microsoft.com/office/drawing/2014/main" id="{625B09F3-8A05-4518-A9DF-7B82E9861C8D}"/>
              </a:ext>
            </a:extLst>
          </p:cNvPr>
          <p:cNvSpPr/>
          <p:nvPr/>
        </p:nvSpPr>
        <p:spPr>
          <a:xfrm>
            <a:off x="519363" y="1300918"/>
            <a:ext cx="8155226" cy="1985159"/>
          </a:xfrm>
          <a:prstGeom prst="rect">
            <a:avLst/>
          </a:prstGeom>
        </p:spPr>
        <p:txBody>
          <a:bodyPr wrap="square">
            <a:spAutoFit/>
          </a:bodyPr>
          <a:lstStyle/>
          <a:p>
            <a:pPr lvl="0" algn="just">
              <a:spcBef>
                <a:spcPts val="600"/>
              </a:spcBef>
              <a:spcAft>
                <a:spcPts val="600"/>
              </a:spcAft>
            </a:pPr>
            <a:r>
              <a:rPr lang="es-CL" sz="1600" b="1" dirty="0">
                <a:solidFill>
                  <a:prstClr val="black"/>
                </a:solidFill>
                <a:ea typeface="Verdana" pitchFamily="34" charset="0"/>
                <a:cs typeface="Verdana" pitchFamily="34" charset="0"/>
              </a:rPr>
              <a:t>Principales hallazgos</a:t>
            </a:r>
          </a:p>
          <a:p>
            <a:pPr marL="342900" indent="-342900" algn="just">
              <a:spcBef>
                <a:spcPts val="1200"/>
              </a:spcBef>
              <a:spcAft>
                <a:spcPts val="1200"/>
              </a:spcAft>
              <a:buFont typeface="+mj-lt"/>
              <a:buAutoNum type="arabicPeriod" startAt="4"/>
            </a:pPr>
            <a:r>
              <a:rPr lang="es-CL" sz="1200" dirty="0">
                <a:solidFill>
                  <a:prstClr val="black"/>
                </a:solidFill>
              </a:rPr>
              <a:t>El presupuesto de </a:t>
            </a:r>
            <a:r>
              <a:rPr lang="es-CL" sz="1200" b="1" dirty="0">
                <a:solidFill>
                  <a:prstClr val="black"/>
                </a:solidFill>
              </a:rPr>
              <a:t>$80.313 millones,</a:t>
            </a:r>
            <a:r>
              <a:rPr lang="es-CL" sz="1200" dirty="0">
                <a:solidFill>
                  <a:prstClr val="black"/>
                </a:solidFill>
              </a:rPr>
              <a:t> al mes de SEPTIEMBRE, presenta modificaciones presupuestarias por $12.565 millones, $2.442 millones, destinados a deuda flotante, que corresponde a operaciones del año anterior. A su vez $10.683 millones destinados al subtítulo 21. </a:t>
            </a:r>
          </a:p>
          <a:p>
            <a:pPr marL="342900" indent="-342900" algn="just">
              <a:spcBef>
                <a:spcPts val="1200"/>
              </a:spcBef>
              <a:spcAft>
                <a:spcPts val="1200"/>
              </a:spcAft>
              <a:buFont typeface="+mj-lt"/>
              <a:buAutoNum type="arabicPeriod" startAt="4"/>
            </a:pPr>
            <a:r>
              <a:rPr lang="es-CL" sz="1200" dirty="0">
                <a:solidFill>
                  <a:prstClr val="black"/>
                </a:solidFill>
              </a:rPr>
              <a:t>En el mes de SEPTIEMBRE, la ejecución de la Partida 04 Contraloría General de la República fue de </a:t>
            </a:r>
            <a:r>
              <a:rPr lang="es-CL" sz="1200" b="1" dirty="0">
                <a:solidFill>
                  <a:prstClr val="black"/>
                </a:solidFill>
              </a:rPr>
              <a:t>$9.490 millones</a:t>
            </a:r>
            <a:r>
              <a:rPr lang="es-CL" sz="1200" dirty="0">
                <a:solidFill>
                  <a:prstClr val="black"/>
                </a:solidFill>
              </a:rPr>
              <a:t>, </a:t>
            </a:r>
            <a:r>
              <a:rPr lang="es-CL" sz="1200" b="1" dirty="0">
                <a:solidFill>
                  <a:prstClr val="black"/>
                </a:solidFill>
              </a:rPr>
              <a:t>equivalente a un 10,2%</a:t>
            </a:r>
            <a:r>
              <a:rPr lang="es-CL" sz="1200" dirty="0">
                <a:solidFill>
                  <a:prstClr val="black"/>
                </a:solidFill>
              </a:rPr>
              <a:t> respecto del presupuesto vigente. Este ejecución es levemente inferior a lo registrado en el mismo mes del año anterior en 0,4 puntos porcentuales.</a:t>
            </a:r>
          </a:p>
        </p:txBody>
      </p:sp>
      <p:graphicFrame>
        <p:nvGraphicFramePr>
          <p:cNvPr id="9" name="2 Gráfico">
            <a:extLst>
              <a:ext uri="{FF2B5EF4-FFF2-40B4-BE49-F238E27FC236}">
                <a16:creationId xmlns:a16="http://schemas.microsoft.com/office/drawing/2014/main" id="{07E64580-E7A6-4D61-803A-558CCE8D2DC5}"/>
              </a:ext>
            </a:extLst>
          </p:cNvPr>
          <p:cNvGraphicFramePr>
            <a:graphicFrameLocks/>
          </p:cNvGraphicFramePr>
          <p:nvPr>
            <p:extLst>
              <p:ext uri="{D42A27DB-BD31-4B8C-83A1-F6EECF244321}">
                <p14:modId xmlns:p14="http://schemas.microsoft.com/office/powerpoint/2010/main" val="1607408663"/>
              </p:ext>
            </p:extLst>
          </p:nvPr>
        </p:nvGraphicFramePr>
        <p:xfrm>
          <a:off x="971600" y="3323803"/>
          <a:ext cx="7200799" cy="3057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7332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a:t>
            </a:fld>
            <a:endParaRPr lang="es-CL"/>
          </a:p>
        </p:txBody>
      </p:sp>
      <p:sp>
        <p:nvSpPr>
          <p:cNvPr id="7" name="1 Título"/>
          <p:cNvSpPr>
            <a:spLocks noGrp="1"/>
          </p:cNvSpPr>
          <p:nvPr>
            <p:ph type="title"/>
          </p:nvPr>
        </p:nvSpPr>
        <p:spPr>
          <a:xfrm>
            <a:off x="467544" y="579457"/>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EJECUCION ACUMULADA DE GASTOS A </a:t>
            </a:r>
            <a:r>
              <a:rPr lang="es-CL" sz="1600" b="1" dirty="0">
                <a:solidFill>
                  <a:prstClr val="black"/>
                </a:solidFill>
                <a:ea typeface="Verdana" pitchFamily="34" charset="0"/>
                <a:cs typeface="Verdana" pitchFamily="34" charset="0"/>
              </a:rPr>
              <a:t>SEPTIEMBRE</a:t>
            </a:r>
            <a:r>
              <a:rPr lang="es-CL" sz="1600" b="1" dirty="0">
                <a:solidFill>
                  <a:schemeClr val="tx1"/>
                </a:solidFill>
                <a:ea typeface="Verdana" pitchFamily="34" charset="0"/>
                <a:cs typeface="Verdana" pitchFamily="34" charset="0"/>
              </a:rPr>
              <a:t> DE 2019</a:t>
            </a:r>
            <a:r>
              <a:rPr lang="es-CL" sz="1600" b="1" dirty="0">
                <a:solidFill>
                  <a:prstClr val="black"/>
                </a:solidFill>
                <a:ea typeface="Verdana" pitchFamily="34" charset="0"/>
                <a:cs typeface="Verdana" pitchFamily="34" charset="0"/>
              </a:rPr>
              <a:t>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2" name="Rectángulo 1">
            <a:extLst>
              <a:ext uri="{FF2B5EF4-FFF2-40B4-BE49-F238E27FC236}">
                <a16:creationId xmlns:a16="http://schemas.microsoft.com/office/drawing/2014/main" id="{0699E8C1-D64E-4621-86BB-F1182B4DCAD2}"/>
              </a:ext>
            </a:extLst>
          </p:cNvPr>
          <p:cNvSpPr/>
          <p:nvPr/>
        </p:nvSpPr>
        <p:spPr>
          <a:xfrm>
            <a:off x="791580" y="1813715"/>
            <a:ext cx="7560840" cy="1138773"/>
          </a:xfrm>
          <a:prstGeom prst="rect">
            <a:avLst/>
          </a:prstGeom>
        </p:spPr>
        <p:txBody>
          <a:bodyPr wrap="square">
            <a:spAutoFit/>
          </a:bodyPr>
          <a:lstStyle/>
          <a:p>
            <a:pPr lvl="0" algn="just">
              <a:spcBef>
                <a:spcPts val="1200"/>
              </a:spcBef>
              <a:spcAft>
                <a:spcPts val="1200"/>
              </a:spcAft>
            </a:pPr>
            <a:r>
              <a:rPr lang="es-CL" sz="1200" b="1" dirty="0">
                <a:solidFill>
                  <a:prstClr val="black"/>
                </a:solidFill>
                <a:ea typeface="Verdana" pitchFamily="34" charset="0"/>
                <a:cs typeface="Verdana" pitchFamily="34" charset="0"/>
              </a:rPr>
              <a:t>Principales hallazgos</a:t>
            </a:r>
            <a:endParaRPr lang="es-CL" sz="1200" dirty="0">
              <a:solidFill>
                <a:prstClr val="black"/>
              </a:solidFill>
            </a:endParaRPr>
          </a:p>
          <a:p>
            <a:pPr marL="342900" lvl="0" indent="-342900" algn="just">
              <a:spcBef>
                <a:spcPts val="1200"/>
              </a:spcBef>
              <a:spcAft>
                <a:spcPts val="1200"/>
              </a:spcAft>
              <a:buFont typeface="+mj-lt"/>
              <a:buAutoNum type="arabicPeriod" startAt="6"/>
            </a:pPr>
            <a:r>
              <a:rPr lang="es-CL" sz="1200" dirty="0">
                <a:solidFill>
                  <a:prstClr val="black"/>
                </a:solidFill>
              </a:rPr>
              <a:t>El gasto acumulado a SEPTIEMBRE de la Partida asciende a </a:t>
            </a:r>
            <a:r>
              <a:rPr lang="es-CL" sz="1200" b="1" dirty="0">
                <a:solidFill>
                  <a:prstClr val="black"/>
                </a:solidFill>
              </a:rPr>
              <a:t>$ 65.672 millones, equivalente a un 70,7% </a:t>
            </a:r>
            <a:r>
              <a:rPr lang="es-CL" sz="1200" dirty="0">
                <a:solidFill>
                  <a:prstClr val="black"/>
                </a:solidFill>
              </a:rPr>
              <a:t>del presupuesto vigente. El comportamiento del gasto a la fecha muestra un avance en línea al de la misma fecha de los años 2017 y 2018. (68,9% y 72,8%, respectivamente.).</a:t>
            </a:r>
          </a:p>
        </p:txBody>
      </p:sp>
      <p:graphicFrame>
        <p:nvGraphicFramePr>
          <p:cNvPr id="6" name="1 Gráfico">
            <a:extLst>
              <a:ext uri="{FF2B5EF4-FFF2-40B4-BE49-F238E27FC236}">
                <a16:creationId xmlns:a16="http://schemas.microsoft.com/office/drawing/2014/main" id="{5DEE9E19-4B2C-479D-89DB-FF54FBE7F2B2}"/>
              </a:ext>
            </a:extLst>
          </p:cNvPr>
          <p:cNvGraphicFramePr>
            <a:graphicFrameLocks/>
          </p:cNvGraphicFramePr>
          <p:nvPr>
            <p:extLst>
              <p:ext uri="{D42A27DB-BD31-4B8C-83A1-F6EECF244321}">
                <p14:modId xmlns:p14="http://schemas.microsoft.com/office/powerpoint/2010/main" val="3959271717"/>
              </p:ext>
            </p:extLst>
          </p:nvPr>
        </p:nvGraphicFramePr>
        <p:xfrm>
          <a:off x="1043608" y="3113279"/>
          <a:ext cx="6912768" cy="304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0912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7CFB550-EB00-44DF-B689-36C3DE75CBCF}"/>
              </a:ext>
            </a:extLst>
          </p:cNvPr>
          <p:cNvSpPr>
            <a:spLocks noGrp="1"/>
          </p:cNvSpPr>
          <p:nvPr>
            <p:ph idx="1"/>
          </p:nvPr>
        </p:nvSpPr>
        <p:spPr>
          <a:xfrm>
            <a:off x="457200" y="1600201"/>
            <a:ext cx="8229600" cy="3701008"/>
          </a:xfrm>
        </p:spPr>
        <p:txBody>
          <a:bodyPr/>
          <a:lstStyle/>
          <a:p>
            <a:pPr marL="0" lvl="0" indent="0" algn="just">
              <a:spcBef>
                <a:spcPts val="1200"/>
              </a:spcBef>
              <a:spcAft>
                <a:spcPts val="1200"/>
              </a:spcAft>
              <a:buNone/>
            </a:pPr>
            <a:r>
              <a:rPr lang="es-CL" sz="1200" b="1" dirty="0">
                <a:solidFill>
                  <a:prstClr val="black"/>
                </a:solidFill>
              </a:rPr>
              <a:t>Principales Hallazgos</a:t>
            </a:r>
          </a:p>
          <a:p>
            <a:pPr marL="0" lvl="0" indent="0" algn="just">
              <a:spcBef>
                <a:spcPts val="1200"/>
              </a:spcBef>
              <a:spcAft>
                <a:spcPts val="1200"/>
              </a:spcAft>
              <a:buNone/>
            </a:pPr>
            <a:r>
              <a:rPr lang="es-CL" sz="1200" b="1" dirty="0">
                <a:solidFill>
                  <a:prstClr val="black"/>
                </a:solidFill>
              </a:rPr>
              <a:t>Líneas programáticas y contenidos de la Ley de Presupuesto 2019</a:t>
            </a:r>
            <a:r>
              <a:rPr lang="es-CL" sz="1200" dirty="0">
                <a:solidFill>
                  <a:prstClr val="black"/>
                </a:solidFill>
              </a:rPr>
              <a:t> (identifican prioridades en las actividades de Contraloría). </a:t>
            </a:r>
          </a:p>
          <a:p>
            <a:pPr marL="228600" lvl="0" indent="-228600" algn="just" defTabSz="984250">
              <a:spcBef>
                <a:spcPts val="600"/>
              </a:spcBef>
              <a:spcAft>
                <a:spcPts val="600"/>
              </a:spcAft>
              <a:buFont typeface="+mj-lt"/>
              <a:buAutoNum type="arabicPeriod"/>
              <a:tabLst>
                <a:tab pos="0" algn="l"/>
                <a:tab pos="7891463" algn="l"/>
              </a:tabLst>
            </a:pPr>
            <a:r>
              <a:rPr lang="es-MX" sz="1200" b="1" dirty="0">
                <a:solidFill>
                  <a:prstClr val="black"/>
                </a:solidFill>
              </a:rPr>
              <a:t>Gestión Administrativa</a:t>
            </a:r>
            <a:r>
              <a:rPr lang="es-MX" sz="1200" dirty="0">
                <a:solidFill>
                  <a:prstClr val="black"/>
                </a:solidFill>
              </a:rPr>
              <a:t>: </a:t>
            </a:r>
            <a:r>
              <a:rPr lang="es-MX" sz="1200" b="1" dirty="0">
                <a:solidFill>
                  <a:prstClr val="black"/>
                </a:solidFill>
              </a:rPr>
              <a:t>$76.187 millones</a:t>
            </a:r>
            <a:r>
              <a:rPr lang="es-MX" sz="1200" dirty="0">
                <a:solidFill>
                  <a:prstClr val="black"/>
                </a:solidFill>
              </a:rPr>
              <a:t>. </a:t>
            </a:r>
            <a:r>
              <a:rPr lang="es-CL" sz="1200" dirty="0">
                <a:solidFill>
                  <a:prstClr val="black"/>
                </a:solidFill>
              </a:rPr>
              <a:t>Corresponde a: Gastos en Personal, Bienes y Servicios de Consumo, Integros al Fisco y Adquisición de Activos No Financieros, necesarios para el normal funcionamiento de la Contraloría General, su sede central, más 16 sedes regionales.</a:t>
            </a:r>
          </a:p>
          <a:p>
            <a:pPr marL="438150" indent="-171450" algn="just" defTabSz="984250">
              <a:spcBef>
                <a:spcPts val="600"/>
              </a:spcBef>
              <a:spcAft>
                <a:spcPts val="600"/>
              </a:spcAft>
              <a:tabLst>
                <a:tab pos="0" algn="l"/>
                <a:tab pos="7891463" algn="l"/>
              </a:tabLst>
            </a:pPr>
            <a:r>
              <a:rPr lang="es-CL" sz="1200" dirty="0"/>
              <a:t>Gasto en Personal considera financiamiento para un incremento de dotación de 64 profesionales ($ 1.610 millones), para el fortalecimiento de la función de fiscalización. </a:t>
            </a:r>
            <a:endParaRPr lang="es-CL" sz="1200" b="1" dirty="0">
              <a:solidFill>
                <a:prstClr val="black"/>
              </a:solidFill>
              <a:ea typeface="Verdana" pitchFamily="34" charset="0"/>
              <a:cs typeface="Verdana" pitchFamily="34" charset="0"/>
            </a:endParaRPr>
          </a:p>
          <a:p>
            <a:pPr marL="438150" indent="-171450" algn="just" defTabSz="984250">
              <a:spcBef>
                <a:spcPts val="600"/>
              </a:spcBef>
              <a:spcAft>
                <a:spcPts val="600"/>
              </a:spcAft>
              <a:tabLst>
                <a:tab pos="0" algn="l"/>
                <a:tab pos="7891463" algn="l"/>
              </a:tabLst>
            </a:pPr>
            <a:r>
              <a:rPr lang="es-CL" sz="1200" dirty="0">
                <a:solidFill>
                  <a:prstClr val="black"/>
                </a:solidFill>
              </a:rPr>
              <a:t>Gastos de Operación, incluye $ 81 millones adicionales para financiar la Sede Regional de Ñuble. </a:t>
            </a:r>
          </a:p>
          <a:p>
            <a:pPr marL="438150" indent="-171450" algn="just" defTabSz="984250">
              <a:spcBef>
                <a:spcPts val="600"/>
              </a:spcBef>
              <a:spcAft>
                <a:spcPts val="600"/>
              </a:spcAft>
              <a:tabLst>
                <a:tab pos="0" algn="l"/>
                <a:tab pos="7891463" algn="l"/>
              </a:tabLst>
            </a:pPr>
            <a:r>
              <a:rPr lang="es-CL" sz="1200" dirty="0">
                <a:solidFill>
                  <a:prstClr val="black"/>
                </a:solidFill>
              </a:rPr>
              <a:t>Adquisición de Activos No Financieros se incrementa en $ 540 millones, para financiar programas informáticos asociados a las nuevas tareas de fiscalización. Además, de mobiliario y equipos.</a:t>
            </a:r>
          </a:p>
          <a:p>
            <a:pPr marL="266700" lvl="0" indent="0" algn="just" defTabSz="984250">
              <a:spcBef>
                <a:spcPts val="600"/>
              </a:spcBef>
              <a:spcAft>
                <a:spcPts val="600"/>
              </a:spcAft>
              <a:buNone/>
              <a:tabLst>
                <a:tab pos="0" algn="l"/>
                <a:tab pos="7891463" algn="l"/>
              </a:tabLst>
            </a:pPr>
            <a:r>
              <a:rPr lang="es-CL" sz="1200" b="1" dirty="0">
                <a:solidFill>
                  <a:prstClr val="black"/>
                </a:solidFill>
              </a:rPr>
              <a:t>Al mes de SEPTIEMBRE, de los $76.187 millones de la Gestión Administrativa, se han ejecutado $88.085 millones equivalente a un 70,8%.</a:t>
            </a:r>
          </a:p>
        </p:txBody>
      </p:sp>
      <p:sp>
        <p:nvSpPr>
          <p:cNvPr id="5" name="Marcador de número de diapositiva 4">
            <a:extLst>
              <a:ext uri="{FF2B5EF4-FFF2-40B4-BE49-F238E27FC236}">
                <a16:creationId xmlns:a16="http://schemas.microsoft.com/office/drawing/2014/main" id="{536510D2-58AD-41EB-9804-FA11062C0A62}"/>
              </a:ext>
            </a:extLst>
          </p:cNvPr>
          <p:cNvSpPr>
            <a:spLocks noGrp="1"/>
          </p:cNvSpPr>
          <p:nvPr>
            <p:ph type="sldNum" sz="quarter" idx="12"/>
          </p:nvPr>
        </p:nvSpPr>
        <p:spPr/>
        <p:txBody>
          <a:bodyPr/>
          <a:lstStyle/>
          <a:p>
            <a:fld id="{66452F03-F775-4AB4-A3E9-A5A78C748C69}" type="slidenum">
              <a:rPr lang="es-CL" smtClean="0"/>
              <a:t>5</a:t>
            </a:fld>
            <a:endParaRPr lang="es-CL"/>
          </a:p>
        </p:txBody>
      </p:sp>
      <p:sp>
        <p:nvSpPr>
          <p:cNvPr id="6" name="1 Título">
            <a:extLst>
              <a:ext uri="{FF2B5EF4-FFF2-40B4-BE49-F238E27FC236}">
                <a16:creationId xmlns:a16="http://schemas.microsoft.com/office/drawing/2014/main" id="{149791B2-FA1A-41FE-8EC4-0F8B24615564}"/>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SEPTIEMBRE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Tree>
    <p:extLst>
      <p:ext uri="{BB962C8B-B14F-4D97-AF65-F5344CB8AC3E}">
        <p14:creationId xmlns:p14="http://schemas.microsoft.com/office/powerpoint/2010/main" val="47053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51356F8-4119-4AD7-9CD3-DAB744D79EBA}"/>
              </a:ext>
            </a:extLst>
          </p:cNvPr>
          <p:cNvSpPr>
            <a:spLocks noGrp="1"/>
          </p:cNvSpPr>
          <p:nvPr>
            <p:ph idx="1"/>
          </p:nvPr>
        </p:nvSpPr>
        <p:spPr/>
        <p:txBody>
          <a:bodyPr/>
          <a:lstStyle/>
          <a:p>
            <a:pPr marL="0" lvl="0" indent="0" algn="just">
              <a:spcBef>
                <a:spcPts val="1200"/>
              </a:spcBef>
              <a:spcAft>
                <a:spcPts val="1200"/>
              </a:spcAft>
              <a:buNone/>
            </a:pPr>
            <a:r>
              <a:rPr lang="es-CL" sz="1200" b="1" dirty="0">
                <a:solidFill>
                  <a:prstClr val="black"/>
                </a:solidFill>
              </a:rPr>
              <a:t>Líneas programáticas y contenidos de la Ley de Presupuesto 2019</a:t>
            </a:r>
            <a:r>
              <a:rPr lang="es-CL" sz="1200" dirty="0">
                <a:solidFill>
                  <a:prstClr val="black"/>
                </a:solidFill>
              </a:rPr>
              <a:t> (identifican prioridades en las actividades de Contraloría). </a:t>
            </a:r>
          </a:p>
          <a:p>
            <a:pPr marL="171450" lvl="0" indent="-171450" algn="just" defTabSz="984250">
              <a:spcBef>
                <a:spcPts val="600"/>
              </a:spcBef>
              <a:spcAft>
                <a:spcPts val="600"/>
              </a:spcAft>
              <a:tabLst>
                <a:tab pos="0" algn="l"/>
                <a:tab pos="7891463" algn="l"/>
              </a:tabLst>
            </a:pPr>
            <a:endParaRPr lang="es-CL" sz="1200" dirty="0">
              <a:solidFill>
                <a:prstClr val="black"/>
              </a:solidFill>
            </a:endParaRPr>
          </a:p>
          <a:p>
            <a:pPr marL="228600" lvl="0" indent="-228600" algn="just" defTabSz="984250">
              <a:spcBef>
                <a:spcPts val="600"/>
              </a:spcBef>
              <a:spcAft>
                <a:spcPts val="600"/>
              </a:spcAft>
              <a:buFont typeface="+mj-lt"/>
              <a:buAutoNum type="arabicPeriod" startAt="2"/>
              <a:tabLst>
                <a:tab pos="0" algn="l"/>
                <a:tab pos="7891463" algn="l"/>
              </a:tabLst>
            </a:pPr>
            <a:r>
              <a:rPr lang="es-CL" sz="1200" b="1" dirty="0">
                <a:solidFill>
                  <a:prstClr val="black"/>
                </a:solidFill>
              </a:rPr>
              <a:t>Transferencias Corrientes a Organismos Internacionales, por $173 millones</a:t>
            </a:r>
            <a:r>
              <a:rPr lang="es-CL" sz="1200" dirty="0">
                <a:solidFill>
                  <a:prstClr val="black"/>
                </a:solidFill>
              </a:rPr>
              <a:t>, para la continuidad de Implementación de los Servicios de Asesorías Reembolsables Etapa III (RAS III) con el Banco Mundial, de modo de continuar con la implementación de las Normas Internacionales de las Entidades Fiscalizadoras Superiores en sus tres dimensiones: auditoría financiera, de cumplimiento y, de desempeño.</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SEPTIEMBRE, presenta una ejecución de $7,5 millones, equivalente a un 4,4% de avance.</a:t>
            </a:r>
          </a:p>
          <a:p>
            <a:pPr marL="228600" lvl="0" indent="-228600" algn="just" defTabSz="984250">
              <a:spcBef>
                <a:spcPts val="600"/>
              </a:spcBef>
              <a:spcAft>
                <a:spcPts val="600"/>
              </a:spcAft>
              <a:buFont typeface="+mj-lt"/>
              <a:buAutoNum type="arabicPeriod" startAt="3"/>
              <a:tabLst>
                <a:tab pos="0" algn="l"/>
                <a:tab pos="7891463" algn="l"/>
              </a:tabLst>
            </a:pPr>
            <a:r>
              <a:rPr lang="es-CL" sz="1200" b="1" dirty="0">
                <a:solidFill>
                  <a:prstClr val="black"/>
                </a:solidFill>
              </a:rPr>
              <a:t>Servicio de la Deuda</a:t>
            </a:r>
            <a:r>
              <a:rPr lang="es-CL" sz="1200" dirty="0">
                <a:solidFill>
                  <a:prstClr val="black"/>
                </a:solidFill>
              </a:rPr>
              <a:t>, </a:t>
            </a:r>
            <a:r>
              <a:rPr lang="es-CL" sz="1200" b="1" dirty="0">
                <a:solidFill>
                  <a:prstClr val="black"/>
                </a:solidFill>
              </a:rPr>
              <a:t>por $840 millones</a:t>
            </a:r>
            <a:r>
              <a:rPr lang="es-CL" sz="1200" dirty="0">
                <a:solidFill>
                  <a:prstClr val="black"/>
                </a:solidFill>
              </a:rPr>
              <a:t>, corresponde a amortización de la deuda externa y pago de intereses del crédito BID </a:t>
            </a:r>
            <a:r>
              <a:rPr lang="es-CL" sz="1200" dirty="0" err="1">
                <a:solidFill>
                  <a:prstClr val="black"/>
                </a:solidFill>
              </a:rPr>
              <a:t>N°</a:t>
            </a:r>
            <a:r>
              <a:rPr lang="es-CL" sz="1200" dirty="0">
                <a:solidFill>
                  <a:prstClr val="black"/>
                </a:solidFill>
              </a:rPr>
              <a:t> 1391/OC-CH, para el Proyecto de Modernización de la Contraloría General de la República.</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SEPTIEMBRE, se observa una variación del presupuesto vigente de $12.565 millones, con una ejecución que alcanza a $65.672 millones, equivalente a un 70,7% de avance respecto al presupuesto vigente.</a:t>
            </a:r>
            <a:endParaRPr lang="es-MX" sz="1200" b="1" dirty="0">
              <a:solidFill>
                <a:prstClr val="black"/>
              </a:solidFill>
            </a:endParaRPr>
          </a:p>
          <a:p>
            <a:pPr marL="228600" lvl="0" indent="-228600" algn="just" defTabSz="984250">
              <a:spcBef>
                <a:spcPts val="600"/>
              </a:spcBef>
              <a:spcAft>
                <a:spcPts val="600"/>
              </a:spcAft>
              <a:buFont typeface="+mj-lt"/>
              <a:buAutoNum type="arabicPeriod" startAt="4"/>
              <a:tabLst>
                <a:tab pos="0" algn="l"/>
                <a:tab pos="7891463" algn="l"/>
              </a:tabLst>
            </a:pPr>
            <a:r>
              <a:rPr lang="es-MX" sz="1200" b="1" dirty="0">
                <a:solidFill>
                  <a:prstClr val="black"/>
                </a:solidFill>
              </a:rPr>
              <a:t>Iniciativas de Inversión,</a:t>
            </a:r>
            <a:r>
              <a:rPr lang="es-MX" sz="1200" dirty="0">
                <a:solidFill>
                  <a:prstClr val="black"/>
                </a:solidFill>
              </a:rPr>
              <a:t> </a:t>
            </a:r>
            <a:r>
              <a:rPr lang="es-MX" sz="1200" b="1" dirty="0">
                <a:solidFill>
                  <a:prstClr val="black"/>
                </a:solidFill>
              </a:rPr>
              <a:t>por $3.097 millones</a:t>
            </a:r>
            <a:r>
              <a:rPr lang="es-MX" sz="1200" dirty="0">
                <a:solidFill>
                  <a:prstClr val="black"/>
                </a:solidFill>
              </a:rPr>
              <a:t>, considera inversiones menores en oficinas en Santiago y gastos de arrastre del proyecto Sede Regional de Tarapacá. </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SEPTIEMBRE, la ejecución de las iniciativas de inversión totalizan $51 millones, equivalente a un 5,8% de avance.</a:t>
            </a:r>
            <a:endParaRPr lang="es-MX" sz="1200" b="1" dirty="0">
              <a:solidFill>
                <a:prstClr val="black"/>
              </a:solidFill>
            </a:endParaRPr>
          </a:p>
          <a:p>
            <a:pPr marL="228600" lvl="0" indent="-228600" algn="just" defTabSz="984250">
              <a:spcBef>
                <a:spcPts val="600"/>
              </a:spcBef>
              <a:spcAft>
                <a:spcPts val="600"/>
              </a:spcAft>
              <a:buFont typeface="+mj-lt"/>
              <a:buAutoNum type="arabicPeriod" startAt="4"/>
              <a:tabLst>
                <a:tab pos="0" algn="l"/>
                <a:tab pos="7891463" algn="l"/>
              </a:tabLst>
            </a:pPr>
            <a:endParaRPr lang="es-MX" sz="1200" dirty="0">
              <a:solidFill>
                <a:prstClr val="black"/>
              </a:solidFill>
            </a:endParaRPr>
          </a:p>
          <a:p>
            <a:endParaRPr lang="es-CL" dirty="0"/>
          </a:p>
        </p:txBody>
      </p:sp>
      <p:sp>
        <p:nvSpPr>
          <p:cNvPr id="5" name="Marcador de número de diapositiva 4">
            <a:extLst>
              <a:ext uri="{FF2B5EF4-FFF2-40B4-BE49-F238E27FC236}">
                <a16:creationId xmlns:a16="http://schemas.microsoft.com/office/drawing/2014/main" id="{D8974A61-B578-41E6-AD2E-0477BA4D840C}"/>
              </a:ext>
            </a:extLst>
          </p:cNvPr>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a:extLst>
              <a:ext uri="{FF2B5EF4-FFF2-40B4-BE49-F238E27FC236}">
                <a16:creationId xmlns:a16="http://schemas.microsoft.com/office/drawing/2014/main" id="{853A728A-ACB2-4EFB-88F6-CC539A2A4B02}"/>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SEPTIEMBRE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Tree>
    <p:extLst>
      <p:ext uri="{BB962C8B-B14F-4D97-AF65-F5344CB8AC3E}">
        <p14:creationId xmlns:p14="http://schemas.microsoft.com/office/powerpoint/2010/main" val="4125263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836712"/>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SEPTIEMBRE</a:t>
            </a:r>
            <a:r>
              <a:rPr lang="es-CL" sz="1600" b="1" dirty="0">
                <a:solidFill>
                  <a:schemeClr val="tx1"/>
                </a:solidFill>
                <a:ea typeface="Verdana" pitchFamily="34" charset="0"/>
                <a:cs typeface="Verdana" pitchFamily="34" charset="0"/>
              </a:rPr>
              <a:t> DE 2019</a:t>
            </a:r>
            <a:r>
              <a:rPr lang="es-CL" sz="1600" b="1" dirty="0">
                <a:solidFill>
                  <a:prstClr val="black"/>
                </a:solidFill>
                <a:ea typeface="Verdana" pitchFamily="34" charset="0"/>
                <a:cs typeface="Verdana" pitchFamily="34" charset="0"/>
              </a:rPr>
              <a:t>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7</a:t>
            </a:fld>
            <a:endParaRPr lang="es-CL"/>
          </a:p>
        </p:txBody>
      </p:sp>
      <p:sp>
        <p:nvSpPr>
          <p:cNvPr id="6" name="1 Título"/>
          <p:cNvSpPr txBox="1">
            <a:spLocks/>
          </p:cNvSpPr>
          <p:nvPr/>
        </p:nvSpPr>
        <p:spPr>
          <a:xfrm>
            <a:off x="467544" y="1932697"/>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3 Marcador de pie de página"/>
          <p:cNvSpPr>
            <a:spLocks noGrp="1"/>
          </p:cNvSpPr>
          <p:nvPr>
            <p:ph type="ftr" sz="quarter" idx="11"/>
          </p:nvPr>
        </p:nvSpPr>
        <p:spPr>
          <a:xfrm>
            <a:off x="693912" y="5085184"/>
            <a:ext cx="7776864" cy="365125"/>
          </a:xfrm>
        </p:spPr>
        <p:txBody>
          <a:bodyPr/>
          <a:lstStyle/>
          <a:p>
            <a:r>
              <a:rPr lang="es-CL" sz="1050" b="1" dirty="0"/>
              <a:t>Fuente</a:t>
            </a:r>
            <a:r>
              <a:rPr lang="es-CL" sz="1050" dirty="0"/>
              <a:t>: Elaboración propia en base  a Informes de ejecución presupuestaria mensual de DIPRES</a:t>
            </a:r>
          </a:p>
        </p:txBody>
      </p:sp>
      <p:pic>
        <p:nvPicPr>
          <p:cNvPr id="3" name="Imagen 2">
            <a:extLst>
              <a:ext uri="{FF2B5EF4-FFF2-40B4-BE49-F238E27FC236}">
                <a16:creationId xmlns:a16="http://schemas.microsoft.com/office/drawing/2014/main" id="{FEE9D04F-59C3-4E30-A4C8-514FF80834E8}"/>
              </a:ext>
            </a:extLst>
          </p:cNvPr>
          <p:cNvPicPr>
            <a:picLocks noChangeAspect="1"/>
          </p:cNvPicPr>
          <p:nvPr/>
        </p:nvPicPr>
        <p:blipFill>
          <a:blip r:embed="rId2"/>
          <a:stretch>
            <a:fillRect/>
          </a:stretch>
        </p:blipFill>
        <p:spPr>
          <a:xfrm>
            <a:off x="399084" y="2379501"/>
            <a:ext cx="8244854" cy="2442226"/>
          </a:xfrm>
          <a:prstGeom prst="rect">
            <a:avLst/>
          </a:prstGeom>
        </p:spPr>
      </p:pic>
    </p:spTree>
    <p:extLst>
      <p:ext uri="{BB962C8B-B14F-4D97-AF65-F5344CB8AC3E}">
        <p14:creationId xmlns:p14="http://schemas.microsoft.com/office/powerpoint/2010/main" val="52481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21792" y="6093296"/>
            <a:ext cx="7714167" cy="322391"/>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391216" y="620688"/>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SEPTIEMBRE</a:t>
            </a:r>
            <a:r>
              <a:rPr lang="es-CL" sz="1600" b="1" dirty="0">
                <a:solidFill>
                  <a:schemeClr val="tx1"/>
                </a:solidFill>
                <a:ea typeface="Verdana" pitchFamily="34" charset="0"/>
                <a:cs typeface="Verdana" pitchFamily="34" charset="0"/>
              </a:rPr>
              <a:t> DE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CAPÍTULO 01. PROGRAMA 01: CONTRALORÍA GENERAL DE LA REPÚBLICA</a:t>
            </a:r>
          </a:p>
        </p:txBody>
      </p:sp>
      <p:sp>
        <p:nvSpPr>
          <p:cNvPr id="9" name="1 Título"/>
          <p:cNvSpPr txBox="1">
            <a:spLocks/>
          </p:cNvSpPr>
          <p:nvPr/>
        </p:nvSpPr>
        <p:spPr>
          <a:xfrm>
            <a:off x="539552" y="1329445"/>
            <a:ext cx="7716232"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pic>
        <p:nvPicPr>
          <p:cNvPr id="3" name="Imagen 2">
            <a:extLst>
              <a:ext uri="{FF2B5EF4-FFF2-40B4-BE49-F238E27FC236}">
                <a16:creationId xmlns:a16="http://schemas.microsoft.com/office/drawing/2014/main" id="{D9F83E39-56B2-4209-BEA3-64F6D0AB8F2C}"/>
              </a:ext>
            </a:extLst>
          </p:cNvPr>
          <p:cNvPicPr>
            <a:picLocks noChangeAspect="1"/>
          </p:cNvPicPr>
          <p:nvPr/>
        </p:nvPicPr>
        <p:blipFill>
          <a:blip r:embed="rId2"/>
          <a:stretch>
            <a:fillRect/>
          </a:stretch>
        </p:blipFill>
        <p:spPr>
          <a:xfrm>
            <a:off x="508670" y="1759779"/>
            <a:ext cx="7851879" cy="3968150"/>
          </a:xfrm>
          <a:prstGeom prst="rect">
            <a:avLst/>
          </a:prstGeom>
        </p:spPr>
      </p:pic>
    </p:spTree>
    <p:extLst>
      <p:ext uri="{BB962C8B-B14F-4D97-AF65-F5344CB8AC3E}">
        <p14:creationId xmlns:p14="http://schemas.microsoft.com/office/powerpoint/2010/main" val="82732011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3831</TotalTime>
  <Words>864</Words>
  <Application>Microsoft Office PowerPoint</Application>
  <PresentationFormat>Presentación en pantalla (4:3)</PresentationFormat>
  <Paragraphs>56</Paragraphs>
  <Slides>8</Slides>
  <Notes>0</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8</vt:i4>
      </vt:variant>
    </vt:vector>
  </HeadingPairs>
  <TitlesOfParts>
    <vt:vector size="15" baseType="lpstr">
      <vt:lpstr>Andalus</vt:lpstr>
      <vt:lpstr>Arial</vt:lpstr>
      <vt:lpstr>Calibri</vt:lpstr>
      <vt:lpstr>Times New Roman</vt:lpstr>
      <vt:lpstr>1_Tema de Office</vt:lpstr>
      <vt:lpstr>Tema de Office</vt:lpstr>
      <vt:lpstr>Imagen de mapa de bits</vt:lpstr>
      <vt:lpstr>EJECUCIÓN PRESUPUESTARIA DE GASTOS ACUMULADA AL MES DE SEPTIEMBRE DE 2019 PARTIDA 04: CONTRALORÍA GENERAL DE LA REPÚBLICA</vt:lpstr>
      <vt:lpstr>EJECUCIÓN ACUMULADA DE GASTOS A SEPTIEMBRE DE 2019  PARTIDA 04 CONTRALORÍA GENERAL DE LA REPÚBLICA</vt:lpstr>
      <vt:lpstr>EJECUCIÓN ACUMULADA DE GASTOS A SEPTIEMBRE DE 2019  PARTIDA 04 CONTRALORÍA GENERAL DE LA REPÚBLICA</vt:lpstr>
      <vt:lpstr>EJECUCION ACUMULADA DE GASTOS A SEPTIEMBRE DE 2019  PARTIDA 04 CONTRALORÍA GENERAL DE LA REPÚBLICA</vt:lpstr>
      <vt:lpstr>EJECUCIÓN ACUMULADA DE GASTOS A SEPTIEMBRE DE 2019  PARTIDA 04 CONTRALORÍA GENERAL DE LA REPÚBLICA</vt:lpstr>
      <vt:lpstr>EJECUCIÓN ACUMULADA DE GASTOS A SEPTIEMBRE DE 2019  PARTIDA 04 CONTRALORÍA GENERAL DE LA REPÚBLICA</vt:lpstr>
      <vt:lpstr>EJECUCIÓN ACUMULADA DE GASTOS A SEPTIEMBRE DE 2019  PARTIDA 04 CONTRALORÍA GENERAL DE LA REPÚBLICA</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Presupuesto</cp:lastModifiedBy>
  <cp:revision>258</cp:revision>
  <cp:lastPrinted>2019-10-18T21:20:26Z</cp:lastPrinted>
  <dcterms:created xsi:type="dcterms:W3CDTF">2016-06-23T13:38:47Z</dcterms:created>
  <dcterms:modified xsi:type="dcterms:W3CDTF">2019-11-06T12:16:17Z</dcterms:modified>
</cp:coreProperties>
</file>