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9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 dirty="0" err="1">
                <a:effectLst/>
              </a:rPr>
              <a:t>Distribución</a:t>
            </a:r>
            <a:r>
              <a:rPr lang="en-US" sz="1400" b="1" i="0" baseline="0">
                <a:effectLst/>
              </a:rPr>
              <a:t> Presupuesto Inicial por Subtítulos de Gasto</a:t>
            </a:r>
            <a:endParaRPr lang="es-CL" sz="11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748662227107957E-2"/>
          <c:y val="0.19712635175731538"/>
          <c:w val="0.97659779988316509"/>
          <c:h val="0.46417944327045185"/>
        </c:manualLayout>
      </c:layout>
      <c:pie3DChart>
        <c:varyColors val="1"/>
        <c:ser>
          <c:idx val="0"/>
          <c:order val="0"/>
          <c:tx>
            <c:strRef>
              <c:f>'Partida 19'!$D$60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7BD-42A7-B410-D9959DBE3E7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7BD-42A7-B410-D9959DBE3E7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7BD-42A7-B410-D9959DBE3E7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7BD-42A7-B410-D9959DBE3E7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7BD-42A7-B410-D9959DBE3E7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7BD-42A7-B410-D9959DBE3E7A}"/>
              </c:ext>
            </c:extLst>
          </c:dPt>
          <c:dLbls>
            <c:dLbl>
              <c:idx val="0"/>
              <c:layout>
                <c:manualLayout>
                  <c:x val="9.2463901372699761E-4"/>
                  <c:y val="-3.761960611125094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BD-42A7-B410-D9959DBE3E7A}"/>
                </c:ext>
              </c:extLst>
            </c:dLbl>
            <c:dLbl>
              <c:idx val="4"/>
              <c:layout>
                <c:manualLayout>
                  <c:x val="7.8864829396325456E-3"/>
                  <c:y val="5.496135899679207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7BD-42A7-B410-D9959DBE3E7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19'!$C$61:$C$66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SERVICIO DE LA DEUDA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19'!$D$61:$D$66</c:f>
              <c:numCache>
                <c:formatCode>#,##0</c:formatCode>
                <c:ptCount val="6"/>
                <c:pt idx="0">
                  <c:v>42384681</c:v>
                </c:pt>
                <c:pt idx="1">
                  <c:v>757776116</c:v>
                </c:pt>
                <c:pt idx="2">
                  <c:v>62443173</c:v>
                </c:pt>
                <c:pt idx="3">
                  <c:v>177664068</c:v>
                </c:pt>
                <c:pt idx="4">
                  <c:v>57537318</c:v>
                </c:pt>
                <c:pt idx="5">
                  <c:v>15186941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7BD-42A7-B410-D9959DBE3E7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9581474684521808"/>
          <c:y val="0.72728173505817373"/>
          <c:w val="0.38497878390201218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 dirty="0" err="1">
                <a:effectLst/>
              </a:rPr>
              <a:t>Distribución</a:t>
            </a:r>
            <a:r>
              <a:rPr lang="en-US" sz="1400" b="1" i="0" baseline="0" dirty="0">
                <a:effectLst/>
              </a:rPr>
              <a:t> Presupuesto </a:t>
            </a:r>
            <a:r>
              <a:rPr lang="en-US" sz="1400" b="1" i="0" baseline="0" dirty="0" err="1">
                <a:effectLst/>
              </a:rPr>
              <a:t>Inicial</a:t>
            </a:r>
            <a:r>
              <a:rPr lang="en-US" sz="1400" b="1" i="0" baseline="0" dirty="0">
                <a:effectLst/>
              </a:rPr>
              <a:t> por </a:t>
            </a:r>
            <a:r>
              <a:rPr lang="en-US" sz="1400" b="1" i="0" baseline="0" dirty="0" err="1">
                <a:effectLst/>
              </a:rPr>
              <a:t>Capítulo</a:t>
            </a:r>
            <a:r>
              <a:rPr lang="en-US" sz="1400" b="1" i="0" baseline="0" dirty="0">
                <a:effectLst/>
              </a:rPr>
              <a:t> (M$)</a:t>
            </a:r>
            <a:endParaRPr lang="es-CL" sz="1400" dirty="0">
              <a:effectLst/>
            </a:endParaRPr>
          </a:p>
        </c:rich>
      </c:tx>
      <c:layout>
        <c:manualLayout>
          <c:xMode val="edge"/>
          <c:yMode val="edge"/>
          <c:x val="0.24426727223360403"/>
          <c:y val="9.816860205681171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19'!$L$60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19'!$K$61:$K$63</c:f>
              <c:strCache>
                <c:ptCount val="3"/>
                <c:pt idx="0">
                  <c:v>SEC. Y ADM. GRAL. DE TRAN</c:v>
                </c:pt>
                <c:pt idx="1">
                  <c:v>SUB. DE TELEC</c:v>
                </c:pt>
                <c:pt idx="2">
                  <c:v>JUNTA DE AERONÁUTICA CIVIL</c:v>
                </c:pt>
              </c:strCache>
            </c:strRef>
          </c:cat>
          <c:val>
            <c:numRef>
              <c:f>'Partida 19'!$L$61:$L$63</c:f>
              <c:numCache>
                <c:formatCode>#,##0</c:formatCode>
                <c:ptCount val="3"/>
                <c:pt idx="0">
                  <c:v>1061303264</c:v>
                </c:pt>
                <c:pt idx="1">
                  <c:v>50573411</c:v>
                </c:pt>
                <c:pt idx="2">
                  <c:v>1115622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5C-49D1-965C-8762F799703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53085568"/>
        <c:axId val="253087104"/>
      </c:barChart>
      <c:catAx>
        <c:axId val="253085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53087104"/>
        <c:crosses val="autoZero"/>
        <c:auto val="1"/>
        <c:lblAlgn val="ctr"/>
        <c:lblOffset val="100"/>
        <c:noMultiLvlLbl val="0"/>
      </c:catAx>
      <c:valAx>
        <c:axId val="25308710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53085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906DD3-A08A-46FB-918F-03A1DAE717C4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F926C-5D1A-4725-AA09-A8A3457B451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1780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87202-2D19-4E8D-834B-8BDC531970BB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0F39-6647-404F-8FD7-6989FA0839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598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87202-2D19-4E8D-834B-8BDC531970BB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0F39-6647-404F-8FD7-6989FA0839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0240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87202-2D19-4E8D-834B-8BDC531970BB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0F39-6647-404F-8FD7-6989FA0839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9970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27-12-2019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10881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87202-2D19-4E8D-834B-8BDC531970BB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0F39-6647-404F-8FD7-6989FA0839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543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87202-2D19-4E8D-834B-8BDC531970BB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0F39-6647-404F-8FD7-6989FA0839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9691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87202-2D19-4E8D-834B-8BDC531970BB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0F39-6647-404F-8FD7-6989FA0839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6869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87202-2D19-4E8D-834B-8BDC531970BB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0F39-6647-404F-8FD7-6989FA0839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5566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87202-2D19-4E8D-834B-8BDC531970BB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0F39-6647-404F-8FD7-6989FA0839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8428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87202-2D19-4E8D-834B-8BDC531970BB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0F39-6647-404F-8FD7-6989FA0839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282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87202-2D19-4E8D-834B-8BDC531970BB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0F39-6647-404F-8FD7-6989FA0839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6663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87202-2D19-4E8D-834B-8BDC531970BB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0F39-6647-404F-8FD7-6989FA0839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88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87202-2D19-4E8D-834B-8BDC531970BB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00F39-6647-404F-8FD7-6989FA0839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215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OCTUBRE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19:</a:t>
            </a:r>
            <a:br>
              <a:rPr lang="es-CL" sz="2400" b="1" cap="all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42040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865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5713" y="5373216"/>
            <a:ext cx="8406135" cy="18256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03: TRANSANTIAGO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643063"/>
            <a:ext cx="8300576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0803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3470" y="4711653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04: UNIDAD OPERATIVA DE CONTROL DE TRÁNSITO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772816"/>
            <a:ext cx="8238912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2054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157192"/>
            <a:ext cx="8229600" cy="23171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05: FISCALIZACIÓN Y CONTROL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719263"/>
            <a:ext cx="8300576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5628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5070" y="6381328"/>
            <a:ext cx="8242408" cy="19481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4" y="125234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06: SUBSIDIO NACIONAL AL TRANSPORTE PÚBLICO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4" y="1707682"/>
            <a:ext cx="8352932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3997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6754" y="4437112"/>
            <a:ext cx="8119070" cy="30886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07: PROGRAMA DESARROLLO LOGÍSTICO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819237"/>
            <a:ext cx="8272462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6921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725144"/>
            <a:ext cx="8406135" cy="21375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08: PROGRAMA DE VIALIDAD Y TRANSPORTE URBANO: SECTRA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700808"/>
            <a:ext cx="8229600" cy="300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85396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741655"/>
            <a:ext cx="8163508" cy="2796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02. PROGRAMA 01: SUBSECRETARÍA DE TELECOMUNICACIONES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3" y="1663971"/>
            <a:ext cx="8300577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4277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7964" y="4725144"/>
            <a:ext cx="8308071" cy="25087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03. PROGRAMA 01: JUNTA DE AERONÁUTICA CIVIL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868116"/>
            <a:ext cx="8371552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589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5605544"/>
            <a:ext cx="786955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52DDFA81-9B94-4E5F-989A-1115AA423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586402"/>
              </p:ext>
            </p:extLst>
          </p:nvPr>
        </p:nvGraphicFramePr>
        <p:xfrm>
          <a:off x="1187624" y="1808194"/>
          <a:ext cx="6192687" cy="3643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3763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87624" y="5375076"/>
            <a:ext cx="756084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7BBF472B-4940-431F-99AC-6B3AC5D555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6569445"/>
              </p:ext>
            </p:extLst>
          </p:nvPr>
        </p:nvGraphicFramePr>
        <p:xfrm>
          <a:off x="2195736" y="1916832"/>
          <a:ext cx="4896544" cy="3194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9383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1516" y="5797842"/>
            <a:ext cx="8210800" cy="295454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313" y="1603375"/>
            <a:ext cx="6175375" cy="365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5764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5728171"/>
            <a:ext cx="8136904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5" y="1608138"/>
            <a:ext cx="6127750" cy="364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4696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7151" y="4735463"/>
            <a:ext cx="8210799" cy="26553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2271713"/>
            <a:ext cx="7524750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4669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09104" y="4465515"/>
            <a:ext cx="8134827" cy="187621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RESUMEN POR CAPÍTULOS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1677825"/>
            <a:ext cx="841057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7975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65" y="5468275"/>
            <a:ext cx="8004263" cy="26498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01: SECRETARÍA Y ADMINISTRACIÓN GENERAL DE TRANSPORTE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03" y="1705008"/>
            <a:ext cx="87249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2043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5680" y="4604198"/>
            <a:ext cx="8240279" cy="277793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02: EMPRESA DE LOS FERROCARRILES DEL ESTADO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726091"/>
            <a:ext cx="8309735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30393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693</Words>
  <Application>Microsoft Office PowerPoint</Application>
  <PresentationFormat>Presentación en pantalla (4:3)</PresentationFormat>
  <Paragraphs>65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0" baseType="lpstr">
      <vt:lpstr>Arial</vt:lpstr>
      <vt:lpstr>Calibri</vt:lpstr>
      <vt:lpstr>Tema de Office</vt:lpstr>
      <vt:lpstr>EJECUCIÓN ACUMULADA DE GASTOS PRESUPUESTARIOS AL MES DE OCTUBRE DE 2019 PARTIDA 19: MINISTERIO DE TRANSPORTES Y TELECOMUNICACIONES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OCTUBRE DE 2019  PARTIDA 19 MINISTERIO DE TRANSPORTES Y TELECOMUNICACIONES</vt:lpstr>
      <vt:lpstr>EJECUCIÓN ACUMULADA DE GASTOS A OCTUBRE DE 2019  PARTIDA 19 RESUMEN POR CAPÍTULOS</vt:lpstr>
      <vt:lpstr>EJECUCIÓN ACUMULADA DE GASTOS A OCTUBRE DE 2019  PARTIDA 19. CAPÍTULO 01. PROGRAMA 01: SECRETARÍA Y ADMINISTRACIÓN GENERAL DE TRANSPORTE</vt:lpstr>
      <vt:lpstr>EJECUCIÓN ACUMULADA DE GASTOS A OCTUBRE DE 2019  PARTIDA 19. CAPÍTULO 01. PROGRAMA 02: EMPRESA DE LOS FERROCARRILES DEL ESTADO</vt:lpstr>
      <vt:lpstr>EJECUCIÓN ACUMULADA DE GASTOS A OCTUBRE DE 2019  PARTIDA 19. CAPÍTULO 01. PROGRAMA 03: TRANSANTIAGO</vt:lpstr>
      <vt:lpstr>EJECUCIÓN ACUMULADA DE GASTOS A OCTUBRE DE 2019  PARTIDA 19. CAPÍTULO 01. PROGRAMA 04: UNIDAD OPERATIVA DE CONTROL DE TRÁNSITO</vt:lpstr>
      <vt:lpstr>EJECUCIÓN ACUMULADA DE GASTOS A OCTUBRE DE 2019  PARTIDA 19. CAPÍTULO 01. PROGRAMA 05: FISCALIZACIÓN Y CONTROL</vt:lpstr>
      <vt:lpstr>EJECUCIÓN ACUMULADA DE GASTOS A OCTUBRE DE 2019  PARTIDA 19. CAPÍTULO 01. PROGRAMA 06: SUBSIDIO NACIONAL AL TRANSPORTE PÚBLICO</vt:lpstr>
      <vt:lpstr>EJECUCIÓN ACUMULADA DE GASTOS A OCTUBRE DE 2019  PARTIDA 19. CAPÍTULO 01. PROGRAMA 07: PROGRAMA DESARROLLO LOGÍSTICO</vt:lpstr>
      <vt:lpstr>EJECUCIÓN ACUMULADA DE GASTOS A OCTUBRE DE 2019  PARTIDA 19. CAPÍTULO 01. PROGRAMA 08: PROGRAMA DE VIALIDAD Y TRANSPORTE URBANO: SECTRA</vt:lpstr>
      <vt:lpstr>EJECUCIÓN ACUMULADA DE GASTOS A OCTUBRE DE 2019  PARTIDA 19. CAPÍTULO 02. PROGRAMA 01: SUBSECRETARÍA DE TELECOMUNICACIONES</vt:lpstr>
      <vt:lpstr>EJECUCIÓN ACUMULADA DE GASTOS A OCTUBRE DE 2019  PARTIDA 19. CAPÍTULO 03. PROGRAMA 01: JUNTA DE AERONÁUTICA CIVIL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4</cp:revision>
  <dcterms:created xsi:type="dcterms:W3CDTF">2019-12-10T12:54:32Z</dcterms:created>
  <dcterms:modified xsi:type="dcterms:W3CDTF">2019-12-27T19:58:14Z</dcterms:modified>
</cp:coreProperties>
</file>