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82A-4958-AF49-8AF83168F2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82A-4958-AF49-8AF83168F2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82A-4958-AF49-8AF83168F2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82A-4958-AF49-8AF83168F2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82A-4958-AF49-8AF83168F29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82A-4958-AF49-8AF83168F29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208265562</c:v>
                </c:pt>
                <c:pt idx="1">
                  <c:v>66898017</c:v>
                </c:pt>
                <c:pt idx="2">
                  <c:v>155675547</c:v>
                </c:pt>
                <c:pt idx="3">
                  <c:v>85773171</c:v>
                </c:pt>
                <c:pt idx="4">
                  <c:v>71539924</c:v>
                </c:pt>
                <c:pt idx="5">
                  <c:v>12036332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82A-4958-AF49-8AF83168F2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38604549431321"/>
          <c:y val="0.71562591134441522"/>
          <c:w val="0.53775656167978991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4213801913258498"/>
          <c:y val="7.745368020809631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13'!$L$62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13'!$K$63:$K$68</c:f>
              <c:strCache>
                <c:ptCount val="6"/>
                <c:pt idx="0">
                  <c:v>SUB.DE AGRICULTURA</c:v>
                </c:pt>
                <c:pt idx="1">
                  <c:v>OF.DE EST. Y POL. AGRARIAS</c:v>
                </c:pt>
                <c:pt idx="2">
                  <c:v>INDAP</c:v>
                </c:pt>
                <c:pt idx="3">
                  <c:v>SER. AGR. Y GAN.</c:v>
                </c:pt>
                <c:pt idx="4">
                  <c:v>CONAF</c:v>
                </c:pt>
                <c:pt idx="5">
                  <c:v>CNR</c:v>
                </c:pt>
              </c:strCache>
            </c:strRef>
          </c:cat>
          <c:val>
            <c:numRef>
              <c:f>'Partida 13'!$L$63:$L$68</c:f>
              <c:numCache>
                <c:formatCode>#,##0</c:formatCode>
                <c:ptCount val="6"/>
                <c:pt idx="0">
                  <c:v>64952977</c:v>
                </c:pt>
                <c:pt idx="1">
                  <c:v>9563470</c:v>
                </c:pt>
                <c:pt idx="2">
                  <c:v>289742468</c:v>
                </c:pt>
                <c:pt idx="3">
                  <c:v>133990966</c:v>
                </c:pt>
                <c:pt idx="4">
                  <c:v>90054741</c:v>
                </c:pt>
                <c:pt idx="5">
                  <c:v>13047672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CA-456B-A2E3-EA58BDA87C2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35814016"/>
        <c:axId val="335815808"/>
      </c:barChart>
      <c:catAx>
        <c:axId val="33581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5815808"/>
        <c:crosses val="autoZero"/>
        <c:auto val="1"/>
        <c:lblAlgn val="ctr"/>
        <c:lblOffset val="100"/>
        <c:noMultiLvlLbl val="0"/>
      </c:catAx>
      <c:valAx>
        <c:axId val="33581580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3581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35A43-F00D-4596-92EF-F672EBC967F0}" type="datetimeFigureOut">
              <a:rPr lang="es-CL" smtClean="0"/>
              <a:t>06-01-2020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111E7-6A92-436F-B3ED-9CF1CBD99F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53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AE6C-2E13-44F4-A9BA-0B407D7571CE}" type="datetimeFigureOut">
              <a:rPr lang="es-CL" smtClean="0"/>
              <a:t>06-01-2020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58D2-ECBA-4803-A033-A32E3F10EE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9891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AE6C-2E13-44F4-A9BA-0B407D7571CE}" type="datetimeFigureOut">
              <a:rPr lang="es-CL" smtClean="0"/>
              <a:t>06-01-2020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58D2-ECBA-4803-A033-A32E3F10EE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727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AE6C-2E13-44F4-A9BA-0B407D7571CE}" type="datetimeFigureOut">
              <a:rPr lang="es-CL" smtClean="0"/>
              <a:t>06-01-2020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58D2-ECBA-4803-A033-A32E3F10EE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1641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06-01-2020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09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AE6C-2E13-44F4-A9BA-0B407D7571CE}" type="datetimeFigureOut">
              <a:rPr lang="es-CL" smtClean="0"/>
              <a:t>06-01-2020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58D2-ECBA-4803-A033-A32E3F10EE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131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AE6C-2E13-44F4-A9BA-0B407D7571CE}" type="datetimeFigureOut">
              <a:rPr lang="es-CL" smtClean="0"/>
              <a:t>06-01-2020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58D2-ECBA-4803-A033-A32E3F10EE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81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AE6C-2E13-44F4-A9BA-0B407D7571CE}" type="datetimeFigureOut">
              <a:rPr lang="es-CL" smtClean="0"/>
              <a:t>06-01-2020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58D2-ECBA-4803-A033-A32E3F10EE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295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AE6C-2E13-44F4-A9BA-0B407D7571CE}" type="datetimeFigureOut">
              <a:rPr lang="es-CL" smtClean="0"/>
              <a:t>06-01-2020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58D2-ECBA-4803-A033-A32E3F10EE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747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AE6C-2E13-44F4-A9BA-0B407D7571CE}" type="datetimeFigureOut">
              <a:rPr lang="es-CL" smtClean="0"/>
              <a:t>06-01-2020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58D2-ECBA-4803-A033-A32E3F10EE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11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AE6C-2E13-44F4-A9BA-0B407D7571CE}" type="datetimeFigureOut">
              <a:rPr lang="es-CL" smtClean="0"/>
              <a:t>06-01-2020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58D2-ECBA-4803-A033-A32E3F10EE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796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AE6C-2E13-44F4-A9BA-0B407D7571CE}" type="datetimeFigureOut">
              <a:rPr lang="es-CL" smtClean="0"/>
              <a:t>06-01-2020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58D2-ECBA-4803-A033-A32E3F10EE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905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AE6C-2E13-44F4-A9BA-0B407D7571CE}" type="datetimeFigureOut">
              <a:rPr lang="es-CL" smtClean="0"/>
              <a:t>06-01-2020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58D2-ECBA-4803-A033-A32E3F10EE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253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3AE6C-2E13-44F4-A9BA-0B407D7571CE}" type="datetimeFigureOut">
              <a:rPr lang="es-CL" smtClean="0"/>
              <a:t>06-01-2020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E58D2-ECBA-4803-A033-A32E3F10EE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652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diciembre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18488" name="Picture 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764704"/>
            <a:ext cx="6261709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8344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30" y="4653136"/>
            <a:ext cx="7299532" cy="21271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700808"/>
            <a:ext cx="715551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23528" y="7194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60" y="2090192"/>
            <a:ext cx="87249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6521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4663370"/>
            <a:ext cx="7332297" cy="277798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1100" y="1470978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7130" y="68932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86621"/>
            <a:ext cx="872490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101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76616" y="6453336"/>
            <a:ext cx="8173344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3009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42" y="1633049"/>
            <a:ext cx="8724900" cy="4847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3447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3" y="6237312"/>
            <a:ext cx="791040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00808"/>
            <a:ext cx="87249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1646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949280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1913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5F48B5F-DCDC-43E7-9062-CAD2CBA3E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542" y="1598288"/>
            <a:ext cx="8505938" cy="4313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41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388" y="4077072"/>
            <a:ext cx="7281782" cy="26858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56792"/>
            <a:ext cx="749762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916832"/>
            <a:ext cx="87249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846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3639" y="4437112"/>
            <a:ext cx="7137586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4164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38997"/>
            <a:ext cx="872490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0619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196" y="4149080"/>
            <a:ext cx="7470935" cy="28214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569634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35" y="1663793"/>
            <a:ext cx="879157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5277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375" y="3923846"/>
            <a:ext cx="7569634" cy="22523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6089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00808"/>
            <a:ext cx="87249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3273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21088"/>
            <a:ext cx="7344816" cy="239910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756963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49757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3" y="1988840"/>
            <a:ext cx="86487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519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4256" y="5589240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8089642"/>
              </p:ext>
            </p:extLst>
          </p:nvPr>
        </p:nvGraphicFramePr>
        <p:xfrm>
          <a:off x="971600" y="1772816"/>
          <a:ext cx="6840760" cy="3605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98511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1422" y="3645024"/>
            <a:ext cx="7297862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9"/>
            <a:ext cx="771365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685925"/>
            <a:ext cx="87249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2273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958845"/>
            <a:ext cx="7353610" cy="27035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35361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69376"/>
            <a:ext cx="87249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6718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1149" y="3766955"/>
            <a:ext cx="7389360" cy="310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48883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72" y="1628800"/>
            <a:ext cx="87249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78665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384" y="4281449"/>
            <a:ext cx="7318173" cy="22767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00808"/>
            <a:ext cx="87249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923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1406" y="3927971"/>
            <a:ext cx="7285002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66" y="1597217"/>
            <a:ext cx="87249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40085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3117676"/>
            <a:ext cx="7416824" cy="3113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19" y="1628800"/>
            <a:ext cx="87249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8386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540" y="5656163"/>
            <a:ext cx="7416824" cy="293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50043"/>
            <a:ext cx="7488832" cy="3067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620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" y="1586671"/>
            <a:ext cx="87249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3601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4256" y="5377294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1D8CC1D3-0B4E-4BB4-B91E-1B616A47A2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443817"/>
              </p:ext>
            </p:extLst>
          </p:nvPr>
        </p:nvGraphicFramePr>
        <p:xfrm>
          <a:off x="1403648" y="1682479"/>
          <a:ext cx="6408712" cy="3493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714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5657" y="5908610"/>
            <a:ext cx="8210799" cy="328702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654175"/>
            <a:ext cx="6542087" cy="354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765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2369" y="5877272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1657350"/>
            <a:ext cx="6138863" cy="354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25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653136"/>
            <a:ext cx="7758063" cy="29020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61492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42" y="1988840"/>
            <a:ext cx="752475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7962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5783090"/>
            <a:ext cx="7327558" cy="31020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293727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6160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RESUMEN POR CAPÍTULOS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49240"/>
            <a:ext cx="8410575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8716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373216"/>
            <a:ext cx="771365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D123F448-16B7-4B67-B727-92D5316F6013}"/>
              </a:ext>
            </a:extLst>
          </p:cNvPr>
          <p:cNvSpPr txBox="1">
            <a:spLocks/>
          </p:cNvSpPr>
          <p:nvPr/>
        </p:nvSpPr>
        <p:spPr>
          <a:xfrm>
            <a:off x="539552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1 de 2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844824"/>
            <a:ext cx="87249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4938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368131"/>
            <a:ext cx="771365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8D5EA4D3-68B4-4A74-BAA6-37B9F2D1A723}"/>
              </a:ext>
            </a:extLst>
          </p:cNvPr>
          <p:cNvSpPr txBox="1">
            <a:spLocks/>
          </p:cNvSpPr>
          <p:nvPr/>
        </p:nvSpPr>
        <p:spPr>
          <a:xfrm>
            <a:off x="539552" y="1556792"/>
            <a:ext cx="7910408" cy="2336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2 de 2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988840"/>
            <a:ext cx="8724900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301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1061</Words>
  <Application>Microsoft Office PowerPoint</Application>
  <PresentationFormat>Presentación en pantalla (4:3)</PresentationFormat>
  <Paragraphs>109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Arial</vt:lpstr>
      <vt:lpstr>Calibri</vt:lpstr>
      <vt:lpstr>Tema de Office</vt:lpstr>
      <vt:lpstr>EJECUCIÓN ACUMULADA DE GASTOS PRESUPUESTARIOS AL MES DE OCTUBRE DE 2019 PARTIDA 13: MINISTERIO DE AGRICULTURA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OCTUBRE DE 2019  PARTIDA 13 MINISTERIO DE AGRICULTURA</vt:lpstr>
      <vt:lpstr>EJECUCIÓN ACUMULADA DE GASTOS A OCTUBRE DE 2019  PARTIDA 13 RESUMEN POR CAPÍTULOS</vt:lpstr>
      <vt:lpstr>EJECUCIÓN ACUMULADA DE GASTOS A OCTUBRE DE 2019  PARTIDA 13. CAPÍTULO 01. PROGRAMA 01:  SUBSECRETARÍA DE AGRICULTURA</vt:lpstr>
      <vt:lpstr>EJECUCIÓN ACUMULADA DE GASTOS A OCTUBRE DE 2019  PARTIDA 13. CAPÍTULO 01. PROGRAMA 01:  SUBSECRETARÍA DE AGRICULTURA</vt:lpstr>
      <vt:lpstr>EJECUCIÓN ACUMULADA DE GASTOS A OCTUBRE DE 2019  PARTIDA 13. CAPÍTULO 01. PROGRAMA 02:  INVESTIGACIÓN E INNOVACIÓN TECNOLÓGICA SILVOAGROPECUARIA</vt:lpstr>
      <vt:lpstr>EJECUCIÓN ACUMULADA DE GASTOS A OCTUBRE DE 2019  PARTIDA 13. CAPÍTULO 02. PROGRAMA 01:  OFICINA DE ESTUDIOS Y POLÍTICAS AGRARIAS</vt:lpstr>
      <vt:lpstr>EJECUCIÓN ACUMULADA DE GASTOS A OCTUBRE DE 2019  PARTIDA 13. CAPÍTULO 03. PROGRAMA 01:  INSTITUTO DE DESARROLLO AGROPECUARIO</vt:lpstr>
      <vt:lpstr>EJECUCIÓN ACUMULADA DE GASTOS A OCTUBRE DE 2019  PARTIDA 13. CAPÍTULO 03. PROGRAMA 01:  INSTITUTO DE DESARROLLO AGROPECUARIO</vt:lpstr>
      <vt:lpstr>EJECUCIÓN ACUMULADA DE GASTOS A OCTUBRE DE 2019  PARTIDA 13. CAPÍTULO 04. PROGRAMA 01:  SERVICIO AGRÍCOLA Y GANADERO</vt:lpstr>
      <vt:lpstr>EJECUCIÓN ACUMULADA DE GASTOS A OCTUBRE DE 2019  PARTIDA 13. CAPÍTULO 04. PROGRAMA 04:  INSPECCIONES EXPORTACIONES SILVOAGROPECUARIAS</vt:lpstr>
      <vt:lpstr>EJECUCIÓN ACUMULADA DE GASTOS A OCTUBRE DE 2019  PARTIDA 13. CAPÍTULO 04. PROGRAMA 05:  PROGRAMA DESARROLLO GANADERO</vt:lpstr>
      <vt:lpstr>EJECUCIÓN ACUMULADA DE GASTOS A OCTUBRE DE 2019  PARTIDA 13. CAPÍTULO 04. PROGRAMA 06:  VIGILANCIA Y CONTROL SILVOAGRÍCOLA</vt:lpstr>
      <vt:lpstr>EJECUCIÓN ACUMULADA DE GASTOS A OCTUBRE DE 2019  PARTIDA 13. CAPÍTULO 04. PROGRAMA 07:  PROGRAMA DE CONTROLES FRONTERIZOS</vt:lpstr>
      <vt:lpstr>EJECUCIÓN ACUMULADA DE GASTOS A OCTUBRE DE 2019  PARTIDA 13. CAPÍTULO 04. PROGRAMA 08:  PROGRAMA GESTIÓN Y CONSERVACIÓN DE RECURSOS NATURALES RENOVABLES</vt:lpstr>
      <vt:lpstr>EJECUCIÓN ACUMULADA DE GASTOS A OCTUBRE DE 2019  PARTIDA 13. CAPÍTULO 04. PROGRAMA 09:  LABORATORIOS</vt:lpstr>
      <vt:lpstr>EJECUCIÓN ACUMULADA DE GASTOS A OCTUBRE DE 2019  PARTIDA 13. CAPÍTULO 05. PROGRAMA 01:  CORPORACIÓN NACIONAL FORESTAL</vt:lpstr>
      <vt:lpstr>EJECUCIÓN ACUMULADA DE GASTOS A OCTUBRE DE 2019  PARTIDA 13. CAPÍTULO 05. PROGRAMA 03:  PROGRAMA DE MANEJO DEL FUEGO</vt:lpstr>
      <vt:lpstr>EJECUCIÓN ACUMULADA DE GASTOS A OCTUBRE DE 2019  PARTIDA 13. CAPÍTULO 05. PROGRAMA 04:  ÁREAS SILVESTRES PROTEGIDAS</vt:lpstr>
      <vt:lpstr>EJECUCIÓN ACUMULADA DE GASTOS A OCTUBRE DE 2019  PARTIDA 13. CAPÍTULO 05. PROGRAMA 05:  GESTIÓN FORESTAL</vt:lpstr>
      <vt:lpstr>EJECUCIÓN ACUMULADA DE GASTOS A OCTUBRE DE 2019  PARTIDA 13. CAPÍTULO 05. PROGRAMA 06:  PROGRAMA  DE ARBORIZACIÓN URBANA</vt:lpstr>
      <vt:lpstr>EJECUCIÓN ACUMULADA DE GASTOS A OCTUBRE DE 2019  PARTIDA 13. CAPÍTULO 06. PROGRAMA 01:  COMISIÓN NACIONAL DE RIEGO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6</cp:revision>
  <dcterms:created xsi:type="dcterms:W3CDTF">2019-12-06T18:39:54Z</dcterms:created>
  <dcterms:modified xsi:type="dcterms:W3CDTF">2020-01-06T21:34:47Z</dcterms:modified>
</cp:coreProperties>
</file>