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60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0419884680080647"/>
          <c:y val="5.7251280775173739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5005334608832297"/>
          <c:w val="1"/>
          <c:h val="0.46405608317907415"/>
        </c:manualLayout>
      </c:layout>
      <c:pie3DChart>
        <c:varyColors val="1"/>
        <c:ser>
          <c:idx val="0"/>
          <c:order val="0"/>
          <c:tx>
            <c:strRef>
              <c:f>'Partida 12'!$D$63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195-43D7-BA9C-D8AF7573A80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195-43D7-BA9C-D8AF7573A80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195-43D7-BA9C-D8AF7573A80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195-43D7-BA9C-D8AF7573A801}"/>
              </c:ext>
            </c:extLst>
          </c:dPt>
          <c:dLbls>
            <c:dLbl>
              <c:idx val="1"/>
              <c:layout>
                <c:manualLayout>
                  <c:x val="-4.3314327088424288E-2"/>
                  <c:y val="-0.1305279013908494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95-43D7-BA9C-D8AF7573A801}"/>
                </c:ext>
              </c:extLst>
            </c:dLbl>
            <c:dLbl>
              <c:idx val="2"/>
              <c:layout>
                <c:manualLayout>
                  <c:x val="5.5557146265807683E-2"/>
                  <c:y val="4.08032469348639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95-43D7-BA9C-D8AF7573A801}"/>
                </c:ext>
              </c:extLst>
            </c:dLbl>
            <c:dLbl>
              <c:idx val="3"/>
              <c:layout>
                <c:manualLayout>
                  <c:x val="-5.6119608562299984E-3"/>
                  <c:y val="-1.410962796570700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95-43D7-BA9C-D8AF7573A80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12'!$C$64:$C$67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INICIATIVAS DE INVERSIÓN                                                        </c:v>
                </c:pt>
                <c:pt idx="2">
                  <c:v>TRANSFERENCIAS DE CAPITAL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12'!$D$64:$D$67</c:f>
              <c:numCache>
                <c:formatCode>#,##0</c:formatCode>
                <c:ptCount val="4"/>
                <c:pt idx="0">
                  <c:v>211779014</c:v>
                </c:pt>
                <c:pt idx="1">
                  <c:v>1716587204</c:v>
                </c:pt>
                <c:pt idx="2">
                  <c:v>518906787</c:v>
                </c:pt>
                <c:pt idx="3">
                  <c:v>30941163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195-43D7-BA9C-D8AF7573A8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299359414610506"/>
          <c:y val="0.76689909270254886"/>
          <c:w val="0.38772286033875025"/>
          <c:h val="0.214243766118997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 dirty="0" err="1">
                <a:effectLst/>
              </a:rPr>
              <a:t>Distribución</a:t>
            </a:r>
            <a:r>
              <a:rPr lang="en-US" sz="1400" b="1" i="0" baseline="0" dirty="0">
                <a:effectLst/>
              </a:rPr>
              <a:t> Presupuesto </a:t>
            </a:r>
            <a:r>
              <a:rPr lang="en-US" sz="1400" b="1" i="0" baseline="0" dirty="0" err="1">
                <a:effectLst/>
              </a:rPr>
              <a:t>Inicial</a:t>
            </a:r>
            <a:r>
              <a:rPr lang="en-US" sz="1400" b="1" i="0" baseline="0" dirty="0">
                <a:effectLst/>
              </a:rPr>
              <a:t> por </a:t>
            </a:r>
            <a:r>
              <a:rPr lang="en-US" sz="1400" b="1" i="0" baseline="0" dirty="0" err="1">
                <a:effectLst/>
              </a:rPr>
              <a:t>Capítulo</a:t>
            </a:r>
            <a:r>
              <a:rPr lang="en-US" sz="1400" b="1" i="0" baseline="0" dirty="0">
                <a:effectLst/>
              </a:rPr>
              <a:t> (M$)</a:t>
            </a:r>
            <a:endParaRPr lang="es-CL" sz="1400" dirty="0">
              <a:effectLst/>
            </a:endParaRPr>
          </a:p>
        </c:rich>
      </c:tx>
      <c:layout>
        <c:manualLayout>
          <c:xMode val="edge"/>
          <c:yMode val="edge"/>
          <c:x val="0.23803046597197328"/>
          <c:y val="6.711481242163824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12'!$M$63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193C-450A-B25D-D93387D08F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12'!$L$64:$L$69</c:f>
              <c:strCache>
                <c:ptCount val="6"/>
                <c:pt idx="0">
                  <c:v>SEC. Y ADM. GRAL</c:v>
                </c:pt>
                <c:pt idx="1">
                  <c:v>DIR.GRAL. DE OBRAS PÚBLICAS</c:v>
                </c:pt>
                <c:pt idx="2">
                  <c:v>DIR. GRAL. DE CONCESIONES DE OBRAS PÚBLICAS</c:v>
                </c:pt>
                <c:pt idx="3">
                  <c:v>DIR. GRAL. DE AGUAS</c:v>
                </c:pt>
                <c:pt idx="4">
                  <c:v>INH</c:v>
                </c:pt>
                <c:pt idx="5">
                  <c:v>SSS</c:v>
                </c:pt>
              </c:strCache>
            </c:strRef>
          </c:cat>
          <c:val>
            <c:numRef>
              <c:f>'Partida 12'!$M$64:$M$69</c:f>
              <c:numCache>
                <c:formatCode>#,##0</c:formatCode>
                <c:ptCount val="6"/>
                <c:pt idx="0">
                  <c:v>21558684</c:v>
                </c:pt>
                <c:pt idx="1">
                  <c:v>1794031705</c:v>
                </c:pt>
                <c:pt idx="2">
                  <c:v>631667754</c:v>
                </c:pt>
                <c:pt idx="3">
                  <c:v>18755866</c:v>
                </c:pt>
                <c:pt idx="4">
                  <c:v>2006913</c:v>
                </c:pt>
                <c:pt idx="5">
                  <c:v>10193246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49-4622-8B67-558FD8AE49C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37447296"/>
        <c:axId val="137448832"/>
      </c:barChart>
      <c:catAx>
        <c:axId val="137447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7448832"/>
        <c:crosses val="autoZero"/>
        <c:auto val="1"/>
        <c:lblAlgn val="ctr"/>
        <c:lblOffset val="100"/>
        <c:noMultiLvlLbl val="0"/>
      </c:catAx>
      <c:valAx>
        <c:axId val="13744883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37447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2017 - 2018 - 2019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12'!$C$24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'Partida 12'!$D$24:$O$24</c:f>
              <c:numCache>
                <c:formatCode>0.0%</c:formatCode>
                <c:ptCount val="12"/>
                <c:pt idx="0">
                  <c:v>0.12879110861931714</c:v>
                </c:pt>
                <c:pt idx="1">
                  <c:v>0.20022557002949046</c:v>
                </c:pt>
                <c:pt idx="2">
                  <c:v>0.27890187772851688</c:v>
                </c:pt>
                <c:pt idx="3">
                  <c:v>0.35231950642699206</c:v>
                </c:pt>
                <c:pt idx="4">
                  <c:v>0.42262176668398627</c:v>
                </c:pt>
                <c:pt idx="5">
                  <c:v>0.47516849256654442</c:v>
                </c:pt>
                <c:pt idx="6">
                  <c:v>0.55675542510628129</c:v>
                </c:pt>
                <c:pt idx="7">
                  <c:v>0.61055144735418132</c:v>
                </c:pt>
                <c:pt idx="8">
                  <c:v>0.67779851118029188</c:v>
                </c:pt>
                <c:pt idx="9">
                  <c:v>0.7481721161280922</c:v>
                </c:pt>
                <c:pt idx="10">
                  <c:v>0.81677568781327337</c:v>
                </c:pt>
                <c:pt idx="11">
                  <c:v>0.99573489777410373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5C-436B-B481-948822D8CAB1}"/>
            </c:ext>
          </c:extLst>
        </c:ser>
        <c:ser>
          <c:idx val="0"/>
          <c:order val="1"/>
          <c:tx>
            <c:strRef>
              <c:f>'Partida 12'!$C$25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12'!$D$25:$O$25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0.23070671436648377</c:v>
                </c:pt>
                <c:pt idx="2">
                  <c:v>0.31212637135743759</c:v>
                </c:pt>
                <c:pt idx="3">
                  <c:v>0.3769970132696272</c:v>
                </c:pt>
                <c:pt idx="4">
                  <c:v>0.45362432797741425</c:v>
                </c:pt>
                <c:pt idx="5">
                  <c:v>0.49191313057663588</c:v>
                </c:pt>
                <c:pt idx="6">
                  <c:v>0.56581744171334314</c:v>
                </c:pt>
                <c:pt idx="7">
                  <c:v>0.62906405968690693</c:v>
                </c:pt>
                <c:pt idx="8">
                  <c:v>0.69396155022564487</c:v>
                </c:pt>
                <c:pt idx="9">
                  <c:v>0.76814250207637591</c:v>
                </c:pt>
                <c:pt idx="10">
                  <c:v>0.82707220361786049</c:v>
                </c:pt>
                <c:pt idx="11">
                  <c:v>0.99571908388720642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5C-436B-B481-948822D8CAB1}"/>
            </c:ext>
          </c:extLst>
        </c:ser>
        <c:ser>
          <c:idx val="1"/>
          <c:order val="2"/>
          <c:tx>
            <c:strRef>
              <c:f>'Partida 12'!$C$26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055C-436B-B481-948822D8CAB1}"/>
              </c:ext>
            </c:extLst>
          </c:dPt>
          <c:dLbls>
            <c:dLbl>
              <c:idx val="0"/>
              <c:layout>
                <c:manualLayout>
                  <c:x val="-4.9218894367176066E-2"/>
                  <c:y val="4.3118456577604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55C-436B-B481-948822D8CAB1}"/>
                </c:ext>
              </c:extLst>
            </c:dLbl>
            <c:dLbl>
              <c:idx val="1"/>
              <c:layout>
                <c:manualLayout>
                  <c:x val="-4.984423676012463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5C-436B-B481-948822D8CAB1}"/>
                </c:ext>
              </c:extLst>
            </c:dLbl>
            <c:dLbl>
              <c:idx val="2"/>
              <c:layout>
                <c:manualLayout>
                  <c:x val="-3.9460020768431983E-2"/>
                  <c:y val="4.5494300674616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55C-436B-B481-948822D8CAB1}"/>
                </c:ext>
              </c:extLst>
            </c:dLbl>
            <c:dLbl>
              <c:idx val="3"/>
              <c:layout>
                <c:manualLayout>
                  <c:x val="-4.3613707165109108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55C-436B-B481-948822D8CAB1}"/>
                </c:ext>
              </c:extLst>
            </c:dLbl>
            <c:dLbl>
              <c:idx val="4"/>
              <c:layout>
                <c:manualLayout>
                  <c:x val="-4.3613707165109108E-2"/>
                  <c:y val="2.79964927228407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55C-436B-B481-948822D8CAB1}"/>
                </c:ext>
              </c:extLst>
            </c:dLbl>
            <c:dLbl>
              <c:idx val="5"/>
              <c:layout>
                <c:manualLayout>
                  <c:x val="-3.530633437175501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55C-436B-B481-948822D8CAB1}"/>
                </c:ext>
              </c:extLst>
            </c:dLbl>
            <c:dLbl>
              <c:idx val="6"/>
              <c:layout>
                <c:manualLayout>
                  <c:x val="-3.1152647975077958E-2"/>
                  <c:y val="3.1496054313195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55C-436B-B481-948822D8CAB1}"/>
                </c:ext>
              </c:extLst>
            </c:dLbl>
            <c:dLbl>
              <c:idx val="7"/>
              <c:layout>
                <c:manualLayout>
                  <c:x val="-3.1152647975077882E-2"/>
                  <c:y val="3.4995615903550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55C-436B-B481-948822D8CAB1}"/>
                </c:ext>
              </c:extLst>
            </c:dLbl>
            <c:dLbl>
              <c:idx val="8"/>
              <c:layout>
                <c:manualLayout>
                  <c:x val="-3.3229491173416406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55C-436B-B481-948822D8CAB1}"/>
                </c:ext>
              </c:extLst>
            </c:dLbl>
            <c:dLbl>
              <c:idx val="9"/>
              <c:layout>
                <c:manualLayout>
                  <c:x val="-3.9460020768431983E-2"/>
                  <c:y val="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55C-436B-B481-948822D8CA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12'!$D$26:$M$26</c:f>
              <c:numCache>
                <c:formatCode>0.0%</c:formatCode>
                <c:ptCount val="10"/>
                <c:pt idx="0">
                  <c:v>0.11418401631864127</c:v>
                </c:pt>
                <c:pt idx="1">
                  <c:v>0.18861652638247689</c:v>
                </c:pt>
                <c:pt idx="2">
                  <c:v>0.26049486292824714</c:v>
                </c:pt>
                <c:pt idx="3">
                  <c:v>0.33253871698322113</c:v>
                </c:pt>
                <c:pt idx="4">
                  <c:v>0.35124243908640468</c:v>
                </c:pt>
                <c:pt idx="5">
                  <c:v>0.42860043593498581</c:v>
                </c:pt>
                <c:pt idx="6">
                  <c:v>0.50970040844125508</c:v>
                </c:pt>
                <c:pt idx="7">
                  <c:v>0.5761688554598301</c:v>
                </c:pt>
                <c:pt idx="8">
                  <c:v>0.63525922973252213</c:v>
                </c:pt>
                <c:pt idx="9">
                  <c:v>0.73864007070797633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055C-436B-B481-948822D8CA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891648"/>
        <c:axId val="142905728"/>
      </c:lineChart>
      <c:catAx>
        <c:axId val="142891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905728"/>
        <c:crosses val="autoZero"/>
        <c:auto val="1"/>
        <c:lblAlgn val="ctr"/>
        <c:lblOffset val="100"/>
        <c:noMultiLvlLbl val="0"/>
      </c:catAx>
      <c:valAx>
        <c:axId val="1429057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89164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A4566-8129-48B5-A0C2-1F0B9279A886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D4AE4-2513-4731-BEC9-396A58B70DC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8149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6ACC-DCB9-429A-B56B-D8FA9E55711E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B5CE-E280-4DE5-AA05-206F32E290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621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6ACC-DCB9-429A-B56B-D8FA9E55711E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B5CE-E280-4DE5-AA05-206F32E290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0534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6ACC-DCB9-429A-B56B-D8FA9E55711E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B5CE-E280-4DE5-AA05-206F32E290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0786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28365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6ACC-DCB9-429A-B56B-D8FA9E55711E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B5CE-E280-4DE5-AA05-206F32E290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8083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6ACC-DCB9-429A-B56B-D8FA9E55711E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B5CE-E280-4DE5-AA05-206F32E290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8693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6ACC-DCB9-429A-B56B-D8FA9E55711E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B5CE-E280-4DE5-AA05-206F32E290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784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6ACC-DCB9-429A-B56B-D8FA9E55711E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B5CE-E280-4DE5-AA05-206F32E290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2963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6ACC-DCB9-429A-B56B-D8FA9E55711E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B5CE-E280-4DE5-AA05-206F32E290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9339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6ACC-DCB9-429A-B56B-D8FA9E55711E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B5CE-E280-4DE5-AA05-206F32E290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407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6ACC-DCB9-429A-B56B-D8FA9E55711E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B5CE-E280-4DE5-AA05-206F32E290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715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6ACC-DCB9-429A-B56B-D8FA9E55711E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B5CE-E280-4DE5-AA05-206F32E290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4376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46ACC-DCB9-429A-B56B-D8FA9E55711E}" type="datetimeFigureOut">
              <a:rPr lang="es-CL" smtClean="0"/>
              <a:t>27-12-2019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FB5CE-E280-4DE5-AA05-206F32E290A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078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cap="all" dirty="0">
                <a:latin typeface="+mn-lt"/>
              </a:rPr>
              <a:t>al mes de OCTUBRE de 2019</a:t>
            </a:r>
            <a:br>
              <a:rPr lang="es-CL" sz="2000" b="1" cap="all" dirty="0">
                <a:latin typeface="+mn-lt"/>
              </a:rPr>
            </a:br>
            <a:r>
              <a:rPr lang="es-CL" sz="2000" b="1" cap="all" dirty="0">
                <a:latin typeface="+mn-lt"/>
              </a:rPr>
              <a:t>Partida 12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03" name="Picture 1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986803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065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199" y="5152107"/>
            <a:ext cx="822960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19263"/>
            <a:ext cx="8724900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5939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7076" y="5771527"/>
            <a:ext cx="7997602" cy="21384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490663"/>
            <a:ext cx="8724900" cy="387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8982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3732" y="6448722"/>
            <a:ext cx="8034583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556792"/>
            <a:ext cx="8724900" cy="4917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1245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5200957"/>
            <a:ext cx="8219256" cy="24426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19263"/>
            <a:ext cx="8724900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4190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8924" y="5229200"/>
            <a:ext cx="8167532" cy="24530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19263"/>
            <a:ext cx="8724900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8468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286" y="5229200"/>
            <a:ext cx="8270170" cy="21261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535113"/>
            <a:ext cx="87249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3269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8134" y="4788480"/>
            <a:ext cx="8228322" cy="29670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844675"/>
            <a:ext cx="86487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5546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4869160"/>
            <a:ext cx="8076272" cy="23643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76" y="1796108"/>
            <a:ext cx="87249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2081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856" y="551214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72816"/>
            <a:ext cx="87249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51648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479206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844675"/>
            <a:ext cx="87249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7759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118557"/>
            <a:ext cx="748883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5255305"/>
              </p:ext>
            </p:extLst>
          </p:nvPr>
        </p:nvGraphicFramePr>
        <p:xfrm>
          <a:off x="1475656" y="1923904"/>
          <a:ext cx="6336704" cy="374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60780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2516" y="4437112"/>
            <a:ext cx="8229601" cy="21761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73" y="1804448"/>
            <a:ext cx="872490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500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704798"/>
            <a:ext cx="730881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D6227D1-A8B2-4283-BA4D-3F1962EE6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0760680"/>
              </p:ext>
            </p:extLst>
          </p:nvPr>
        </p:nvGraphicFramePr>
        <p:xfrm>
          <a:off x="1151620" y="1844824"/>
          <a:ext cx="6840760" cy="3513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4745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9082" y="5993129"/>
            <a:ext cx="7704856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650" y="1603375"/>
            <a:ext cx="6108700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5576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353" y="5949280"/>
            <a:ext cx="7974087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4299671"/>
              </p:ext>
            </p:extLst>
          </p:nvPr>
        </p:nvGraphicFramePr>
        <p:xfrm>
          <a:off x="1115616" y="1817880"/>
          <a:ext cx="6768752" cy="3629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8232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1331" y="4504035"/>
            <a:ext cx="8148277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49" y="1805073"/>
            <a:ext cx="7524750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719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78954" y="5877272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RESUMEN POR CAPÍTULOS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1309688"/>
            <a:ext cx="8410575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0585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7971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295" y="1628800"/>
            <a:ext cx="8086725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285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6311" y="5510061"/>
            <a:ext cx="8150145" cy="22319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772815"/>
            <a:ext cx="8290232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34362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830</Words>
  <Application>Microsoft Office PowerPoint</Application>
  <PresentationFormat>Presentación en pantalla (4:3)</PresentationFormat>
  <Paragraphs>92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Arial</vt:lpstr>
      <vt:lpstr>Calibri</vt:lpstr>
      <vt:lpstr>Tema de Office</vt:lpstr>
      <vt:lpstr>EJECUCIÓN ACUMULADA DE GASTOS PRESUPUESTARIOS al mes de OCTUBRE de 2019 Partida 12: MINISTERIO DE OBRAS PÚBLICAS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OCTUBRE DE 2019  PARTIDA 12 MINISTERIO DE OBRAS PÚBLICAS</vt:lpstr>
      <vt:lpstr>EJECUCIÓN ACUMULADA DE GASTOS A OCTUBRE DE 2019  PARTIDA 12 RESUMEN POR CAPÍTULOS</vt:lpstr>
      <vt:lpstr>EJECUCIÓN ACUMULADA DE GASTOS A OCTUBRE DE 2019  PARTIDA 12. CAPÍTULO 01. PROGRAMA 01: SECRETARÍA Y ADMINISTRACIÓN GENERAL</vt:lpstr>
      <vt:lpstr>EJECUCIÓN ACUMULADA DE GASTOS A OCTUBRE DE 2019  PARTIDA 12. CAPÍTULO 02. PROGRAMA 01: ADMINISTRACIÓN Y EJECUCIÓN DE OBRAS PÚBLICAS</vt:lpstr>
      <vt:lpstr>EJECUCIÓN ACUMULADA DE GASTOS A OCTUBRE DE 2019  PARTIDA 12. CAPÍTULO 02. PROGRAMA 02: DIRECCIÓN DE ARQUITECTURA</vt:lpstr>
      <vt:lpstr>EJECUCIÓN ACUMULADA DE GASTOS A OCTUBRE DE 2019  PARTIDA 12. CAPÍTULO 02. PROGRAMA 03: DIRECCIÓN DE OBRAS HIDRÁULICAS</vt:lpstr>
      <vt:lpstr>EJECUCIÓN ACUMULADA DE GASTOS A OCTUBRE DE 2019  PARTIDA 12. CAPÍTULO 02. PROGRAMA 04: DIRECCIÓN DE VIALIDAD</vt:lpstr>
      <vt:lpstr>EJECUCIÓN ACUMULADA DE GASTOS A OCTUBRE DE 2019  PARTIDA 12. CAPÍTULO 02. PROGRAMA 06: DIRECCIÓN DE OBRAS PORTUARIAS</vt:lpstr>
      <vt:lpstr>EJECUCIÓN ACUMULADA DE GASTOS A OCTUBRE DE 2019  PARTIDA 12. CAPÍTULO 02. PROGRAMA 07: DIRECCIÓN DE AEROPUERTOS</vt:lpstr>
      <vt:lpstr>EJECUCIÓN ACUMULADA DE GASTOS A OCTUBRE DE 2019  PARTIDA 12. CAPÍTULO 02. PROGRAMA 11: DIRECCIÓN DE PLANEAMIENTO</vt:lpstr>
      <vt:lpstr>EJECUCIÓN ACUMULADA DE GASTOS A OCTUBRE DE 2019  PARTIDA 12. CAPÍTULO 02. PROGRAMA 12: AGUA POTABLE RURAL</vt:lpstr>
      <vt:lpstr>EJECUCIÓN ACUMULADA DE GASTOS A OCTUBRE DE 2019  PARTIDA 12. CAPÍTULO 03. PROGRAMA 01: DIRECCIÓN GENERAL DE CONCESIONES DE OBRAS PÚBLICAS</vt:lpstr>
      <vt:lpstr>EJECUCIÓN ACUMULADA DE GASTOS A OCTUBRE DE 2019  PARTIDA 12. CAPÍTULO 04. PROGRAMA 01: DIRECCIÓN GENERAL DE AGUAS</vt:lpstr>
      <vt:lpstr>EJECUCIÓN ACUMULADA DE GASTOS A OCTUBRE DE 2019  PARTIDA 12. CAPÍTULO 05. PROGRAMA 01: INSTITUTO NACIONAL DE HIDRÁULICA</vt:lpstr>
      <vt:lpstr>EJECUCIÓN ACUMULADA DE GASTOS A OCTUBRE DE 2019  PARTIDA 12. CAPÍTULO 07. PROGRAMA 01: SUPERINTENDENCIA DE SERVICIOS SANITARIOS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9</cp:revision>
  <dcterms:created xsi:type="dcterms:W3CDTF">2019-12-05T16:02:04Z</dcterms:created>
  <dcterms:modified xsi:type="dcterms:W3CDTF">2019-12-27T14:27:17Z</dcterms:modified>
</cp:coreProperties>
</file>