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72" autoAdjust="0"/>
  </p:normalViewPr>
  <p:slideViewPr>
    <p:cSldViewPr>
      <p:cViewPr varScale="1">
        <p:scale>
          <a:sx n="75" d="100"/>
          <a:sy n="75" d="100"/>
        </p:scale>
        <p:origin x="6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de Ejecución Acumulada 2017 - 2018 - 2019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218702711021052E-2"/>
          <c:y val="0.13389671361502345"/>
          <c:w val="0.88540887600776286"/>
          <c:h val="0.55697489926435251"/>
        </c:manualLayout>
      </c:layout>
      <c:lineChart>
        <c:grouping val="standard"/>
        <c:varyColors val="0"/>
        <c:ser>
          <c:idx val="2"/>
          <c:order val="0"/>
          <c:tx>
            <c:strRef>
              <c:f>'Partida 08'!$C$20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08'!$D$20:$O$20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0.15518650911344672</c:v>
                </c:pt>
                <c:pt idx="2">
                  <c:v>0.27490654070473591</c:v>
                </c:pt>
                <c:pt idx="3">
                  <c:v>0.36745264597619132</c:v>
                </c:pt>
                <c:pt idx="4">
                  <c:v>0.44112267386896648</c:v>
                </c:pt>
                <c:pt idx="5">
                  <c:v>0.54475007483475069</c:v>
                </c:pt>
                <c:pt idx="6">
                  <c:v>0.60315795344195189</c:v>
                </c:pt>
                <c:pt idx="7">
                  <c:v>0.67884768618587821</c:v>
                </c:pt>
                <c:pt idx="8">
                  <c:v>0.82956134360265299</c:v>
                </c:pt>
                <c:pt idx="9">
                  <c:v>0.86680862539891712</c:v>
                </c:pt>
                <c:pt idx="10">
                  <c:v>0.93995848929758963</c:v>
                </c:pt>
                <c:pt idx="11">
                  <c:v>0.99318812554181179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C8-44AF-80FA-046483039A74}"/>
            </c:ext>
          </c:extLst>
        </c:ser>
        <c:ser>
          <c:idx val="0"/>
          <c:order val="1"/>
          <c:tx>
            <c:strRef>
              <c:f>'Partida 08'!$C$21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08'!$D$21:$O$21</c:f>
              <c:numCache>
                <c:formatCode>0.0%</c:formatCode>
                <c:ptCount val="12"/>
                <c:pt idx="0">
                  <c:v>9.8629658734726885E-2</c:v>
                </c:pt>
                <c:pt idx="1">
                  <c:v>0.16665332278677752</c:v>
                </c:pt>
                <c:pt idx="2">
                  <c:v>0.29292726819504095</c:v>
                </c:pt>
                <c:pt idx="3">
                  <c:v>0.38188084376504777</c:v>
                </c:pt>
                <c:pt idx="4">
                  <c:v>0.45585995087346359</c:v>
                </c:pt>
                <c:pt idx="5">
                  <c:v>0.56695835939474615</c:v>
                </c:pt>
                <c:pt idx="6">
                  <c:v>0.64586810511194626</c:v>
                </c:pt>
                <c:pt idx="7">
                  <c:v>0.72023902656509409</c:v>
                </c:pt>
                <c:pt idx="8">
                  <c:v>0.88138857442310792</c:v>
                </c:pt>
                <c:pt idx="9">
                  <c:v>0.91458038958082177</c:v>
                </c:pt>
                <c:pt idx="10">
                  <c:v>0.98990816447574825</c:v>
                </c:pt>
                <c:pt idx="11">
                  <c:v>0.99449017546050789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C8-44AF-80FA-046483039A74}"/>
            </c:ext>
          </c:extLst>
        </c:ser>
        <c:ser>
          <c:idx val="1"/>
          <c:order val="2"/>
          <c:tx>
            <c:strRef>
              <c:f>'Partida 08'!$C$22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/>
          </c:spPr>
          <c:marker>
            <c:symbol val="none"/>
          </c:marker>
          <c:dPt>
            <c:idx val="0"/>
            <c:marker>
              <c:symbol val="circl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2-02C8-44AF-80FA-046483039A74}"/>
              </c:ext>
            </c:extLst>
          </c:dPt>
          <c:dLbls>
            <c:dLbl>
              <c:idx val="0"/>
              <c:layout>
                <c:manualLayout>
                  <c:x val="-6.3217659681790592E-2"/>
                  <c:y val="-4.437691767402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C8-44AF-80FA-046483039A74}"/>
                </c:ext>
              </c:extLst>
            </c:dLbl>
            <c:dLbl>
              <c:idx val="1"/>
              <c:layout>
                <c:manualLayout>
                  <c:x val="-6.5632015867723381E-2"/>
                  <c:y val="-4.665380207755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C8-44AF-80FA-046483039A74}"/>
                </c:ext>
              </c:extLst>
            </c:dLbl>
            <c:dLbl>
              <c:idx val="2"/>
              <c:layout>
                <c:manualLayout>
                  <c:x val="-6.297502714440825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C8-44AF-80FA-046483039A74}"/>
                </c:ext>
              </c:extLst>
            </c:dLbl>
            <c:dLbl>
              <c:idx val="3"/>
              <c:layout>
                <c:manualLayout>
                  <c:x val="-6.5146579804560262E-2"/>
                  <c:y val="-4.50704225352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C8-44AF-80FA-046483039A74}"/>
                </c:ext>
              </c:extLst>
            </c:dLbl>
            <c:dLbl>
              <c:idx val="4"/>
              <c:layout>
                <c:manualLayout>
                  <c:x val="-7.6004343105320379E-2"/>
                  <c:y val="-3.380281690140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C8-44AF-80FA-046483039A74}"/>
                </c:ext>
              </c:extLst>
            </c:dLbl>
            <c:dLbl>
              <c:idx val="5"/>
              <c:layout>
                <c:manualLayout>
                  <c:x val="-9.3376764386536373E-2"/>
                  <c:y val="-1.1267605633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C8-44AF-80FA-046483039A74}"/>
                </c:ext>
              </c:extLst>
            </c:dLbl>
            <c:dLbl>
              <c:idx val="6"/>
              <c:layout>
                <c:manualLayout>
                  <c:x val="-7.1661237785016291E-2"/>
                  <c:y val="-2.25352112676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C8-44AF-80FA-046483039A74}"/>
                </c:ext>
              </c:extLst>
            </c:dLbl>
            <c:dLbl>
              <c:idx val="7"/>
              <c:layout>
                <c:manualLayout>
                  <c:x val="-6.9489685124864281E-2"/>
                  <c:y val="-3.00469483568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C8-44AF-80FA-046483039A74}"/>
                </c:ext>
              </c:extLst>
            </c:dLbl>
            <c:dLbl>
              <c:idx val="8"/>
              <c:layout>
                <c:manualLayout>
                  <c:x val="-4.5602605863192265E-2"/>
                  <c:y val="7.1361502347417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C8-44AF-80FA-046483039A74}"/>
                </c:ext>
              </c:extLst>
            </c:dLbl>
            <c:dLbl>
              <c:idx val="9"/>
              <c:layout>
                <c:manualLayout>
                  <c:x val="-5.6460369163952223E-2"/>
                  <c:y val="7.136150234741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C8-44AF-80FA-046483039A74}"/>
                </c:ext>
              </c:extLst>
            </c:dLbl>
            <c:spPr>
              <a:noFill/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rgbClr val="C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08'!$D$22:$M$22</c:f>
              <c:numCache>
                <c:formatCode>0.0%</c:formatCode>
                <c:ptCount val="10"/>
                <c:pt idx="0">
                  <c:v>8.9674000004293444E-2</c:v>
                </c:pt>
                <c:pt idx="1">
                  <c:v>0.15613775976395738</c:v>
                </c:pt>
                <c:pt idx="2">
                  <c:v>0.2802493039162085</c:v>
                </c:pt>
                <c:pt idx="3">
                  <c:v>0.37716917254501492</c:v>
                </c:pt>
                <c:pt idx="4">
                  <c:v>0.44761805662856707</c:v>
                </c:pt>
                <c:pt idx="5">
                  <c:v>0.55928941640589025</c:v>
                </c:pt>
                <c:pt idx="6">
                  <c:v>0.62932206589761563</c:v>
                </c:pt>
                <c:pt idx="7">
                  <c:v>0.67470854568001015</c:v>
                </c:pt>
                <c:pt idx="8">
                  <c:v>0.8254527046363217</c:v>
                </c:pt>
                <c:pt idx="9">
                  <c:v>0.89488983132458599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2C8-44AF-80FA-046483039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119424"/>
        <c:axId val="134120960"/>
      </c:lineChart>
      <c:catAx>
        <c:axId val="1341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4120960"/>
        <c:crosses val="autoZero"/>
        <c:auto val="1"/>
        <c:lblAlgn val="ctr"/>
        <c:lblOffset val="100"/>
        <c:noMultiLvlLbl val="0"/>
      </c:catAx>
      <c:valAx>
        <c:axId val="134120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4119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553378303282114E-2"/>
          <c:y val="0.85633714095597202"/>
          <c:w val="0.95872169073328373"/>
          <c:h val="0.12112764777642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1F497D">
          <a:lumMod val="60000"/>
          <a:lumOff val="40000"/>
        </a:srgb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27-12-2019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72816"/>
            <a:ext cx="8118102" cy="30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024064"/>
            <a:ext cx="8303809" cy="246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95464"/>
            <a:ext cx="8118102" cy="280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481263"/>
            <a:ext cx="8118102" cy="162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82" y="1652092"/>
            <a:ext cx="8183460" cy="34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52664"/>
            <a:ext cx="8118102" cy="201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76463"/>
            <a:ext cx="8303809" cy="21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38364"/>
            <a:ext cx="8303809" cy="226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19264"/>
            <a:ext cx="8118102" cy="293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52664"/>
            <a:ext cx="8118102" cy="201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405064"/>
            <a:ext cx="8118102" cy="175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557463"/>
            <a:ext cx="8303809" cy="153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176464"/>
            <a:ext cx="8118102" cy="215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5" y="1947863"/>
            <a:ext cx="8407821" cy="263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6768752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956660"/>
              </p:ext>
            </p:extLst>
          </p:nvPr>
        </p:nvGraphicFramePr>
        <p:xfrm>
          <a:off x="1043608" y="1988840"/>
          <a:ext cx="6696744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340302"/>
            <a:ext cx="8303809" cy="217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844824"/>
            <a:ext cx="8130516" cy="368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66" y="1844824"/>
            <a:ext cx="8350381" cy="308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481263"/>
            <a:ext cx="8118102" cy="162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328864"/>
            <a:ext cx="8303809" cy="193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969</Words>
  <Application>Microsoft Office PowerPoint</Application>
  <PresentationFormat>Presentación en pantalla (4:3)</PresentationFormat>
  <Paragraphs>102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2019 PARTIDA 08: MINISTERIO DE HACIENDA</vt:lpstr>
      <vt:lpstr>EJECUCIÓN ACUMULADA DE GASTOS A OCTUBRE DE 2019  PARTIDA 08 MINISTERIO DE HACIENDA</vt:lpstr>
      <vt:lpstr>Presentación de PowerPoint</vt:lpstr>
      <vt:lpstr>Presentación de PowerPoint</vt:lpstr>
      <vt:lpstr>EJECUCIÓN ACUMULADA DE GASTOS A OCTUBRE DE 2019  PARTIDA 08 MINISTERIO DE HACIENDA</vt:lpstr>
      <vt:lpstr>EJECUCIÓN ACUMULADA DE GASTOS A OCTUBRE DE 2019  PARTIDA 08 RESUMEN POR CAPÍTULOS</vt:lpstr>
      <vt:lpstr>EJECUCIÓN ACUMULADA DE GASTOS A OCTUBRE DE 2019  PARTIDA 08. CAPÍTULO 01. PROGRAMA 01: SECRETARÍA Y ADMINISTRACIÓN GENERAL</vt:lpstr>
      <vt:lpstr>EJECUCIÓN ACUMULADA DE GASTOS A OCTUBRE DE 2019  PARTIDA 08. CAPÍTULO 01. PROGRAMA 06: UNIDAD ADMINISTRADORA DE LOS TRIBUNALES TRIBUTARIOS Y ADUANERO</vt:lpstr>
      <vt:lpstr>EJECUCIÓN ACUMULADA DE GASTOS A OCTUBRE DE 2019  PARTIDA 08. CAPÍTULO 01. PROGRAMA 07: SISTEMA INTEGRADO DE COMERCIO EXTERIOR (SICEX)</vt:lpstr>
      <vt:lpstr>EJECUCIÓN ACUMULADA DE GASTOS A OCTUBRE DE 2019  PARTIDA 08. CAPÍTULO 01. PROGRAMA 08: PROGRAMA DE MODERNIZACIÓN SECTOR PÚBLICO</vt:lpstr>
      <vt:lpstr>EJECUCIÓN ACUMULADA DE GASTOS A OCTUBRE DE 2019  PARTIDA 08. CAPÍTULO 01. PROGRAMA 09: PROGRAMA EXPORTACIÓN DE SERVICIOS</vt:lpstr>
      <vt:lpstr>EJECUCIÓN ACUMULADA DE GASTOS A OCTUBRE DE 2019  PARTIDA 08. CAPÍTULO 02. PROGRAMA 01: DIRECCIÓN DE PRESUPUESTOS</vt:lpstr>
      <vt:lpstr>EJECUCIÓN ACUMULADA DE GASTOS A OCTUBRE DE 2019  PARTIDA 08. CAPÍTULO 02. PROGRAMA 02: SISTEMA DE GESTIÓN FINANCIERA DEL ESTADO</vt:lpstr>
      <vt:lpstr>EJECUCIÓN ACUMULADA DE GASTOS A OCTUBRE DE 2019  PARTIDA 08. CAPÍTULO 03. PROGRAMA 01: SERVICIO DE IMPUESTOS INTERNOS</vt:lpstr>
      <vt:lpstr>EJECUCIÓN ACUMULADA DE GASTOS A OCTUBRE DE 2019  PARTIDA 08. CAPÍTULO 04. PROGRAMA 01: SERVICIO NACIONAL DE ADUANAS</vt:lpstr>
      <vt:lpstr>EJECUCIÓN ACUMULADA DE GASTOS A OCTUBRE DE 2019  PARTIDA 08. CAPÍTULO 05. PROGRAMA 01: SERVICIO DE TESORERÍAS</vt:lpstr>
      <vt:lpstr>EJECUCIÓN ACUMULADA DE GASTOS A OCTUBRE DE 2019  PARTIDA 08. CAPÍTULO 07. PROGRAMA 01: DIRECCIÓN DE COMPRAS Y CONTRATACIÓN PÚBLICA</vt:lpstr>
      <vt:lpstr>EJECUCIÓN ACUMULADA DE GASTOS A OCTUBRE DE 2019  PARTIDA 08. CAPÍTULO 11. PROGRAMA 01: SUPERINTENDENCIA DE BANCOS E INSTITUCIONES FINANCIERAS</vt:lpstr>
      <vt:lpstr>EJECUCIÓN ACUMULADA DE GASTOS A OCTUBRE DE 2019  PARTIDA 08. CAPÍTULO 15. PROGRAMA 01: DIRECCIÓN NACIONAL DEL SERVICIO CIVIL</vt:lpstr>
      <vt:lpstr>EJECUCIÓN ACUMULADA DE GASTOS A OCTUBRE DE 2019  PARTIDA 08. CAPÍTULO 16. PROGRAMA 01: UNIDAD DE ANÁLISIS FINANCIERO</vt:lpstr>
      <vt:lpstr>EJECUCIÓN ACUMULADA DE GASTOS A OCTUBRE DE 2019  PARTIDA 08. CAPÍTULO 17. PROGRAMA 01: SUPERINTENDENCIA DE CASINOS DE JUEGO</vt:lpstr>
      <vt:lpstr>EJECUCIÓN ACUMULADA DE GASTOS A OCTUBRE DE 2019  PARTIDA 08. CAPÍTULO 30. PROGRAMA 01: CONSEJO DE DEFENSA DEL ESTADO</vt:lpstr>
      <vt:lpstr>EJECUCIÓN ACUMULADA DE GASTOS A OCTUBRE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355</cp:revision>
  <cp:lastPrinted>2019-10-12T13:02:40Z</cp:lastPrinted>
  <dcterms:created xsi:type="dcterms:W3CDTF">2016-06-23T13:38:47Z</dcterms:created>
  <dcterms:modified xsi:type="dcterms:W3CDTF">2019-12-27T13:34:56Z</dcterms:modified>
</cp:coreProperties>
</file>