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26"/>
  </p:notesMasterIdLst>
  <p:handoutMasterIdLst>
    <p:handoutMasterId r:id="rId27"/>
  </p:handoutMasterIdLst>
  <p:sldIdLst>
    <p:sldId id="256" r:id="rId3"/>
    <p:sldId id="305" r:id="rId4"/>
    <p:sldId id="303" r:id="rId5"/>
    <p:sldId id="300" r:id="rId6"/>
    <p:sldId id="264" r:id="rId7"/>
    <p:sldId id="263" r:id="rId8"/>
    <p:sldId id="265" r:id="rId9"/>
    <p:sldId id="267" r:id="rId10"/>
    <p:sldId id="268" r:id="rId11"/>
    <p:sldId id="269" r:id="rId12"/>
    <p:sldId id="301" r:id="rId13"/>
    <p:sldId id="271" r:id="rId14"/>
    <p:sldId id="304" r:id="rId15"/>
    <p:sldId id="273" r:id="rId16"/>
    <p:sldId id="274" r:id="rId17"/>
    <p:sldId id="275" r:id="rId18"/>
    <p:sldId id="276" r:id="rId19"/>
    <p:sldId id="278" r:id="rId20"/>
    <p:sldId id="272" r:id="rId21"/>
    <p:sldId id="280" r:id="rId22"/>
    <p:sldId id="281" r:id="rId23"/>
    <p:sldId id="282" r:id="rId24"/>
    <p:sldId id="302" r:id="rId25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172" autoAdjust="0"/>
  </p:normalViewPr>
  <p:slideViewPr>
    <p:cSldViewPr>
      <p:cViewPr varScale="1">
        <p:scale>
          <a:sx n="75" d="100"/>
          <a:sy n="75" d="100"/>
        </p:scale>
        <p:origin x="60" y="2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2760" y="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100"/>
              <a:t>% de Ejecución Acumulada 2017 - 2018 - 2019</a:t>
            </a: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9.7218702711021052E-2"/>
          <c:y val="0.13389671361502345"/>
          <c:w val="0.88540887600776286"/>
          <c:h val="0.55697489926435251"/>
        </c:manualLayout>
      </c:layout>
      <c:lineChart>
        <c:grouping val="standard"/>
        <c:varyColors val="0"/>
        <c:ser>
          <c:idx val="2"/>
          <c:order val="0"/>
          <c:tx>
            <c:strRef>
              <c:f>'Partida 08'!$C$20</c:f>
              <c:strCache>
                <c:ptCount val="1"/>
                <c:pt idx="0">
                  <c:v>% Ejecución Ppto. Vigente 2017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08'!$D$19:$O$19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08'!$D$20:$O$20</c:f>
              <c:numCache>
                <c:formatCode>0.0%</c:formatCode>
                <c:ptCount val="12"/>
                <c:pt idx="0">
                  <c:v>8.5837327368126978E-2</c:v>
                </c:pt>
                <c:pt idx="1">
                  <c:v>0.15518650911344672</c:v>
                </c:pt>
                <c:pt idx="2">
                  <c:v>0.27490654070473591</c:v>
                </c:pt>
                <c:pt idx="3">
                  <c:v>0.36745264597619132</c:v>
                </c:pt>
                <c:pt idx="4">
                  <c:v>0.44112267386896648</c:v>
                </c:pt>
                <c:pt idx="5">
                  <c:v>0.54475007483475069</c:v>
                </c:pt>
                <c:pt idx="6">
                  <c:v>0.60315795344195189</c:v>
                </c:pt>
                <c:pt idx="7">
                  <c:v>0.67884768618587821</c:v>
                </c:pt>
                <c:pt idx="8">
                  <c:v>0.82956134360265299</c:v>
                </c:pt>
                <c:pt idx="9">
                  <c:v>0.86680862539891712</c:v>
                </c:pt>
                <c:pt idx="10">
                  <c:v>0.93995848929758963</c:v>
                </c:pt>
                <c:pt idx="11">
                  <c:v>0.99318812554181179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2C8-44AF-80FA-046483039A74}"/>
            </c:ext>
          </c:extLst>
        </c:ser>
        <c:ser>
          <c:idx val="0"/>
          <c:order val="1"/>
          <c:tx>
            <c:strRef>
              <c:f>'Partida 08'!$C$21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08'!$D$19:$O$19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08'!$D$21:$O$21</c:f>
              <c:numCache>
                <c:formatCode>0.0%</c:formatCode>
                <c:ptCount val="12"/>
                <c:pt idx="0">
                  <c:v>9.8629658734726885E-2</c:v>
                </c:pt>
                <c:pt idx="1">
                  <c:v>0.16665332278677752</c:v>
                </c:pt>
                <c:pt idx="2">
                  <c:v>0.29292726819504095</c:v>
                </c:pt>
                <c:pt idx="3">
                  <c:v>0.38188084376504777</c:v>
                </c:pt>
                <c:pt idx="4">
                  <c:v>0.45585995087346359</c:v>
                </c:pt>
                <c:pt idx="5">
                  <c:v>0.56695835939474615</c:v>
                </c:pt>
                <c:pt idx="6">
                  <c:v>0.64586810511194626</c:v>
                </c:pt>
                <c:pt idx="7">
                  <c:v>0.72023902656509409</c:v>
                </c:pt>
                <c:pt idx="8">
                  <c:v>0.88138857442310792</c:v>
                </c:pt>
                <c:pt idx="9">
                  <c:v>0.91458038958082177</c:v>
                </c:pt>
                <c:pt idx="10">
                  <c:v>0.98990816447574825</c:v>
                </c:pt>
                <c:pt idx="11">
                  <c:v>0.99449017546050789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2C8-44AF-80FA-046483039A74}"/>
            </c:ext>
          </c:extLst>
        </c:ser>
        <c:ser>
          <c:idx val="1"/>
          <c:order val="2"/>
          <c:tx>
            <c:strRef>
              <c:f>'Partida 08'!$C$22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 w="34925"/>
          </c:spPr>
          <c:marker>
            <c:symbol val="none"/>
          </c:marker>
          <c:dPt>
            <c:idx val="0"/>
            <c:marker>
              <c:symbol val="circle"/>
              <c:size val="7"/>
            </c:marker>
            <c:bubble3D val="0"/>
            <c:extLst>
              <c:ext xmlns:c16="http://schemas.microsoft.com/office/drawing/2014/chart" uri="{C3380CC4-5D6E-409C-BE32-E72D297353CC}">
                <c16:uniqueId val="{00000002-02C8-44AF-80FA-046483039A74}"/>
              </c:ext>
            </c:extLst>
          </c:dPt>
          <c:dLbls>
            <c:dLbl>
              <c:idx val="0"/>
              <c:layout>
                <c:manualLayout>
                  <c:x val="-6.3217659681790592E-2"/>
                  <c:y val="-4.43769176740231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2C8-44AF-80FA-046483039A74}"/>
                </c:ext>
              </c:extLst>
            </c:dLbl>
            <c:dLbl>
              <c:idx val="1"/>
              <c:layout>
                <c:manualLayout>
                  <c:x val="-6.5632015867723381E-2"/>
                  <c:y val="-4.66538020775572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2C8-44AF-80FA-046483039A74}"/>
                </c:ext>
              </c:extLst>
            </c:dLbl>
            <c:dLbl>
              <c:idx val="2"/>
              <c:layout>
                <c:manualLayout>
                  <c:x val="-6.2975027144408252E-2"/>
                  <c:y val="-4.5070422535211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2C8-44AF-80FA-046483039A74}"/>
                </c:ext>
              </c:extLst>
            </c:dLbl>
            <c:dLbl>
              <c:idx val="3"/>
              <c:layout>
                <c:manualLayout>
                  <c:x val="-6.5146579804560262E-2"/>
                  <c:y val="-4.5070422535211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2C8-44AF-80FA-046483039A74}"/>
                </c:ext>
              </c:extLst>
            </c:dLbl>
            <c:dLbl>
              <c:idx val="4"/>
              <c:layout>
                <c:manualLayout>
                  <c:x val="-7.6004343105320379E-2"/>
                  <c:y val="-3.38028169014084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02C8-44AF-80FA-046483039A74}"/>
                </c:ext>
              </c:extLst>
            </c:dLbl>
            <c:dLbl>
              <c:idx val="5"/>
              <c:layout>
                <c:manualLayout>
                  <c:x val="-9.3376764386536373E-2"/>
                  <c:y val="-1.126760563380281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02C8-44AF-80FA-046483039A74}"/>
                </c:ext>
              </c:extLst>
            </c:dLbl>
            <c:dLbl>
              <c:idx val="6"/>
              <c:layout>
                <c:manualLayout>
                  <c:x val="-7.1661237785016291E-2"/>
                  <c:y val="-2.25352112676056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02C8-44AF-80FA-046483039A74}"/>
                </c:ext>
              </c:extLst>
            </c:dLbl>
            <c:dLbl>
              <c:idx val="7"/>
              <c:layout>
                <c:manualLayout>
                  <c:x val="-6.9489685124864281E-2"/>
                  <c:y val="-3.00469483568075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02C8-44AF-80FA-046483039A74}"/>
                </c:ext>
              </c:extLst>
            </c:dLbl>
            <c:dLbl>
              <c:idx val="8"/>
              <c:layout>
                <c:manualLayout>
                  <c:x val="-4.5602605863192265E-2"/>
                  <c:y val="7.13615023474178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02C8-44AF-80FA-046483039A74}"/>
                </c:ext>
              </c:extLst>
            </c:dLbl>
            <c:dLbl>
              <c:idx val="9"/>
              <c:layout>
                <c:manualLayout>
                  <c:x val="-5.6460369163952223E-2"/>
                  <c:y val="7.1361502347417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02C8-44AF-80FA-046483039A74}"/>
                </c:ext>
              </c:extLst>
            </c:dLbl>
            <c:spPr>
              <a:noFill/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1">
                    <a:solidFill>
                      <a:srgbClr val="C00000"/>
                    </a:solidFill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08'!$D$19:$O$19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08'!$D$22:$M$22</c:f>
              <c:numCache>
                <c:formatCode>0.0%</c:formatCode>
                <c:ptCount val="10"/>
                <c:pt idx="0">
                  <c:v>8.9674000004293444E-2</c:v>
                </c:pt>
                <c:pt idx="1">
                  <c:v>0.15613775976395738</c:v>
                </c:pt>
                <c:pt idx="2">
                  <c:v>0.2802493039162085</c:v>
                </c:pt>
                <c:pt idx="3">
                  <c:v>0.37716917254501492</c:v>
                </c:pt>
                <c:pt idx="4">
                  <c:v>0.44761805662856707</c:v>
                </c:pt>
                <c:pt idx="5">
                  <c:v>0.55928941640589025</c:v>
                </c:pt>
                <c:pt idx="6">
                  <c:v>0.62932206589761563</c:v>
                </c:pt>
                <c:pt idx="7">
                  <c:v>0.67470854568001015</c:v>
                </c:pt>
                <c:pt idx="8">
                  <c:v>0.8254527046363217</c:v>
                </c:pt>
                <c:pt idx="9">
                  <c:v>0.89488983132458599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C-02C8-44AF-80FA-046483039A7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34119424"/>
        <c:axId val="134120960"/>
      </c:lineChart>
      <c:catAx>
        <c:axId val="1341194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34120960"/>
        <c:crosses val="autoZero"/>
        <c:auto val="1"/>
        <c:lblAlgn val="ctr"/>
        <c:lblOffset val="100"/>
        <c:noMultiLvlLbl val="0"/>
      </c:catAx>
      <c:valAx>
        <c:axId val="134120960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34119424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9553378303282114E-2"/>
          <c:y val="0.85633714095597202"/>
          <c:w val="0.95872169073328373"/>
          <c:h val="0.1211276477764223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rgbClr val="1F497D">
          <a:lumMod val="60000"/>
          <a:lumOff val="40000"/>
        </a:srgb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27-12-2019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27-12-2019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935276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27-12-2019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27-12-2019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27-12-2019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27-12-2019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27-12-2019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27-12-2019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27-12-2019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27-12-2019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27-12-2019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27-12-2019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27-12-2019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27-12-2019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27-12-2019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27-12-2019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27-12-2019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27-12-2019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27-12-2019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27-12-2019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27-12-2019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27-12-2019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27-12-2019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27-12-2019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27-12-2019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184404" y="215477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1538956604"/>
              </p:ext>
            </p:extLst>
          </p:nvPr>
        </p:nvGraphicFramePr>
        <p:xfrm>
          <a:off x="5352992" y="215477"/>
          <a:ext cx="659168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34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52992" y="215477"/>
                        <a:ext cx="659168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012160" y="215477"/>
            <a:ext cx="30243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27-12-2019</a:t>
            </a:fld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grpSp>
        <p:nvGrpSpPr>
          <p:cNvPr id="2" name="Grupo 1">
            <a:extLst>
              <a:ext uri="{FF2B5EF4-FFF2-40B4-BE49-F238E27FC236}">
                <a16:creationId xmlns:a16="http://schemas.microsoft.com/office/drawing/2014/main" id="{B318718E-67A3-4385-87F2-EED77AF00B01}"/>
              </a:ext>
            </a:extLst>
          </p:cNvPr>
          <p:cNvGrpSpPr/>
          <p:nvPr userDrawn="1"/>
        </p:nvGrpSpPr>
        <p:grpSpPr>
          <a:xfrm>
            <a:off x="5436096" y="44624"/>
            <a:ext cx="3672408" cy="504056"/>
            <a:chOff x="5436096" y="44624"/>
            <a:chExt cx="3672408" cy="504056"/>
          </a:xfrm>
        </p:grpSpPr>
        <p:sp>
          <p:nvSpPr>
            <p:cNvPr id="10" name="4 CuadroTexto"/>
            <p:cNvSpPr txBox="1"/>
            <p:nvPr userDrawn="1"/>
          </p:nvSpPr>
          <p:spPr>
            <a:xfrm>
              <a:off x="6156176" y="116632"/>
              <a:ext cx="2189753" cy="163464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s-CL" sz="700" b="1" kern="1200" dirty="0">
                  <a:solidFill>
                    <a:srgbClr val="22519E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    </a:t>
              </a:r>
              <a:r>
                <a:rPr lang="es-CL" sz="700" b="1" kern="1200" dirty="0">
                  <a:solidFill>
                    <a:srgbClr val="3B6285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SENADO DE LA REPÚBLICA DE CHILE</a:t>
              </a:r>
              <a:endParaRPr lang="es-CL" sz="1100" dirty="0">
                <a:solidFill>
                  <a:srgbClr val="3B6285"/>
                </a:solidFill>
                <a:effectLst/>
                <a:latin typeface="Times New Roman"/>
                <a:ea typeface="Times New Roman"/>
              </a:endParaRPr>
            </a:p>
          </p:txBody>
        </p:sp>
        <p:graphicFrame>
          <p:nvGraphicFramePr>
            <p:cNvPr id="3" name="2 Objeto"/>
            <p:cNvGraphicFramePr>
              <a:graphicFrameLocks noChangeAspect="1"/>
            </p:cNvGraphicFramePr>
            <p:nvPr userDrawn="1">
              <p:extLst>
                <p:ext uri="{D42A27DB-BD31-4B8C-83A1-F6EECF244321}">
                  <p14:modId xmlns:p14="http://schemas.microsoft.com/office/powerpoint/2010/main" val="1405216472"/>
                </p:ext>
              </p:extLst>
            </p:nvPr>
          </p:nvGraphicFramePr>
          <p:xfrm>
            <a:off x="5436096" y="44624"/>
            <a:ext cx="565001" cy="41726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467" name="Imagen de mapa de bits" r:id="rId14" imgW="743054" imgH="523810" progId="PBrush">
                    <p:embed/>
                  </p:oleObj>
                </mc:Choice>
                <mc:Fallback>
                  <p:oleObj name="Imagen de mapa de bits" r:id="rId14" imgW="743054" imgH="523810" progId="PBrush">
                    <p:embed/>
                    <p:pic>
                      <p:nvPicPr>
                        <p:cNvPr id="0" name="11 Objeto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436096" y="44624"/>
                          <a:ext cx="565001" cy="41726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" name="4 Rectángulo"/>
            <p:cNvSpPr/>
            <p:nvPr userDrawn="1"/>
          </p:nvSpPr>
          <p:spPr>
            <a:xfrm>
              <a:off x="6012160" y="87015"/>
              <a:ext cx="3096344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2806065" algn="ctr"/>
                  <a:tab pos="5612130" algn="r"/>
                </a:tabLst>
                <a:defRPr/>
              </a:pPr>
              <a:r>
                <a:rPr lang="es-CL" sz="2400" b="1" kern="1200" dirty="0">
                  <a:solidFill>
                    <a:srgbClr val="943634"/>
                  </a:solidFill>
                  <a:effectLst>
                    <a:outerShdw blurRad="50800" dist="38100" dir="10800000" algn="r">
                      <a:srgbClr val="000000">
                        <a:alpha val="40000"/>
                      </a:srgbClr>
                    </a:outerShdw>
                  </a:effectLst>
                  <a:latin typeface="Andalus" pitchFamily="18" charset="-78"/>
                  <a:ea typeface="Times New Roman"/>
                  <a:cs typeface="Andalus" pitchFamily="18" charset="-78"/>
                </a:rPr>
                <a:t>U</a:t>
              </a:r>
              <a:r>
                <a:rPr lang="es-CL" sz="1050" b="1" kern="1200" dirty="0">
                  <a:solidFill>
                    <a:srgbClr val="943634"/>
                  </a:solidFill>
                  <a:effectLst>
                    <a:outerShdw blurRad="50800" dist="38100" dir="10800000" algn="r">
                      <a:srgbClr val="000000">
                        <a:alpha val="40000"/>
                      </a:srgbClr>
                    </a:outerShdw>
                  </a:effectLst>
                  <a:latin typeface="Andalus" pitchFamily="18" charset="-78"/>
                  <a:ea typeface="Times New Roman"/>
                  <a:cs typeface="Andalus" pitchFamily="18" charset="-78"/>
                </a:rPr>
                <a:t>NIDAD TÉCNCIA DE APOYO PRESUPUESTARIO</a:t>
              </a:r>
              <a:endParaRPr lang="es-CL" sz="1000" dirty="0">
                <a:effectLst/>
                <a:latin typeface="Andalus" pitchFamily="18" charset="-78"/>
                <a:ea typeface="Times New Roman"/>
                <a:cs typeface="Andalus" pitchFamily="18" charset="-78"/>
              </a:endParaRPr>
            </a:p>
          </p:txBody>
        </p:sp>
      </p:grpSp>
      <p:sp>
        <p:nvSpPr>
          <p:cNvPr id="9" name="3 Marcador de pie de página">
            <a:extLst>
              <a:ext uri="{FF2B5EF4-FFF2-40B4-BE49-F238E27FC236}">
                <a16:creationId xmlns:a16="http://schemas.microsoft.com/office/drawing/2014/main" id="{B187A0EF-876F-4945-B76C-89C0FEE128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OCTUBRE DE 2019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08: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latin typeface="+mn-lt"/>
              </a:rPr>
              <a:t>MINISTERIO DE HACIENDA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diciembre 2019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grpSp>
        <p:nvGrpSpPr>
          <p:cNvPr id="4" name="Grupo 3">
            <a:extLst>
              <a:ext uri="{FF2B5EF4-FFF2-40B4-BE49-F238E27FC236}">
                <a16:creationId xmlns:a16="http://schemas.microsoft.com/office/drawing/2014/main" id="{63EBFFCC-CB0A-45F1-B8E4-F25A380EB811}"/>
              </a:ext>
            </a:extLst>
          </p:cNvPr>
          <p:cNvGrpSpPr/>
          <p:nvPr/>
        </p:nvGrpSpPr>
        <p:grpSpPr>
          <a:xfrm>
            <a:off x="410078" y="836712"/>
            <a:ext cx="6682202" cy="893319"/>
            <a:chOff x="410078" y="836712"/>
            <a:chExt cx="6682202" cy="893319"/>
          </a:xfrm>
        </p:grpSpPr>
        <p:sp>
          <p:nvSpPr>
            <p:cNvPr id="5" name="4 CuadroTexto"/>
            <p:cNvSpPr txBox="1"/>
            <p:nvPr/>
          </p:nvSpPr>
          <p:spPr>
            <a:xfrm>
              <a:off x="1844875" y="1064930"/>
              <a:ext cx="3771241" cy="349955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s-CL" sz="1200" b="1" kern="1200" dirty="0">
                  <a:solidFill>
                    <a:srgbClr val="22519E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    </a:t>
              </a:r>
              <a:r>
                <a:rPr lang="es-CL" sz="1200" b="1" kern="1200" dirty="0">
                  <a:solidFill>
                    <a:srgbClr val="3B6285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SENADO DE LA REPÚBLICA DE CHILE</a:t>
              </a:r>
              <a:endParaRPr lang="es-CL" sz="2400" dirty="0">
                <a:solidFill>
                  <a:srgbClr val="3B6285"/>
                </a:solidFill>
                <a:effectLst/>
                <a:latin typeface="Times New Roman"/>
                <a:ea typeface="Times New Roman"/>
              </a:endParaRPr>
            </a:p>
          </p:txBody>
        </p:sp>
        <p:graphicFrame>
          <p:nvGraphicFramePr>
            <p:cNvPr id="6" name="5 Objeto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007083368"/>
                </p:ext>
              </p:extLst>
            </p:nvPr>
          </p:nvGraphicFramePr>
          <p:xfrm>
            <a:off x="410078" y="836712"/>
            <a:ext cx="1209594" cy="89331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556" name="Imagen de mapa de bits" r:id="rId3" imgW="743054" imgH="523810" progId="PBrush">
                    <p:embed/>
                  </p:oleObj>
                </mc:Choice>
                <mc:Fallback>
                  <p:oleObj name="Imagen de mapa de bits" r:id="rId3" imgW="743054" imgH="523810" progId="PBrush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0078" y="836712"/>
                          <a:ext cx="1209594" cy="89331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8" name="7 Rectángulo"/>
            <p:cNvSpPr/>
            <p:nvPr/>
          </p:nvSpPr>
          <p:spPr>
            <a:xfrm>
              <a:off x="1547664" y="992922"/>
              <a:ext cx="5544616" cy="7078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2806065" algn="ctr"/>
                  <a:tab pos="5612130" algn="r"/>
                </a:tabLst>
                <a:defRPr/>
              </a:pPr>
              <a:r>
                <a:rPr lang="es-CL" sz="4000" b="1" kern="1200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U</a:t>
              </a:r>
              <a:r>
                <a:rPr lang="es-CL" sz="1600" b="1" kern="1200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NIDAD </a:t>
              </a:r>
              <a:r>
                <a:rPr lang="es-CL" sz="1600" b="1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TÉCNICA DE APOYO </a:t>
              </a:r>
              <a:r>
                <a:rPr lang="es-CL" sz="1600" b="1" kern="1200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PRESUPUESTARIO</a:t>
              </a:r>
              <a:endParaRPr lang="es-CL" sz="1400" dirty="0">
                <a:latin typeface="Andalus" pitchFamily="18" charset="-78"/>
                <a:ea typeface="Times New Roman"/>
                <a:cs typeface="Andalus" pitchFamily="18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 dirty="0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01. PROGRAMA 08: PROGRAMA DE MODERNIZACIÓN SECTOR PÚBLICO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39C46397-8DB0-4C48-9637-DE1EE539CE42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471B7863-B0D2-4DDD-A2C1-1FBD0EEDFA97}"/>
              </a:ext>
            </a:extLst>
          </p:cNvPr>
          <p:cNvSpPr txBox="1">
            <a:spLocks/>
          </p:cNvSpPr>
          <p:nvPr/>
        </p:nvSpPr>
        <p:spPr>
          <a:xfrm>
            <a:off x="414338" y="1340768"/>
            <a:ext cx="7932256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38" y="1772816"/>
            <a:ext cx="8118102" cy="3063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775422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 dirty="0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01. PROGRAMA 09: PROGRAMA EXPORTACIÓN DE SERVICIOS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7D5E3303-E20D-4B71-88A6-B042C8F309C9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3A695038-0DE2-40E4-996B-A7E8BDB9FC51}"/>
              </a:ext>
            </a:extLst>
          </p:cNvPr>
          <p:cNvSpPr txBox="1">
            <a:spLocks/>
          </p:cNvSpPr>
          <p:nvPr/>
        </p:nvSpPr>
        <p:spPr>
          <a:xfrm>
            <a:off x="414338" y="1340768"/>
            <a:ext cx="7932256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37" y="2024064"/>
            <a:ext cx="8303809" cy="24668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786814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02. PROGRAMA 01: DIRECCIÓN DE PRESUPUESTOS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68438548-A589-4D71-9EED-6189CA70F8F6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1AE5828A-8AE2-4AB3-9C13-12D684CB9081}"/>
              </a:ext>
            </a:extLst>
          </p:cNvPr>
          <p:cNvSpPr txBox="1">
            <a:spLocks/>
          </p:cNvSpPr>
          <p:nvPr/>
        </p:nvSpPr>
        <p:spPr>
          <a:xfrm>
            <a:off x="414338" y="1340768"/>
            <a:ext cx="7932256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38" y="1795464"/>
            <a:ext cx="8118102" cy="2804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611253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02. PROGRAMA 02: SISTEMA DE GESTIÓN FINANCIERA DEL ESTADO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68438548-A589-4D71-9EED-6189CA70F8F6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1AE5828A-8AE2-4AB3-9C13-12D684CB9081}"/>
              </a:ext>
            </a:extLst>
          </p:cNvPr>
          <p:cNvSpPr txBox="1">
            <a:spLocks/>
          </p:cNvSpPr>
          <p:nvPr/>
        </p:nvSpPr>
        <p:spPr>
          <a:xfrm>
            <a:off x="414338" y="1340768"/>
            <a:ext cx="7932256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38" y="2481263"/>
            <a:ext cx="8118102" cy="16268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690397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 dirty="0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03. PROGRAMA 01: SERVICIO DE IMPUESTOS INTERNOS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A135E330-19F7-46C9-86B2-DF507B316C30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D9144C01-C30A-46B1-916F-CB24DE0E40A9}"/>
              </a:ext>
            </a:extLst>
          </p:cNvPr>
          <p:cNvSpPr txBox="1">
            <a:spLocks/>
          </p:cNvSpPr>
          <p:nvPr/>
        </p:nvSpPr>
        <p:spPr>
          <a:xfrm>
            <a:off x="414338" y="1340768"/>
            <a:ext cx="7932256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982" y="1652092"/>
            <a:ext cx="8183460" cy="34118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018978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04. PROGRAMA 01: SERVICIO NACIONAL DE ADUANAS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658DEC1E-675C-4D0A-8965-38693FA4CA47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74651EE7-B0E8-4C8E-B0B9-8C90887A51E7}"/>
              </a:ext>
            </a:extLst>
          </p:cNvPr>
          <p:cNvSpPr txBox="1">
            <a:spLocks/>
          </p:cNvSpPr>
          <p:nvPr/>
        </p:nvSpPr>
        <p:spPr>
          <a:xfrm>
            <a:off x="414338" y="1340768"/>
            <a:ext cx="7932256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38" y="2252664"/>
            <a:ext cx="8118102" cy="20193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061946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 dirty="0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05. PROGRAMA 01: SERVICIO DE TESORERÍAS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A07BE44A-86BF-4133-8415-B52EDE28BF97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89551D65-1049-4C1D-A98A-F3C73A33C893}"/>
              </a:ext>
            </a:extLst>
          </p:cNvPr>
          <p:cNvSpPr txBox="1">
            <a:spLocks/>
          </p:cNvSpPr>
          <p:nvPr/>
        </p:nvSpPr>
        <p:spPr>
          <a:xfrm>
            <a:off x="414338" y="1340768"/>
            <a:ext cx="7932256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37" y="2176463"/>
            <a:ext cx="8303809" cy="21992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844797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456346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07. PROGRAMA 01: DIRECCIÓN DE COMPRAS Y CONTRATACIÓN PÚBLICA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C670212C-126B-4DFB-B9D2-7F8F16DF3FE4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F15AE962-81AF-499D-8529-5F6E44A3C2CB}"/>
              </a:ext>
            </a:extLst>
          </p:cNvPr>
          <p:cNvSpPr txBox="1">
            <a:spLocks/>
          </p:cNvSpPr>
          <p:nvPr/>
        </p:nvSpPr>
        <p:spPr>
          <a:xfrm>
            <a:off x="414338" y="1340768"/>
            <a:ext cx="7932256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37" y="2138364"/>
            <a:ext cx="8303809" cy="22661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105493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375203" y="503454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11. PROGRAMA 01: SUPERINTENDENCIA DE BANCOS E INSTITUCIONES FINANCIERAS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7E599D60-E59C-4D6B-8265-3D148008D967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A0D5CC08-CEE9-487D-B114-A488E6D3F424}"/>
              </a:ext>
            </a:extLst>
          </p:cNvPr>
          <p:cNvSpPr txBox="1">
            <a:spLocks/>
          </p:cNvSpPr>
          <p:nvPr/>
        </p:nvSpPr>
        <p:spPr>
          <a:xfrm>
            <a:off x="414338" y="1340768"/>
            <a:ext cx="7932256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38" y="1719264"/>
            <a:ext cx="8118102" cy="29349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3724756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15. PROGRAMA 01: DIRECCIÓN NACIONAL DEL SERVICIO CIVIL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674A1242-E646-4D8C-B02F-9856D7F1EE5B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D49894F1-6B63-4BEF-BBF9-A996AC8372B8}"/>
              </a:ext>
            </a:extLst>
          </p:cNvPr>
          <p:cNvSpPr txBox="1">
            <a:spLocks/>
          </p:cNvSpPr>
          <p:nvPr/>
        </p:nvSpPr>
        <p:spPr>
          <a:xfrm>
            <a:off x="414338" y="1340768"/>
            <a:ext cx="7932256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38" y="2252664"/>
            <a:ext cx="8118102" cy="20193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349733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89654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 MINISTERIO DE HACIENDA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F43C383A-3E22-483E-B548-873DF0B61C55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A9589463-89E1-48A0-9DD4-E25B7F5B4EE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8110" y="1916832"/>
            <a:ext cx="4069873" cy="2448272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959A600C-5106-48EE-86F2-9DAB5AB4122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16017" y="1916831"/>
            <a:ext cx="4069873" cy="2448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427091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16. PROGRAMA 01: UNIDAD DE ANÁLISIS FINANCIERO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47A3F32F-6957-4D84-B2A5-6F024F79943A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id="{9FCD0311-64A0-469F-B52E-143ADA19682A}"/>
              </a:ext>
            </a:extLst>
          </p:cNvPr>
          <p:cNvSpPr txBox="1">
            <a:spLocks/>
          </p:cNvSpPr>
          <p:nvPr/>
        </p:nvSpPr>
        <p:spPr>
          <a:xfrm>
            <a:off x="414338" y="1340768"/>
            <a:ext cx="7932256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38" y="2405064"/>
            <a:ext cx="8118102" cy="17576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6926390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21</a:t>
            </a:fld>
            <a:endParaRPr lang="es-CL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17. PROGRAMA 01: SUPERINTENDENCIA DE CASINOS DE JUEGO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C84729A6-DBB6-4E0D-8B9D-4BC59C9223A8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F473E4DA-A5EF-4545-AFFE-2728384F2679}"/>
              </a:ext>
            </a:extLst>
          </p:cNvPr>
          <p:cNvSpPr txBox="1">
            <a:spLocks/>
          </p:cNvSpPr>
          <p:nvPr/>
        </p:nvSpPr>
        <p:spPr>
          <a:xfrm>
            <a:off x="414338" y="1340768"/>
            <a:ext cx="7932256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37" y="2557463"/>
            <a:ext cx="8303809" cy="15303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4207065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22</a:t>
            </a:fld>
            <a:endParaRPr lang="es-CL" dirty="0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30. PROGRAMA 01: CONSEJO DE DEFENSA DEL ESTADO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51070D2A-A0D0-4262-AE69-06E68431B9DF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id="{394C1928-39F8-43FD-85C6-D283A8E2328D}"/>
              </a:ext>
            </a:extLst>
          </p:cNvPr>
          <p:cNvSpPr txBox="1">
            <a:spLocks/>
          </p:cNvSpPr>
          <p:nvPr/>
        </p:nvSpPr>
        <p:spPr>
          <a:xfrm>
            <a:off x="414338" y="1340768"/>
            <a:ext cx="7932256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38" y="2176464"/>
            <a:ext cx="8118102" cy="2150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5181525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23</a:t>
            </a:fld>
            <a:endParaRPr lang="es-CL" dirty="0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31. PROGRAMA 01: COMISIÓN PARA EL MERCADO FINANCIERO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75DCAFF2-849E-49D3-AB93-6FEB82D9448E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B93CEFE6-BCE0-4655-AA24-48E039DE5834}"/>
              </a:ext>
            </a:extLst>
          </p:cNvPr>
          <p:cNvSpPr txBox="1">
            <a:spLocks/>
          </p:cNvSpPr>
          <p:nvPr/>
        </p:nvSpPr>
        <p:spPr>
          <a:xfrm>
            <a:off x="414338" y="1340768"/>
            <a:ext cx="7932256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325" y="1947863"/>
            <a:ext cx="8407821" cy="26332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62185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11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DE GASTOS A OCTUBRE DE 2019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 MINISTERIO DE HACIENDA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FF782F4F-C030-4837-A465-6DF0EEEC8AF1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2132856"/>
            <a:ext cx="6768752" cy="3438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170777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11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DE GASTOS A OCTUBRE DE 2019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 MINISTERIO DE HACIENDA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AB8238CF-26E2-45AB-ADAA-DF79CA7331F9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6" name="1 Gráfico">
            <a:extLst>
              <a:ext uri="{FF2B5EF4-FFF2-40B4-BE49-F238E27FC236}">
                <a16:creationId xmlns:a16="http://schemas.microsoft.com/office/drawing/2014/main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38956660"/>
              </p:ext>
            </p:extLst>
          </p:nvPr>
        </p:nvGraphicFramePr>
        <p:xfrm>
          <a:off x="1043608" y="1988840"/>
          <a:ext cx="6696744" cy="3381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293420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8" y="1340768"/>
            <a:ext cx="7932256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 MINISTERIO DE HACIENDA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72D6C307-A790-4E6C-AB67-3B139981C49F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38" y="2340302"/>
            <a:ext cx="8303809" cy="21743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 RESUMEN POR CAPÍTULOS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DD0397D6-1638-44E5-BB49-A6BA55D446B3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id="{68C32BD0-8B15-4EF2-9257-B18B6F385491}"/>
              </a:ext>
            </a:extLst>
          </p:cNvPr>
          <p:cNvSpPr txBox="1">
            <a:spLocks/>
          </p:cNvSpPr>
          <p:nvPr/>
        </p:nvSpPr>
        <p:spPr>
          <a:xfrm>
            <a:off x="414338" y="1340768"/>
            <a:ext cx="7932256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38" y="1844824"/>
            <a:ext cx="8130516" cy="36841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01. PROGRAMA 01: SECRETARÍA Y ADMINISTRACIÓN GENERAL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11DC5D53-1C9D-4BF9-87DC-D543F32F5576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sp>
        <p:nvSpPr>
          <p:cNvPr id="8" name="1 Título">
            <a:extLst>
              <a:ext uri="{FF2B5EF4-FFF2-40B4-BE49-F238E27FC236}">
                <a16:creationId xmlns:a16="http://schemas.microsoft.com/office/drawing/2014/main" id="{949D303E-6BFB-4F82-92BB-5268593EEE12}"/>
              </a:ext>
            </a:extLst>
          </p:cNvPr>
          <p:cNvSpPr txBox="1">
            <a:spLocks/>
          </p:cNvSpPr>
          <p:nvPr/>
        </p:nvSpPr>
        <p:spPr>
          <a:xfrm>
            <a:off x="414338" y="1340768"/>
            <a:ext cx="7932256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766" y="1844824"/>
            <a:ext cx="8350381" cy="3082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456346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01. PROGRAMA 06: UNIDAD ADMINISTRADORA DE LOS TRIBUNALES TRIBUTARIOS Y ADUANERO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EAE1B629-D15B-4090-8AF0-9E550AF4FEF0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2E43D64F-667C-4C3B-BB5F-800E04B13461}"/>
              </a:ext>
            </a:extLst>
          </p:cNvPr>
          <p:cNvSpPr txBox="1">
            <a:spLocks/>
          </p:cNvSpPr>
          <p:nvPr/>
        </p:nvSpPr>
        <p:spPr>
          <a:xfrm>
            <a:off x="414338" y="1340768"/>
            <a:ext cx="7932256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38" y="2481263"/>
            <a:ext cx="8118102" cy="16268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699009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456346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01. PROGRAMA 07: SISTEMA INTEGRADO DE COMERCIO EXTERIOR (SICEX)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E15E69C9-1321-4459-B05D-CB42E8432479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id="{8391D0F3-1EAE-4F72-A168-90A7AD7987BB}"/>
              </a:ext>
            </a:extLst>
          </p:cNvPr>
          <p:cNvSpPr txBox="1">
            <a:spLocks/>
          </p:cNvSpPr>
          <p:nvPr/>
        </p:nvSpPr>
        <p:spPr>
          <a:xfrm>
            <a:off x="414338" y="1340768"/>
            <a:ext cx="7932256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37" y="2328864"/>
            <a:ext cx="8303809" cy="19317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58395082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4613</TotalTime>
  <Words>969</Words>
  <Application>Microsoft Office PowerPoint</Application>
  <PresentationFormat>Presentación en pantalla (4:3)</PresentationFormat>
  <Paragraphs>102</Paragraphs>
  <Slides>23</Slides>
  <Notes>2</Notes>
  <HiddenSlides>0</HiddenSlides>
  <MMClips>0</MMClips>
  <ScaleCrop>false</ScaleCrop>
  <HeadingPairs>
    <vt:vector size="8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23</vt:i4>
      </vt:variant>
    </vt:vector>
  </HeadingPairs>
  <TitlesOfParts>
    <vt:vector size="30" baseType="lpstr">
      <vt:lpstr>Andalus</vt:lpstr>
      <vt:lpstr>Arial</vt:lpstr>
      <vt:lpstr>Calibri</vt:lpstr>
      <vt:lpstr>Times New Roman</vt:lpstr>
      <vt:lpstr>1_Tema de Office</vt:lpstr>
      <vt:lpstr>Tema de Office</vt:lpstr>
      <vt:lpstr>Imagen de mapa de bits</vt:lpstr>
      <vt:lpstr>EJECUCIÓN ACUMULADA DE GASTOS PRESUPUESTARIOS AL MES DE OCTUBRE DE 2019 PARTIDA 08: MINISTERIO DE HACIENDA</vt:lpstr>
      <vt:lpstr>EJECUCIÓN ACUMULADA DE GASTOS A OCTUBRE DE 2019  PARTIDA 08 MINISTERIO DE HACIENDA</vt:lpstr>
      <vt:lpstr>Presentación de PowerPoint</vt:lpstr>
      <vt:lpstr>Presentación de PowerPoint</vt:lpstr>
      <vt:lpstr>EJECUCIÓN ACUMULADA DE GASTOS A OCTUBRE DE 2019  PARTIDA 08 MINISTERIO DE HACIENDA</vt:lpstr>
      <vt:lpstr>EJECUCIÓN ACUMULADA DE GASTOS A OCTUBRE DE 2019  PARTIDA 08 RESUMEN POR CAPÍTULOS</vt:lpstr>
      <vt:lpstr>EJECUCIÓN ACUMULADA DE GASTOS A OCTUBRE DE 2019  PARTIDA 08. CAPÍTULO 01. PROGRAMA 01: SECRETARÍA Y ADMINISTRACIÓN GENERAL</vt:lpstr>
      <vt:lpstr>EJECUCIÓN ACUMULADA DE GASTOS A OCTUBRE DE 2019  PARTIDA 08. CAPÍTULO 01. PROGRAMA 06: UNIDAD ADMINISTRADORA DE LOS TRIBUNALES TRIBUTARIOS Y ADUANERO</vt:lpstr>
      <vt:lpstr>EJECUCIÓN ACUMULADA DE GASTOS A OCTUBRE DE 2019  PARTIDA 08. CAPÍTULO 01. PROGRAMA 07: SISTEMA INTEGRADO DE COMERCIO EXTERIOR (SICEX)</vt:lpstr>
      <vt:lpstr>EJECUCIÓN ACUMULADA DE GASTOS A OCTUBRE DE 2019  PARTIDA 08. CAPÍTULO 01. PROGRAMA 08: PROGRAMA DE MODERNIZACIÓN SECTOR PÚBLICO</vt:lpstr>
      <vt:lpstr>EJECUCIÓN ACUMULADA DE GASTOS A OCTUBRE DE 2019  PARTIDA 08. CAPÍTULO 01. PROGRAMA 09: PROGRAMA EXPORTACIÓN DE SERVICIOS</vt:lpstr>
      <vt:lpstr>EJECUCIÓN ACUMULADA DE GASTOS A OCTUBRE DE 2019  PARTIDA 08. CAPÍTULO 02. PROGRAMA 01: DIRECCIÓN DE PRESUPUESTOS</vt:lpstr>
      <vt:lpstr>EJECUCIÓN ACUMULADA DE GASTOS A OCTUBRE DE 2019  PARTIDA 08. CAPÍTULO 02. PROGRAMA 02: SISTEMA DE GESTIÓN FINANCIERA DEL ESTADO</vt:lpstr>
      <vt:lpstr>EJECUCIÓN ACUMULADA DE GASTOS A OCTUBRE DE 2019  PARTIDA 08. CAPÍTULO 03. PROGRAMA 01: SERVICIO DE IMPUESTOS INTERNOS</vt:lpstr>
      <vt:lpstr>EJECUCIÓN ACUMULADA DE GASTOS A OCTUBRE DE 2019  PARTIDA 08. CAPÍTULO 04. PROGRAMA 01: SERVICIO NACIONAL DE ADUANAS</vt:lpstr>
      <vt:lpstr>EJECUCIÓN ACUMULADA DE GASTOS A OCTUBRE DE 2019  PARTIDA 08. CAPÍTULO 05. PROGRAMA 01: SERVICIO DE TESORERÍAS</vt:lpstr>
      <vt:lpstr>EJECUCIÓN ACUMULADA DE GASTOS A OCTUBRE DE 2019  PARTIDA 08. CAPÍTULO 07. PROGRAMA 01: DIRECCIÓN DE COMPRAS Y CONTRATACIÓN PÚBLICA</vt:lpstr>
      <vt:lpstr>EJECUCIÓN ACUMULADA DE GASTOS A OCTUBRE DE 2019  PARTIDA 08. CAPÍTULO 11. PROGRAMA 01: SUPERINTENDENCIA DE BANCOS E INSTITUCIONES FINANCIERAS</vt:lpstr>
      <vt:lpstr>EJECUCIÓN ACUMULADA DE GASTOS A OCTUBRE DE 2019  PARTIDA 08. CAPÍTULO 15. PROGRAMA 01: DIRECCIÓN NACIONAL DEL SERVICIO CIVIL</vt:lpstr>
      <vt:lpstr>EJECUCIÓN ACUMULADA DE GASTOS A OCTUBRE DE 2019  PARTIDA 08. CAPÍTULO 16. PROGRAMA 01: UNIDAD DE ANÁLISIS FINANCIERO</vt:lpstr>
      <vt:lpstr>EJECUCIÓN ACUMULADA DE GASTOS A OCTUBRE DE 2019  PARTIDA 08. CAPÍTULO 17. PROGRAMA 01: SUPERINTENDENCIA DE CASINOS DE JUEGO</vt:lpstr>
      <vt:lpstr>EJECUCIÓN ACUMULADA DE GASTOS A OCTUBRE DE 2019  PARTIDA 08. CAPÍTULO 30. PROGRAMA 01: CONSEJO DE DEFENSA DEL ESTADO</vt:lpstr>
      <vt:lpstr>EJECUCIÓN ACUMULADA DE GASTOS A OCTUBRE DE 2019  PARTIDA 08. CAPÍTULO 31. PROGRAMA 01: COMISIÓN PARA EL MERCADO FINANCIERO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Presupuesto</cp:lastModifiedBy>
  <cp:revision>355</cp:revision>
  <cp:lastPrinted>2019-10-12T13:02:40Z</cp:lastPrinted>
  <dcterms:created xsi:type="dcterms:W3CDTF">2016-06-23T13:38:47Z</dcterms:created>
  <dcterms:modified xsi:type="dcterms:W3CDTF">2019-12-27T13:34:56Z</dcterms:modified>
</cp:coreProperties>
</file>