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21" autoAdjust="0"/>
  </p:normalViewPr>
  <p:slideViewPr>
    <p:cSldViewPr>
      <p:cViewPr varScale="1">
        <p:scale>
          <a:sx n="103" d="100"/>
          <a:sy n="103" d="100"/>
        </p:scale>
        <p:origin x="177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355C-49EB-88D4-6BB7FFDB11A3}"/>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355C-49EB-88D4-6BB7FFDB11A3}"/>
            </c:ext>
          </c:extLst>
        </c:ser>
        <c:ser>
          <c:idx val="2"/>
          <c:order val="2"/>
          <c:tx>
            <c:strRef>
              <c:f>'Partida 04'!$C$36</c:f>
              <c:strCache>
                <c:ptCount val="1"/>
                <c:pt idx="0">
                  <c:v>% Ejecución Ppto. Vigente 2019</c:v>
                </c:pt>
              </c:strCache>
            </c:strRef>
          </c:tx>
          <c:spPr>
            <a:solidFill>
              <a:srgbClr val="C0504D"/>
            </a:solidFill>
          </c:spPr>
          <c:invertIfNegative val="0"/>
          <c:dLbls>
            <c:dLbl>
              <c:idx val="8"/>
              <c:spPr>
                <a:noFill/>
                <a:ln>
                  <a:noFill/>
                </a:ln>
                <a:effectLst/>
              </c:spPr>
              <c:txPr>
                <a:bodyPr rot="-5400000" vert="horz"/>
                <a:lstStyle/>
                <a:p>
                  <a:pPr>
                    <a:defRPr sz="700" b="1"/>
                  </a:pPr>
                  <a:endParaRPr lang="es-CL"/>
                </a:p>
              </c:txPr>
              <c:showLegendKey val="0"/>
              <c:showVal val="1"/>
              <c:showCatName val="0"/>
              <c:showSerName val="0"/>
              <c:showPercent val="0"/>
              <c:showBubbleSize val="0"/>
              <c:extLst>
                <c:ext xmlns:c16="http://schemas.microsoft.com/office/drawing/2014/chart" uri="{C3380CC4-5D6E-409C-BE32-E72D297353CC}">
                  <c16:uniqueId val="{00000002-355C-49EB-88D4-6BB7FFDB11A3}"/>
                </c:ext>
              </c:extLst>
            </c:dLbl>
            <c:dLbl>
              <c:idx val="9"/>
              <c:spPr>
                <a:noFill/>
                <a:ln>
                  <a:noFill/>
                </a:ln>
                <a:effectLst/>
              </c:spPr>
              <c:txPr>
                <a:bodyPr rot="-5400000" vert="horz"/>
                <a:lstStyle/>
                <a:p>
                  <a:pPr>
                    <a:defRPr sz="1000" b="1"/>
                  </a:pPr>
                  <a:endParaRPr lang="es-CL"/>
                </a:p>
              </c:txPr>
              <c:showLegendKey val="0"/>
              <c:showVal val="1"/>
              <c:showCatName val="0"/>
              <c:showSerName val="0"/>
              <c:showPercent val="0"/>
              <c:showBubbleSize val="0"/>
              <c:extLst>
                <c:ext xmlns:c16="http://schemas.microsoft.com/office/drawing/2014/chart" uri="{C3380CC4-5D6E-409C-BE32-E72D297353CC}">
                  <c16:uniqueId val="{00000003-355C-49EB-88D4-6BB7FFDB11A3}"/>
                </c:ext>
              </c:extLst>
            </c:dLbl>
            <c:spPr>
              <a:noFill/>
              <a:ln>
                <a:noFill/>
              </a:ln>
              <a:effectLst/>
            </c:spPr>
            <c:txPr>
              <a:bodyPr rot="-5400000" vert="horz"/>
              <a:lstStyle/>
              <a:p>
                <a:pPr>
                  <a:defRPr sz="7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04'!$D$36:$M$36</c:f>
              <c:numCache>
                <c:formatCode>0.0%</c:formatCode>
                <c:ptCount val="10"/>
                <c:pt idx="0">
                  <c:v>9.8465307841019034E-2</c:v>
                </c:pt>
                <c:pt idx="1">
                  <c:v>6.6063434414056529E-2</c:v>
                </c:pt>
                <c:pt idx="2">
                  <c:v>8.3910710045843051E-2</c:v>
                </c:pt>
                <c:pt idx="3">
                  <c:v>0.10390455919652329</c:v>
                </c:pt>
                <c:pt idx="4">
                  <c:v>6.9628237819129385E-2</c:v>
                </c:pt>
                <c:pt idx="5">
                  <c:v>0.10762818776725075</c:v>
                </c:pt>
                <c:pt idx="6">
                  <c:v>7.173559418230907E-2</c:v>
                </c:pt>
                <c:pt idx="7">
                  <c:v>6.3658888763500177E-2</c:v>
                </c:pt>
                <c:pt idx="8">
                  <c:v>0.10218620521501356</c:v>
                </c:pt>
                <c:pt idx="9">
                  <c:v>6.1163685101228334E-2</c:v>
                </c:pt>
              </c:numCache>
            </c:numRef>
          </c:val>
          <c:extLst>
            <c:ext xmlns:c16="http://schemas.microsoft.com/office/drawing/2014/chart" uri="{C3380CC4-5D6E-409C-BE32-E72D297353CC}">
              <c16:uniqueId val="{00000004-355C-49EB-88D4-6BB7FFDB11A3}"/>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472C-43C4-809F-9843465622E0}"/>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472C-43C4-809F-9843465622E0}"/>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72C-43C4-809F-9843465622E0}"/>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72C-43C4-809F-9843465622E0}"/>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72C-43C4-809F-9843465622E0}"/>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2C-43C4-809F-9843465622E0}"/>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2C-43C4-809F-9843465622E0}"/>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2C-43C4-809F-9843465622E0}"/>
                </c:ext>
              </c:extLst>
            </c:dLbl>
            <c:dLbl>
              <c:idx val="6"/>
              <c:layout>
                <c:manualLayout>
                  <c:x val="-4.519774011299435E-2"/>
                  <c:y val="3.7499999999999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2C-43C4-809F-9843465622E0}"/>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72C-43C4-809F-9843465622E0}"/>
                </c:ext>
              </c:extLst>
            </c:dLbl>
            <c:dLbl>
              <c:idx val="8"/>
              <c:layout>
                <c:manualLayout>
                  <c:x val="-4.7708725674827368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72C-43C4-809F-9843465622E0}"/>
                </c:ext>
              </c:extLst>
            </c:dLbl>
            <c:dLbl>
              <c:idx val="9"/>
              <c:layout>
                <c:manualLayout>
                  <c:x val="-5.7752667922159537E-2"/>
                  <c:y val="3.3333333333333333E-2"/>
                </c:manualLayout>
              </c:layout>
              <c:spPr>
                <a:noFill/>
                <a:ln>
                  <a:noFill/>
                </a:ln>
                <a:effectLst/>
              </c:spPr>
              <c:txPr>
                <a:bodyPr/>
                <a:lstStyle/>
                <a:p>
                  <a:pPr>
                    <a:defRPr sz="900" b="1"/>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72C-43C4-809F-9843465622E0}"/>
                </c:ext>
              </c:extLst>
            </c:dLbl>
            <c:spPr>
              <a:noFill/>
              <a:ln>
                <a:noFill/>
              </a:ln>
              <a:effectLst/>
            </c:spPr>
            <c:txPr>
              <a:bodyPr/>
              <a:lstStyle/>
              <a:p>
                <a:pPr>
                  <a:defRPr sz="7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04'!$D$32:$M$32</c:f>
              <c:numCache>
                <c:formatCode>0.0%</c:formatCode>
                <c:ptCount val="10"/>
                <c:pt idx="0">
                  <c:v>9.8465307841019034E-2</c:v>
                </c:pt>
                <c:pt idx="1">
                  <c:v>0.16452874225507555</c:v>
                </c:pt>
                <c:pt idx="2">
                  <c:v>0.24358350545267077</c:v>
                </c:pt>
                <c:pt idx="3">
                  <c:v>0.34748806464919407</c:v>
                </c:pt>
                <c:pt idx="4">
                  <c:v>0.41711630246832343</c:v>
                </c:pt>
                <c:pt idx="5">
                  <c:v>0.52259484433631354</c:v>
                </c:pt>
                <c:pt idx="6">
                  <c:v>0.53485268653725082</c:v>
                </c:pt>
                <c:pt idx="7">
                  <c:v>0.59851157530075094</c:v>
                </c:pt>
                <c:pt idx="8">
                  <c:v>0.70707259494353281</c:v>
                </c:pt>
                <c:pt idx="9">
                  <c:v>0.76823628004476108</c:v>
                </c:pt>
              </c:numCache>
            </c:numRef>
          </c:val>
          <c:smooth val="0"/>
          <c:extLst>
            <c:ext xmlns:c16="http://schemas.microsoft.com/office/drawing/2014/chart" uri="{C3380CC4-5D6E-409C-BE32-E72D297353CC}">
              <c16:uniqueId val="{0000000C-472C-43C4-809F-9843465622E0}"/>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23-12-2019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23-12-2019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23-12-2019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23-12-2019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23-12-2019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23-12-2019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23-12-2019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23-12-2019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23-12-2019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23-12-2019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23-12-2019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8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23-12-2019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OCTUBRE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diciembre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OCTUBRE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OCTUBRE</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OCTUBRE, presenta modificaciones presupuestarias por $12.565 millones, $2.442 millones, destinados a deuda flotante, que corresponde a operaciones del año anterior. A su vez $10.683 millones destinados al subtítulo 21. </a:t>
            </a:r>
          </a:p>
          <a:p>
            <a:pPr marL="342900" indent="-342900" algn="just">
              <a:spcBef>
                <a:spcPts val="1200"/>
              </a:spcBef>
              <a:spcAft>
                <a:spcPts val="1200"/>
              </a:spcAft>
              <a:buFont typeface="+mj-lt"/>
              <a:buAutoNum type="arabicPeriod" startAt="4"/>
            </a:pPr>
            <a:r>
              <a:rPr lang="es-CL" sz="1200" dirty="0">
                <a:solidFill>
                  <a:prstClr val="black"/>
                </a:solidFill>
              </a:rPr>
              <a:t>En el mes de OCTUBRE, la ejecución de la Partida 04 Contraloría General de la República fue de </a:t>
            </a:r>
            <a:r>
              <a:rPr lang="es-CL" sz="1200" b="1" dirty="0">
                <a:solidFill>
                  <a:prstClr val="black"/>
                </a:solidFill>
              </a:rPr>
              <a:t>$9.490 millones</a:t>
            </a:r>
            <a:r>
              <a:rPr lang="es-CL" sz="1200" dirty="0">
                <a:solidFill>
                  <a:prstClr val="black"/>
                </a:solidFill>
              </a:rPr>
              <a:t>, </a:t>
            </a:r>
            <a:r>
              <a:rPr lang="es-CL" sz="1200" b="1" dirty="0">
                <a:solidFill>
                  <a:prstClr val="black"/>
                </a:solidFill>
              </a:rPr>
              <a:t>equivalente a un 10,2%</a:t>
            </a:r>
            <a:r>
              <a:rPr lang="es-CL" sz="1200" dirty="0">
                <a:solidFill>
                  <a:prstClr val="black"/>
                </a:solidFill>
              </a:rPr>
              <a:t> respecto del presupuesto vigente. Este ejecución es levemente inferior a lo registrado en el mismo mes del año anterior en 0,4 puntos porcentuales.</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1975249132"/>
              </p:ext>
            </p:extLst>
          </p:nvPr>
        </p:nvGraphicFramePr>
        <p:xfrm>
          <a:off x="899592" y="3429000"/>
          <a:ext cx="7488832" cy="3057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OCTUBRE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OCTUBRE de la Partida asciende a </a:t>
            </a:r>
            <a:r>
              <a:rPr lang="es-CL" sz="1200" b="1" dirty="0">
                <a:solidFill>
                  <a:prstClr val="black"/>
                </a:solidFill>
              </a:rPr>
              <a:t>$ 65.672 millones, equivalente a un 70,7% </a:t>
            </a:r>
            <a:r>
              <a:rPr lang="es-CL" sz="1200" dirty="0">
                <a:solidFill>
                  <a:prstClr val="black"/>
                </a:solidFill>
              </a:rPr>
              <a:t>del presupuesto vigente. El comportamiento del gasto a la fecha muestra un avance en línea al de la misma fecha de los años 2017 y 2018. (68,9% y 72,8%, respectivamente.).</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395592209"/>
              </p:ext>
            </p:extLst>
          </p:nvPr>
        </p:nvGraphicFramePr>
        <p:xfrm>
          <a:off x="1043608" y="3302062"/>
          <a:ext cx="6984776"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OCTUBRE, de los $76.187 millones de la Gestión Administrativa, se han ejecutado $68.065 millones equivalente a un 77,3%.</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OCTUBRE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OCTUBRE,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OCTUBRE, se observa una variación del presupuesto vigente de $12.565 millones, con una ejecución que alcanza a $71.352 millones, equivalente a un 76,8%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OCTUBRE, la ejecución de las iniciativas de inversión totalizan $70 millones, equivalente a un 7,9%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OCTUBRE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OCTUBRE</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4" name="Tabla 3">
            <a:extLst>
              <a:ext uri="{FF2B5EF4-FFF2-40B4-BE49-F238E27FC236}">
                <a16:creationId xmlns:a16="http://schemas.microsoft.com/office/drawing/2014/main" id="{5C8D1A48-A452-46B0-B6F7-51FCBAD44EB7}"/>
              </a:ext>
            </a:extLst>
          </p:cNvPr>
          <p:cNvGraphicFramePr>
            <a:graphicFrameLocks noGrp="1"/>
          </p:cNvGraphicFramePr>
          <p:nvPr>
            <p:extLst>
              <p:ext uri="{D42A27DB-BD31-4B8C-83A1-F6EECF244321}">
                <p14:modId xmlns:p14="http://schemas.microsoft.com/office/powerpoint/2010/main" val="1785245673"/>
              </p:ext>
            </p:extLst>
          </p:nvPr>
        </p:nvGraphicFramePr>
        <p:xfrm>
          <a:off x="395536" y="2261022"/>
          <a:ext cx="8210798" cy="2320103"/>
        </p:xfrm>
        <a:graphic>
          <a:graphicData uri="http://schemas.openxmlformats.org/drawingml/2006/table">
            <a:tbl>
              <a:tblPr/>
              <a:tblGrid>
                <a:gridCol w="744416">
                  <a:extLst>
                    <a:ext uri="{9D8B030D-6E8A-4147-A177-3AD203B41FA5}">
                      <a16:colId xmlns:a16="http://schemas.microsoft.com/office/drawing/2014/main" val="68236598"/>
                    </a:ext>
                  </a:extLst>
                </a:gridCol>
                <a:gridCol w="3133214">
                  <a:extLst>
                    <a:ext uri="{9D8B030D-6E8A-4147-A177-3AD203B41FA5}">
                      <a16:colId xmlns:a16="http://schemas.microsoft.com/office/drawing/2014/main" val="2591906020"/>
                    </a:ext>
                  </a:extLst>
                </a:gridCol>
                <a:gridCol w="744416">
                  <a:extLst>
                    <a:ext uri="{9D8B030D-6E8A-4147-A177-3AD203B41FA5}">
                      <a16:colId xmlns:a16="http://schemas.microsoft.com/office/drawing/2014/main" val="4154920196"/>
                    </a:ext>
                  </a:extLst>
                </a:gridCol>
                <a:gridCol w="744416">
                  <a:extLst>
                    <a:ext uri="{9D8B030D-6E8A-4147-A177-3AD203B41FA5}">
                      <a16:colId xmlns:a16="http://schemas.microsoft.com/office/drawing/2014/main" val="2194311588"/>
                    </a:ext>
                  </a:extLst>
                </a:gridCol>
                <a:gridCol w="744416">
                  <a:extLst>
                    <a:ext uri="{9D8B030D-6E8A-4147-A177-3AD203B41FA5}">
                      <a16:colId xmlns:a16="http://schemas.microsoft.com/office/drawing/2014/main" val="295280045"/>
                    </a:ext>
                  </a:extLst>
                </a:gridCol>
                <a:gridCol w="744416">
                  <a:extLst>
                    <a:ext uri="{9D8B030D-6E8A-4147-A177-3AD203B41FA5}">
                      <a16:colId xmlns:a16="http://schemas.microsoft.com/office/drawing/2014/main" val="1020023194"/>
                    </a:ext>
                  </a:extLst>
                </a:gridCol>
                <a:gridCol w="677752">
                  <a:extLst>
                    <a:ext uri="{9D8B030D-6E8A-4147-A177-3AD203B41FA5}">
                      <a16:colId xmlns:a16="http://schemas.microsoft.com/office/drawing/2014/main" val="911414835"/>
                    </a:ext>
                  </a:extLst>
                </a:gridCol>
                <a:gridCol w="677752">
                  <a:extLst>
                    <a:ext uri="{9D8B030D-6E8A-4147-A177-3AD203B41FA5}">
                      <a16:colId xmlns:a16="http://schemas.microsoft.com/office/drawing/2014/main" val="3488141408"/>
                    </a:ext>
                  </a:extLst>
                </a:gridCol>
              </a:tblGrid>
              <a:tr h="150902">
                <a:tc rowSpan="2" gridSpan="2">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39763137"/>
                  </a:ext>
                </a:extLst>
              </a:tr>
              <a:tr h="462135">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966744030"/>
                  </a:ext>
                </a:extLst>
              </a:tr>
              <a:tr h="198058">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92.878.838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12.565.272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71.352.893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88,8%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4613457"/>
                  </a:ext>
                </a:extLst>
              </a:tr>
              <a:tr h="188626">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dirty="0">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74.057.037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10.683.350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59.454.264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5165383"/>
                  </a:ext>
                </a:extLst>
              </a:tr>
              <a:tr h="188626">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7.738.048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8061169"/>
                  </a:ext>
                </a:extLst>
              </a:tr>
              <a:tr h="188626">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13.254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2061025"/>
                  </a:ext>
                </a:extLst>
              </a:tr>
              <a:tr h="188626">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FFFF"/>
                          </a:solidFill>
                          <a:effectLst/>
                          <a:latin typeface="Calibri" panose="020F0502020204030204" pitchFamily="34" charset="0"/>
                        </a:rPr>
                        <a:t>5.383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5.216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0872201"/>
                  </a:ext>
                </a:extLst>
              </a:tr>
              <a:tr h="188626">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4.165.100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1.214.400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868.110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421040"/>
                  </a:ext>
                </a:extLst>
              </a:tr>
              <a:tr h="188626">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893.986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-2.203.663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70.239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3878374"/>
                  </a:ext>
                </a:extLst>
              </a:tr>
              <a:tr h="188626">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3.282.764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3.203.762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381,3%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6571802"/>
                  </a:ext>
                </a:extLst>
              </a:tr>
              <a:tr h="188626">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10409160"/>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OCTUBRE</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8" name="Tabla 7">
            <a:extLst>
              <a:ext uri="{FF2B5EF4-FFF2-40B4-BE49-F238E27FC236}">
                <a16:creationId xmlns:a16="http://schemas.microsoft.com/office/drawing/2014/main" id="{099EC2C2-41AE-46E0-B0F3-CE0FC50C8B29}"/>
              </a:ext>
            </a:extLst>
          </p:cNvPr>
          <p:cNvGraphicFramePr>
            <a:graphicFrameLocks noGrp="1"/>
          </p:cNvGraphicFramePr>
          <p:nvPr>
            <p:extLst>
              <p:ext uri="{D42A27DB-BD31-4B8C-83A1-F6EECF244321}">
                <p14:modId xmlns:p14="http://schemas.microsoft.com/office/powerpoint/2010/main" val="4001848931"/>
              </p:ext>
            </p:extLst>
          </p:nvPr>
        </p:nvGraphicFramePr>
        <p:xfrm>
          <a:off x="391216" y="1724021"/>
          <a:ext cx="8210798" cy="4202369"/>
        </p:xfrm>
        <a:graphic>
          <a:graphicData uri="http://schemas.openxmlformats.org/drawingml/2006/table">
            <a:tbl>
              <a:tblPr/>
              <a:tblGrid>
                <a:gridCol w="698569">
                  <a:extLst>
                    <a:ext uri="{9D8B030D-6E8A-4147-A177-3AD203B41FA5}">
                      <a16:colId xmlns:a16="http://schemas.microsoft.com/office/drawing/2014/main" val="3795866988"/>
                    </a:ext>
                  </a:extLst>
                </a:gridCol>
                <a:gridCol w="258054">
                  <a:extLst>
                    <a:ext uri="{9D8B030D-6E8A-4147-A177-3AD203B41FA5}">
                      <a16:colId xmlns:a16="http://schemas.microsoft.com/office/drawing/2014/main" val="4211520126"/>
                    </a:ext>
                  </a:extLst>
                </a:gridCol>
                <a:gridCol w="258054">
                  <a:extLst>
                    <a:ext uri="{9D8B030D-6E8A-4147-A177-3AD203B41FA5}">
                      <a16:colId xmlns:a16="http://schemas.microsoft.com/office/drawing/2014/main" val="2201616395"/>
                    </a:ext>
                  </a:extLst>
                </a:gridCol>
                <a:gridCol w="2940248">
                  <a:extLst>
                    <a:ext uri="{9D8B030D-6E8A-4147-A177-3AD203B41FA5}">
                      <a16:colId xmlns:a16="http://schemas.microsoft.com/office/drawing/2014/main" val="555786027"/>
                    </a:ext>
                  </a:extLst>
                </a:gridCol>
                <a:gridCol w="698569">
                  <a:extLst>
                    <a:ext uri="{9D8B030D-6E8A-4147-A177-3AD203B41FA5}">
                      <a16:colId xmlns:a16="http://schemas.microsoft.com/office/drawing/2014/main" val="1172339222"/>
                    </a:ext>
                  </a:extLst>
                </a:gridCol>
                <a:gridCol w="698569">
                  <a:extLst>
                    <a:ext uri="{9D8B030D-6E8A-4147-A177-3AD203B41FA5}">
                      <a16:colId xmlns:a16="http://schemas.microsoft.com/office/drawing/2014/main" val="2233070454"/>
                    </a:ext>
                  </a:extLst>
                </a:gridCol>
                <a:gridCol w="698569">
                  <a:extLst>
                    <a:ext uri="{9D8B030D-6E8A-4147-A177-3AD203B41FA5}">
                      <a16:colId xmlns:a16="http://schemas.microsoft.com/office/drawing/2014/main" val="2624411191"/>
                    </a:ext>
                  </a:extLst>
                </a:gridCol>
                <a:gridCol w="698569">
                  <a:extLst>
                    <a:ext uri="{9D8B030D-6E8A-4147-A177-3AD203B41FA5}">
                      <a16:colId xmlns:a16="http://schemas.microsoft.com/office/drawing/2014/main" val="2769205223"/>
                    </a:ext>
                  </a:extLst>
                </a:gridCol>
                <a:gridCol w="636012">
                  <a:extLst>
                    <a:ext uri="{9D8B030D-6E8A-4147-A177-3AD203B41FA5}">
                      <a16:colId xmlns:a16="http://schemas.microsoft.com/office/drawing/2014/main" val="1167044210"/>
                    </a:ext>
                  </a:extLst>
                </a:gridCol>
                <a:gridCol w="625585">
                  <a:extLst>
                    <a:ext uri="{9D8B030D-6E8A-4147-A177-3AD203B41FA5}">
                      <a16:colId xmlns:a16="http://schemas.microsoft.com/office/drawing/2014/main" val="3083061675"/>
                    </a:ext>
                  </a:extLst>
                </a:gridCol>
              </a:tblGrid>
              <a:tr h="158580">
                <a:tc rowSpan="2" gridSpan="4">
                  <a:txBody>
                    <a:bodyPr/>
                    <a:lstStyle/>
                    <a:p>
                      <a:pPr algn="ctr" fontAlgn="ctr"/>
                      <a:r>
                        <a:rPr lang="es-CL" sz="700" b="1" i="0" u="none" strike="noStrike" dirty="0">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42209012"/>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06094966"/>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92.878.838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12.565.272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71.352.893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88,8%</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76,8%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3496042"/>
                  </a:ext>
                </a:extLst>
              </a:tr>
              <a:tr h="158580">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74.057.037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10.683.350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59.454.264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5160231"/>
                  </a:ext>
                </a:extLst>
              </a:tr>
              <a:tr h="158580">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7.738.048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78,5%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8897081"/>
                  </a:ext>
                </a:extLst>
              </a:tr>
              <a:tr h="158580">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187.742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13.254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615826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5.689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1962364"/>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5.689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38,7%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1112975"/>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9501223"/>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1170879"/>
                  </a:ext>
                </a:extLst>
              </a:tr>
              <a:tr h="158580">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5.216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7995613"/>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5.216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4529519"/>
                  </a:ext>
                </a:extLst>
              </a:tr>
              <a:tr h="158580">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4.165.100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1.214.400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868.110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24005273"/>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64.000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393322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87.916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16.400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70.788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80,5%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4282950"/>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39.870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20.366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536060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1.436.667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459.000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110.950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3106203"/>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2.536.647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665.000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666.006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3506886"/>
                  </a:ext>
                </a:extLst>
              </a:tr>
              <a:tr h="158580">
                <a:tc>
                  <a:txBody>
                    <a:bodyPr/>
                    <a:lstStyle/>
                    <a:p>
                      <a:pPr algn="ctr" fontAlgn="ctr"/>
                      <a:r>
                        <a:rPr lang="es-CL" sz="7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893.986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-2.203.663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70.239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7443842"/>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893.986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-2.203.663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70.239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0975541"/>
                  </a:ext>
                </a:extLst>
              </a:tr>
              <a:tr h="158580">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3.282.764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3.203.762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381,3%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97,6%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123344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665.681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665.681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2059996"/>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174.598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99.754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0493390"/>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2.438.327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65050235"/>
                  </a:ext>
                </a:extLst>
              </a:tr>
              <a:tr h="158580">
                <a:tc>
                  <a:txBody>
                    <a:bodyPr/>
                    <a:lstStyle/>
                    <a:p>
                      <a:pPr algn="ctr" fontAlgn="ctr"/>
                      <a:r>
                        <a:rPr lang="es-CL" sz="700" b="1" i="0" u="none" strike="noStrike">
                          <a:solidFill>
                            <a:srgbClr val="000000"/>
                          </a:solidFill>
                          <a:effectLst/>
                          <a:latin typeface="Calibri" panose="020F0502020204030204" pitchFamily="34" charset="0"/>
                        </a:rPr>
                        <a:t>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733028815"/>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3871</TotalTime>
  <Words>1321</Words>
  <Application>Microsoft Office PowerPoint</Application>
  <PresentationFormat>Presentación en pantalla (4:3)</PresentationFormat>
  <Paragraphs>366</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OCTUBRE DE 2019 PARTIDA 04: CONTRALORÍA GENERAL DE LA REPÚBLICA</vt:lpstr>
      <vt:lpstr>EJECUCIÓN ACUMULADA DE GASTOS A OCTUBRE DE 2019  PARTIDA 04 CONTRALORÍA GENERAL DE LA REPÚBLICA</vt:lpstr>
      <vt:lpstr>EJECUCIÓN ACUMULADA DE GASTOS A OCTUBRE DE 2019  PARTIDA 04 CONTRALORÍA GENERAL DE LA REPÚBLICA</vt:lpstr>
      <vt:lpstr>EJECUCION ACUMULADA DE GASTOS A OCTUBRE DE 2019  PARTIDA 04 CONTRALORÍA GENERAL DE LA REPÚBLICA</vt:lpstr>
      <vt:lpstr>EJECUCIÓN ACUMULADA DE GASTOS A OCTUBRE DE 2019  PARTIDA 04 CONTRALORÍA GENERAL DE LA REPÚBLICA</vt:lpstr>
      <vt:lpstr>EJECUCIÓN ACUMULADA DE GASTOS A OCTUBRE DE 2019  PARTIDA 04 CONTRALORÍA GENERAL DE LA REPÚBLICA</vt:lpstr>
      <vt:lpstr>EJECUCIÓN ACUMULADA DE GASTOS A OCTUBRE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261</cp:revision>
  <cp:lastPrinted>2019-10-18T21:20:26Z</cp:lastPrinted>
  <dcterms:created xsi:type="dcterms:W3CDTF">2016-06-23T13:38:47Z</dcterms:created>
  <dcterms:modified xsi:type="dcterms:W3CDTF">2019-12-23T14:18:16Z</dcterms:modified>
</cp:coreProperties>
</file>