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8" r:id="rId4"/>
    <p:sldId id="299" r:id="rId5"/>
    <p:sldId id="308" r:id="rId6"/>
    <p:sldId id="307" r:id="rId7"/>
    <p:sldId id="300" r:id="rId8"/>
    <p:sldId id="264" r:id="rId9"/>
    <p:sldId id="263" r:id="rId10"/>
    <p:sldId id="281" r:id="rId11"/>
    <p:sldId id="282" r:id="rId12"/>
    <p:sldId id="302" r:id="rId13"/>
    <p:sldId id="306" r:id="rId14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0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2017- 2018 - 2019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02'!$C$22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02'!$D$22:$O$22</c:f>
              <c:numCache>
                <c:formatCode>0.0%</c:formatCode>
                <c:ptCount val="12"/>
                <c:pt idx="0">
                  <c:v>7.5784931642368367E-2</c:v>
                </c:pt>
                <c:pt idx="1">
                  <c:v>6.4653359257075368E-2</c:v>
                </c:pt>
                <c:pt idx="2">
                  <c:v>9.7022246641158674E-2</c:v>
                </c:pt>
                <c:pt idx="3">
                  <c:v>7.2832657262913658E-2</c:v>
                </c:pt>
                <c:pt idx="4">
                  <c:v>7.6194578781905761E-2</c:v>
                </c:pt>
                <c:pt idx="5">
                  <c:v>9.3355676925974365E-2</c:v>
                </c:pt>
                <c:pt idx="6">
                  <c:v>7.8821095861704923E-2</c:v>
                </c:pt>
                <c:pt idx="7">
                  <c:v>7.684606529068333E-2</c:v>
                </c:pt>
                <c:pt idx="8">
                  <c:v>9.2754170523964757E-2</c:v>
                </c:pt>
                <c:pt idx="9">
                  <c:v>7.4759087418532544E-2</c:v>
                </c:pt>
                <c:pt idx="10">
                  <c:v>7.5051536192567367E-2</c:v>
                </c:pt>
                <c:pt idx="11">
                  <c:v>0.11251075438348085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89-46B5-A810-1B47088E07D4}"/>
            </c:ext>
          </c:extLst>
        </c:ser>
        <c:ser>
          <c:idx val="0"/>
          <c:order val="1"/>
          <c:tx>
            <c:strRef>
              <c:f>'Partida 02'!$C$23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02'!$D$23:$O$23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6.4574006491197433E-2</c:v>
                </c:pt>
                <c:pt idx="2">
                  <c:v>0.1117971363135081</c:v>
                </c:pt>
                <c:pt idx="3">
                  <c:v>7.4234098839950594E-2</c:v>
                </c:pt>
                <c:pt idx="4">
                  <c:v>7.6660244182212151E-2</c:v>
                </c:pt>
                <c:pt idx="5">
                  <c:v>9.2185531709281107E-2</c:v>
                </c:pt>
                <c:pt idx="6">
                  <c:v>7.3069554353532296E-2</c:v>
                </c:pt>
                <c:pt idx="7">
                  <c:v>7.9395856089978567E-2</c:v>
                </c:pt>
                <c:pt idx="8">
                  <c:v>9.523370253795424E-2</c:v>
                </c:pt>
                <c:pt idx="9">
                  <c:v>7.7244218176912322E-2</c:v>
                </c:pt>
                <c:pt idx="10">
                  <c:v>7.8544914321033221E-2</c:v>
                </c:pt>
                <c:pt idx="11">
                  <c:v>0.1094241232426007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89-46B5-A810-1B47088E07D4}"/>
            </c:ext>
          </c:extLst>
        </c:ser>
        <c:ser>
          <c:idx val="1"/>
          <c:order val="2"/>
          <c:tx>
            <c:strRef>
              <c:f>'Partida 02'!$C$24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8154285270043639E-3"/>
                  <c:y val="3.62811635911952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989-46B5-A810-1B47088E07D4}"/>
                </c:ext>
              </c:extLst>
            </c:dLbl>
            <c:dLbl>
              <c:idx val="1"/>
              <c:layout>
                <c:manualLayout>
                  <c:x val="1.101928565875545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989-46B5-A810-1B47088E07D4}"/>
                </c:ext>
              </c:extLst>
            </c:dLbl>
            <c:dLbl>
              <c:idx val="2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989-46B5-A810-1B47088E07D4}"/>
                </c:ext>
              </c:extLst>
            </c:dLbl>
            <c:dLbl>
              <c:idx val="3"/>
              <c:layout>
                <c:manualLayout>
                  <c:x val="1.1019285658755457E-2"/>
                  <c:y val="7.25623271823905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989-46B5-A810-1B47088E07D4}"/>
                </c:ext>
              </c:extLst>
            </c:dLbl>
            <c:dLbl>
              <c:idx val="4"/>
              <c:layout>
                <c:manualLayout>
                  <c:x val="1.3223229556535356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099181206339329E-2"/>
                      <c:h val="4.18867462052616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9989-46B5-A810-1B47088E07D4}"/>
                </c:ext>
              </c:extLst>
            </c:dLbl>
            <c:dLbl>
              <c:idx val="5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989-46B5-A810-1B47088E07D4}"/>
                </c:ext>
              </c:extLst>
            </c:dLbl>
            <c:dLbl>
              <c:idx val="8"/>
              <c:layout>
                <c:manualLayout>
                  <c:x val="1.3223142790506548E-2"/>
                  <c:y val="-3.325734910019423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989-46B5-A810-1B47088E07D4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9989-46B5-A810-1B47088E07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02'!$D$24:$M$24</c:f>
              <c:numCache>
                <c:formatCode>0.0%</c:formatCode>
                <c:ptCount val="10"/>
                <c:pt idx="0">
                  <c:v>7.8770762277669992E-2</c:v>
                </c:pt>
                <c:pt idx="1">
                  <c:v>7.5223901170098112E-2</c:v>
                </c:pt>
                <c:pt idx="2">
                  <c:v>9.4547420023096004E-2</c:v>
                </c:pt>
                <c:pt idx="3">
                  <c:v>8.2244324251765019E-2</c:v>
                </c:pt>
                <c:pt idx="4">
                  <c:v>8.0373148453954879E-2</c:v>
                </c:pt>
                <c:pt idx="5">
                  <c:v>9.8565732350681612E-2</c:v>
                </c:pt>
                <c:pt idx="6">
                  <c:v>8.2183004744627808E-2</c:v>
                </c:pt>
                <c:pt idx="7">
                  <c:v>7.3367207155906944E-2</c:v>
                </c:pt>
                <c:pt idx="8">
                  <c:v>9.351456681412279E-2</c:v>
                </c:pt>
                <c:pt idx="9">
                  <c:v>7.5157128743297219E-2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989-46B5-A810-1B47088E07D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2017 - 2018 - 2019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9042584243457908"/>
          <c:y val="3.62811635911952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02'!$C$16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02'!$D$16:$O$16</c:f>
              <c:numCache>
                <c:formatCode>0.0%</c:formatCode>
                <c:ptCount val="12"/>
                <c:pt idx="0">
                  <c:v>7.5784931642368367E-2</c:v>
                </c:pt>
                <c:pt idx="1">
                  <c:v>0.14043829089944374</c:v>
                </c:pt>
                <c:pt idx="2">
                  <c:v>0.2374605375406024</c:v>
                </c:pt>
                <c:pt idx="3">
                  <c:v>0.31029319480351608</c:v>
                </c:pt>
                <c:pt idx="4">
                  <c:v>0.38648777358542186</c:v>
                </c:pt>
                <c:pt idx="5">
                  <c:v>0.47325334026541749</c:v>
                </c:pt>
                <c:pt idx="6">
                  <c:v>0.55207443612712237</c:v>
                </c:pt>
                <c:pt idx="7">
                  <c:v>0.62892050141780576</c:v>
                </c:pt>
                <c:pt idx="8">
                  <c:v>0.72167467194177048</c:v>
                </c:pt>
                <c:pt idx="9">
                  <c:v>0.79643375936030303</c:v>
                </c:pt>
                <c:pt idx="10">
                  <c:v>0.86035754193724956</c:v>
                </c:pt>
                <c:pt idx="11">
                  <c:v>0.96867884635706358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7BF-40C6-A81E-EB5511A219E5}"/>
            </c:ext>
          </c:extLst>
        </c:ser>
        <c:ser>
          <c:idx val="0"/>
          <c:order val="1"/>
          <c:tx>
            <c:strRef>
              <c:f>'Partida 02'!$C$17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02'!$D$17:$O$17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0.1372473070406896</c:v>
                </c:pt>
                <c:pt idx="2">
                  <c:v>0.2490444433541977</c:v>
                </c:pt>
                <c:pt idx="3">
                  <c:v>0.32327854219414826</c:v>
                </c:pt>
                <c:pt idx="4">
                  <c:v>0.3996487057250197</c:v>
                </c:pt>
                <c:pt idx="5">
                  <c:v>0.49060133455395966</c:v>
                </c:pt>
                <c:pt idx="6">
                  <c:v>0.56968396072146432</c:v>
                </c:pt>
                <c:pt idx="7">
                  <c:v>0.6462863639566746</c:v>
                </c:pt>
                <c:pt idx="8">
                  <c:v>0.74152006649462876</c:v>
                </c:pt>
                <c:pt idx="9">
                  <c:v>0.81876428467154116</c:v>
                </c:pt>
                <c:pt idx="10">
                  <c:v>0.87802870854944781</c:v>
                </c:pt>
                <c:pt idx="11">
                  <c:v>0.97896544726439783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7BF-40C6-A81E-EB5511A219E5}"/>
            </c:ext>
          </c:extLst>
        </c:ser>
        <c:ser>
          <c:idx val="1"/>
          <c:order val="2"/>
          <c:tx>
            <c:strRef>
              <c:f>'Partida 02'!$C$18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9880957543349655E-2"/>
                  <c:y val="-2.9058069573559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7BF-40C6-A81E-EB5511A219E5}"/>
                </c:ext>
              </c:extLst>
            </c:dLbl>
            <c:dLbl>
              <c:idx val="1"/>
              <c:layout>
                <c:manualLayout>
                  <c:x val="-6.8184926450385527E-2"/>
                  <c:y val="-3.6281163591195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BF-40C6-A81E-EB5511A219E5}"/>
                </c:ext>
              </c:extLst>
            </c:dLbl>
            <c:dLbl>
              <c:idx val="2"/>
              <c:layout>
                <c:manualLayout>
                  <c:x val="-6.0200658327292531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7BF-40C6-A81E-EB5511A219E5}"/>
                </c:ext>
              </c:extLst>
            </c:dLbl>
            <c:dLbl>
              <c:idx val="3"/>
              <c:layout>
                <c:manualLayout>
                  <c:x val="-6.4659966351536424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7BF-40C6-A81E-EB5511A219E5}"/>
                </c:ext>
              </c:extLst>
            </c:dLbl>
            <c:dLbl>
              <c:idx val="4"/>
              <c:layout>
                <c:manualLayout>
                  <c:x val="-4.2363426230317018E-2"/>
                  <c:y val="-2.5396814513836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7BF-40C6-A81E-EB5511A219E5}"/>
                </c:ext>
              </c:extLst>
            </c:dLbl>
            <c:dLbl>
              <c:idx val="5"/>
              <c:layout>
                <c:manualLayout>
                  <c:x val="-4.4593080242438965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7BF-40C6-A81E-EB5511A219E5}"/>
                </c:ext>
              </c:extLst>
            </c:dLbl>
            <c:dLbl>
              <c:idx val="6"/>
              <c:layout>
                <c:manualLayout>
                  <c:x val="-4.2363426230316942E-2"/>
                  <c:y val="-3.2653047232075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7BF-40C6-A81E-EB5511A219E5}"/>
                </c:ext>
              </c:extLst>
            </c:dLbl>
            <c:dLbl>
              <c:idx val="7"/>
              <c:layout>
                <c:manualLayout>
                  <c:x val="-5.7971004315170549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7BF-40C6-A81E-EB5511A219E5}"/>
                </c:ext>
              </c:extLst>
            </c:dLbl>
            <c:dLbl>
              <c:idx val="8"/>
              <c:layout>
                <c:manualLayout>
                  <c:x val="-6.6889620363658406E-2"/>
                  <c:y val="-1.0884349077358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7BF-40C6-A81E-EB5511A219E5}"/>
                </c:ext>
              </c:extLst>
            </c:dLbl>
            <c:dLbl>
              <c:idx val="9"/>
              <c:layout>
                <c:manualLayout>
                  <c:x val="-7.3578582400024156E-2"/>
                  <c:y val="-1.451246543647814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7BF-40C6-A81E-EB5511A219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02'!$D$18:$M$18</c:f>
              <c:numCache>
                <c:formatCode>0.0%</c:formatCode>
                <c:ptCount val="10"/>
                <c:pt idx="0">
                  <c:v>7.8770762277669992E-2</c:v>
                </c:pt>
                <c:pt idx="1">
                  <c:v>0.15292043094898852</c:v>
                </c:pt>
                <c:pt idx="2">
                  <c:v>0.24746785097208454</c:v>
                </c:pt>
                <c:pt idx="3">
                  <c:v>0.32898344420372277</c:v>
                </c:pt>
                <c:pt idx="4">
                  <c:v>0.40927128758975723</c:v>
                </c:pt>
                <c:pt idx="5">
                  <c:v>0.50613386856102771</c:v>
                </c:pt>
                <c:pt idx="6">
                  <c:v>0.5759371686068292</c:v>
                </c:pt>
                <c:pt idx="7">
                  <c:v>0.64678600932012842</c:v>
                </c:pt>
                <c:pt idx="8">
                  <c:v>0.73494894803233013</c:v>
                </c:pt>
                <c:pt idx="9">
                  <c:v>0.81010607677562729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E7BF-40C6-A81E-EB5511A219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23-12-2019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23-12-2019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23-12-2019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23-12-2019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23-12-2019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23-12-2019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23-12-2019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23-12-2019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23-12-2019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23-12-2019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23-12-2019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23-12-2019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23-12-2019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23-12-2019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23-12-2019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23-12-2019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23-12-2019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23-12-2019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23-12-2019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23-12-2019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23-12-2019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23-12-2019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23-12-2019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23-12-2019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23-12-2019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4D06F859-CB47-449D-87C8-059294D5DA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89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OCTUBRE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5890114" cy="792088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79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961C9969-C05E-4184-B8AF-3E2933F3191F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D079ABE5-B6C7-461C-A653-E4F0E49DC856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32ED678-32B7-41DD-93E4-C089D54D79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449913"/>
              </p:ext>
            </p:extLst>
          </p:nvPr>
        </p:nvGraphicFramePr>
        <p:xfrm>
          <a:off x="413725" y="1628800"/>
          <a:ext cx="8210803" cy="4219192"/>
        </p:xfrm>
        <a:graphic>
          <a:graphicData uri="http://schemas.openxmlformats.org/drawingml/2006/table">
            <a:tbl>
              <a:tblPr/>
              <a:tblGrid>
                <a:gridCol w="274334">
                  <a:extLst>
                    <a:ext uri="{9D8B030D-6E8A-4147-A177-3AD203B41FA5}">
                      <a16:colId xmlns:a16="http://schemas.microsoft.com/office/drawing/2014/main" val="3761805846"/>
                    </a:ext>
                  </a:extLst>
                </a:gridCol>
                <a:gridCol w="274334">
                  <a:extLst>
                    <a:ext uri="{9D8B030D-6E8A-4147-A177-3AD203B41FA5}">
                      <a16:colId xmlns:a16="http://schemas.microsoft.com/office/drawing/2014/main" val="3368149870"/>
                    </a:ext>
                  </a:extLst>
                </a:gridCol>
                <a:gridCol w="274334">
                  <a:extLst>
                    <a:ext uri="{9D8B030D-6E8A-4147-A177-3AD203B41FA5}">
                      <a16:colId xmlns:a16="http://schemas.microsoft.com/office/drawing/2014/main" val="77978759"/>
                    </a:ext>
                  </a:extLst>
                </a:gridCol>
                <a:gridCol w="2460771">
                  <a:extLst>
                    <a:ext uri="{9D8B030D-6E8A-4147-A177-3AD203B41FA5}">
                      <a16:colId xmlns:a16="http://schemas.microsoft.com/office/drawing/2014/main" val="584426791"/>
                    </a:ext>
                  </a:extLst>
                </a:gridCol>
                <a:gridCol w="735214">
                  <a:extLst>
                    <a:ext uri="{9D8B030D-6E8A-4147-A177-3AD203B41FA5}">
                      <a16:colId xmlns:a16="http://schemas.microsoft.com/office/drawing/2014/main" val="623035354"/>
                    </a:ext>
                  </a:extLst>
                </a:gridCol>
                <a:gridCol w="735214">
                  <a:extLst>
                    <a:ext uri="{9D8B030D-6E8A-4147-A177-3AD203B41FA5}">
                      <a16:colId xmlns:a16="http://schemas.microsoft.com/office/drawing/2014/main" val="2530559431"/>
                    </a:ext>
                  </a:extLst>
                </a:gridCol>
                <a:gridCol w="735214">
                  <a:extLst>
                    <a:ext uri="{9D8B030D-6E8A-4147-A177-3AD203B41FA5}">
                      <a16:colId xmlns:a16="http://schemas.microsoft.com/office/drawing/2014/main" val="1346722993"/>
                    </a:ext>
                  </a:extLst>
                </a:gridCol>
                <a:gridCol w="735214">
                  <a:extLst>
                    <a:ext uri="{9D8B030D-6E8A-4147-A177-3AD203B41FA5}">
                      <a16:colId xmlns:a16="http://schemas.microsoft.com/office/drawing/2014/main" val="3723471484"/>
                    </a:ext>
                  </a:extLst>
                </a:gridCol>
                <a:gridCol w="669374">
                  <a:extLst>
                    <a:ext uri="{9D8B030D-6E8A-4147-A177-3AD203B41FA5}">
                      <a16:colId xmlns:a16="http://schemas.microsoft.com/office/drawing/2014/main" val="1160549602"/>
                    </a:ext>
                  </a:extLst>
                </a:gridCol>
                <a:gridCol w="658400">
                  <a:extLst>
                    <a:ext uri="{9D8B030D-6E8A-4147-A177-3AD203B41FA5}">
                      <a16:colId xmlns:a16="http://schemas.microsoft.com/office/drawing/2014/main" val="3971540720"/>
                    </a:ext>
                  </a:extLst>
                </a:gridCol>
                <a:gridCol w="658400">
                  <a:extLst>
                    <a:ext uri="{9D8B030D-6E8A-4147-A177-3AD203B41FA5}">
                      <a16:colId xmlns:a16="http://schemas.microsoft.com/office/drawing/2014/main" val="24984451"/>
                    </a:ext>
                  </a:extLst>
                </a:gridCol>
              </a:tblGrid>
              <a:tr h="1486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189867"/>
                  </a:ext>
                </a:extLst>
              </a:tr>
              <a:tr h="4553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% Ejecución Ppto. Vigente 2018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806056"/>
                  </a:ext>
                </a:extLst>
              </a:tr>
              <a:tr h="1951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70.203.472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72.477.173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2.273.701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61.179.044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626245"/>
                  </a:ext>
                </a:extLst>
              </a:tr>
              <a:tr h="148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40.431.847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40.180.388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-251.459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33.334.081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619169"/>
                  </a:ext>
                </a:extLst>
              </a:tr>
              <a:tr h="148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6.964.581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5.164.205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-1.800.376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5.307.581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107,3%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522155"/>
                  </a:ext>
                </a:extLst>
              </a:tr>
              <a:tr h="148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455.166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979.814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524.648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979.814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416415"/>
                  </a:ext>
                </a:extLst>
              </a:tr>
              <a:tr h="148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455.166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455.166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455.166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791041"/>
                  </a:ext>
                </a:extLst>
              </a:tr>
              <a:tr h="148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524.648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524.648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524.648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781361"/>
                  </a:ext>
                </a:extLst>
              </a:tr>
              <a:tr h="148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21.913.439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25.599.909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3.686.470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20.909.006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876260"/>
                  </a:ext>
                </a:extLst>
              </a:tr>
              <a:tr h="148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21.829.227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25.515.697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3.686.470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20.840.422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587674"/>
                  </a:ext>
                </a:extLst>
              </a:tr>
              <a:tr h="148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8.452.737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11.566.398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3.113.661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9.736.273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115,2%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479297"/>
                  </a:ext>
                </a:extLst>
              </a:tr>
              <a:tr h="148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3.242.309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1.915.800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-1.326.509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1.339.322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318538"/>
                  </a:ext>
                </a:extLst>
              </a:tr>
              <a:tr h="148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8.205.727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9.557.810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1.352.083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7.518.633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181798"/>
                  </a:ext>
                </a:extLst>
              </a:tr>
              <a:tr h="148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1.334.642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1.881.703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547.061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1.522.311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93246"/>
                  </a:ext>
                </a:extLst>
              </a:tr>
              <a:tr h="148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32.423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32.597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17.552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433275"/>
                  </a:ext>
                </a:extLst>
              </a:tr>
              <a:tr h="148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561.389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561.389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706.331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190175"/>
                  </a:ext>
                </a:extLst>
              </a:tr>
              <a:tr h="148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84.212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84.212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68.584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060124"/>
                  </a:ext>
                </a:extLst>
              </a:tr>
              <a:tr h="148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84.212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84.212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68.584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689960"/>
                  </a:ext>
                </a:extLst>
              </a:tr>
              <a:tr h="148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438.439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438.439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534.144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116,8%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023873"/>
                  </a:ext>
                </a:extLst>
              </a:tr>
              <a:tr h="148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17.327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774646"/>
                  </a:ext>
                </a:extLst>
              </a:tr>
              <a:tr h="148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2.975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36.755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1235,5%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1235,5%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171,4%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449195"/>
                  </a:ext>
                </a:extLst>
              </a:tr>
              <a:tr h="148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69.655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69.655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38.811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272,1%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794390"/>
                  </a:ext>
                </a:extLst>
              </a:tr>
              <a:tr h="148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256.062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256.062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382.007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149,2%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149,2%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345757"/>
                  </a:ext>
                </a:extLst>
              </a:tr>
              <a:tr h="148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109.747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109.747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59.244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990794"/>
                  </a:ext>
                </a:extLst>
              </a:tr>
              <a:tr h="148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114.418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114.418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114.418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232573"/>
                  </a:ext>
                </a:extLst>
              </a:tr>
              <a:tr h="148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114.418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114.418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114.418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082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C1A68A52-8770-4291-9E61-4BF8CD8AE9C3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5E68D18-06BC-487A-A6CF-4868AB22ABD0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E61CC41-A4B7-4831-8C37-3F1B1D5D68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551927"/>
              </p:ext>
            </p:extLst>
          </p:nvPr>
        </p:nvGraphicFramePr>
        <p:xfrm>
          <a:off x="408637" y="1649504"/>
          <a:ext cx="8210803" cy="3663806"/>
        </p:xfrm>
        <a:graphic>
          <a:graphicData uri="http://schemas.openxmlformats.org/drawingml/2006/table">
            <a:tbl>
              <a:tblPr/>
              <a:tblGrid>
                <a:gridCol w="274334">
                  <a:extLst>
                    <a:ext uri="{9D8B030D-6E8A-4147-A177-3AD203B41FA5}">
                      <a16:colId xmlns:a16="http://schemas.microsoft.com/office/drawing/2014/main" val="4197920589"/>
                    </a:ext>
                  </a:extLst>
                </a:gridCol>
                <a:gridCol w="274334">
                  <a:extLst>
                    <a:ext uri="{9D8B030D-6E8A-4147-A177-3AD203B41FA5}">
                      <a16:colId xmlns:a16="http://schemas.microsoft.com/office/drawing/2014/main" val="3972554785"/>
                    </a:ext>
                  </a:extLst>
                </a:gridCol>
                <a:gridCol w="274334">
                  <a:extLst>
                    <a:ext uri="{9D8B030D-6E8A-4147-A177-3AD203B41FA5}">
                      <a16:colId xmlns:a16="http://schemas.microsoft.com/office/drawing/2014/main" val="501551654"/>
                    </a:ext>
                  </a:extLst>
                </a:gridCol>
                <a:gridCol w="2460771">
                  <a:extLst>
                    <a:ext uri="{9D8B030D-6E8A-4147-A177-3AD203B41FA5}">
                      <a16:colId xmlns:a16="http://schemas.microsoft.com/office/drawing/2014/main" val="16929147"/>
                    </a:ext>
                  </a:extLst>
                </a:gridCol>
                <a:gridCol w="735214">
                  <a:extLst>
                    <a:ext uri="{9D8B030D-6E8A-4147-A177-3AD203B41FA5}">
                      <a16:colId xmlns:a16="http://schemas.microsoft.com/office/drawing/2014/main" val="958329197"/>
                    </a:ext>
                  </a:extLst>
                </a:gridCol>
                <a:gridCol w="735214">
                  <a:extLst>
                    <a:ext uri="{9D8B030D-6E8A-4147-A177-3AD203B41FA5}">
                      <a16:colId xmlns:a16="http://schemas.microsoft.com/office/drawing/2014/main" val="1493342774"/>
                    </a:ext>
                  </a:extLst>
                </a:gridCol>
                <a:gridCol w="735214">
                  <a:extLst>
                    <a:ext uri="{9D8B030D-6E8A-4147-A177-3AD203B41FA5}">
                      <a16:colId xmlns:a16="http://schemas.microsoft.com/office/drawing/2014/main" val="1814142264"/>
                    </a:ext>
                  </a:extLst>
                </a:gridCol>
                <a:gridCol w="735214">
                  <a:extLst>
                    <a:ext uri="{9D8B030D-6E8A-4147-A177-3AD203B41FA5}">
                      <a16:colId xmlns:a16="http://schemas.microsoft.com/office/drawing/2014/main" val="2964535281"/>
                    </a:ext>
                  </a:extLst>
                </a:gridCol>
                <a:gridCol w="669374">
                  <a:extLst>
                    <a:ext uri="{9D8B030D-6E8A-4147-A177-3AD203B41FA5}">
                      <a16:colId xmlns:a16="http://schemas.microsoft.com/office/drawing/2014/main" val="468419814"/>
                    </a:ext>
                  </a:extLst>
                </a:gridCol>
                <a:gridCol w="658400">
                  <a:extLst>
                    <a:ext uri="{9D8B030D-6E8A-4147-A177-3AD203B41FA5}">
                      <a16:colId xmlns:a16="http://schemas.microsoft.com/office/drawing/2014/main" val="1923197015"/>
                    </a:ext>
                  </a:extLst>
                </a:gridCol>
                <a:gridCol w="658400">
                  <a:extLst>
                    <a:ext uri="{9D8B030D-6E8A-4147-A177-3AD203B41FA5}">
                      <a16:colId xmlns:a16="http://schemas.microsoft.com/office/drawing/2014/main" val="1300269754"/>
                    </a:ext>
                  </a:extLst>
                </a:gridCol>
              </a:tblGrid>
              <a:tr h="1503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827169"/>
                  </a:ext>
                </a:extLst>
              </a:tr>
              <a:tr h="4603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% Ejecución Ppto. Vigente 2018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790427"/>
                  </a:ext>
                </a:extLst>
              </a:tr>
              <a:tr h="1972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12.449.011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13.096.925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647.914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10.102.145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759297"/>
                  </a:ext>
                </a:extLst>
              </a:tr>
              <a:tr h="150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10.317.858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10.820.621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502.763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8.509.882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39109"/>
                  </a:ext>
                </a:extLst>
              </a:tr>
              <a:tr h="150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1.526.404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1.526.404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1.087.638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082878"/>
                  </a:ext>
                </a:extLst>
              </a:tr>
              <a:tr h="150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91.156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91.156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717370"/>
                  </a:ext>
                </a:extLst>
              </a:tr>
              <a:tr h="150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91.156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91.156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902854"/>
                  </a:ext>
                </a:extLst>
              </a:tr>
              <a:tr h="150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098527"/>
                  </a:ext>
                </a:extLst>
              </a:tr>
              <a:tr h="150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53.211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30403"/>
                  </a:ext>
                </a:extLst>
              </a:tr>
              <a:tr h="150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53.211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533737"/>
                  </a:ext>
                </a:extLst>
              </a:tr>
              <a:tr h="150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53.211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236826"/>
                  </a:ext>
                </a:extLst>
              </a:tr>
              <a:tr h="150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232.992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232.992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103.102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010196"/>
                  </a:ext>
                </a:extLst>
              </a:tr>
              <a:tr h="150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39.426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39.426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32.576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310566"/>
                  </a:ext>
                </a:extLst>
              </a:tr>
              <a:tr h="150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23.690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23.690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006107"/>
                  </a:ext>
                </a:extLst>
              </a:tr>
              <a:tr h="150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11.086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6.520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905655"/>
                  </a:ext>
                </a:extLst>
              </a:tr>
              <a:tr h="150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14.235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14.235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2.056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990109"/>
                  </a:ext>
                </a:extLst>
              </a:tr>
              <a:tr h="150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59.571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59.571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106,6%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072404"/>
                  </a:ext>
                </a:extLst>
              </a:tr>
              <a:tr h="150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84.984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84.984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35.927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487013"/>
                  </a:ext>
                </a:extLst>
              </a:tr>
              <a:tr h="150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175.131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320.282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145.151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347.947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102,4%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834016"/>
                  </a:ext>
                </a:extLst>
              </a:tr>
              <a:tr h="150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151.703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151.703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166.529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108488"/>
                  </a:ext>
                </a:extLst>
              </a:tr>
              <a:tr h="150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23.428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36.273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148,8%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98369"/>
                  </a:ext>
                </a:extLst>
              </a:tr>
              <a:tr h="150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145.151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145.151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145.145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299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9026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414336" y="1451139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C7B79F0-5AF9-4838-A5F4-9A09FBE4AA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918225"/>
              </p:ext>
            </p:extLst>
          </p:nvPr>
        </p:nvGraphicFramePr>
        <p:xfrm>
          <a:off x="441626" y="1941165"/>
          <a:ext cx="8204548" cy="1696524"/>
        </p:xfrm>
        <a:graphic>
          <a:graphicData uri="http://schemas.openxmlformats.org/drawingml/2006/table">
            <a:tbl>
              <a:tblPr/>
              <a:tblGrid>
                <a:gridCol w="274125">
                  <a:extLst>
                    <a:ext uri="{9D8B030D-6E8A-4147-A177-3AD203B41FA5}">
                      <a16:colId xmlns:a16="http://schemas.microsoft.com/office/drawing/2014/main" val="2499923981"/>
                    </a:ext>
                  </a:extLst>
                </a:gridCol>
                <a:gridCol w="274125">
                  <a:extLst>
                    <a:ext uri="{9D8B030D-6E8A-4147-A177-3AD203B41FA5}">
                      <a16:colId xmlns:a16="http://schemas.microsoft.com/office/drawing/2014/main" val="3948764293"/>
                    </a:ext>
                  </a:extLst>
                </a:gridCol>
                <a:gridCol w="274125">
                  <a:extLst>
                    <a:ext uri="{9D8B030D-6E8A-4147-A177-3AD203B41FA5}">
                      <a16:colId xmlns:a16="http://schemas.microsoft.com/office/drawing/2014/main" val="1033998112"/>
                    </a:ext>
                  </a:extLst>
                </a:gridCol>
                <a:gridCol w="2458897">
                  <a:extLst>
                    <a:ext uri="{9D8B030D-6E8A-4147-A177-3AD203B41FA5}">
                      <a16:colId xmlns:a16="http://schemas.microsoft.com/office/drawing/2014/main" val="4111670001"/>
                    </a:ext>
                  </a:extLst>
                </a:gridCol>
                <a:gridCol w="734654">
                  <a:extLst>
                    <a:ext uri="{9D8B030D-6E8A-4147-A177-3AD203B41FA5}">
                      <a16:colId xmlns:a16="http://schemas.microsoft.com/office/drawing/2014/main" val="2286440981"/>
                    </a:ext>
                  </a:extLst>
                </a:gridCol>
                <a:gridCol w="734654">
                  <a:extLst>
                    <a:ext uri="{9D8B030D-6E8A-4147-A177-3AD203B41FA5}">
                      <a16:colId xmlns:a16="http://schemas.microsoft.com/office/drawing/2014/main" val="353588987"/>
                    </a:ext>
                  </a:extLst>
                </a:gridCol>
                <a:gridCol w="734654">
                  <a:extLst>
                    <a:ext uri="{9D8B030D-6E8A-4147-A177-3AD203B41FA5}">
                      <a16:colId xmlns:a16="http://schemas.microsoft.com/office/drawing/2014/main" val="1938164625"/>
                    </a:ext>
                  </a:extLst>
                </a:gridCol>
                <a:gridCol w="734654">
                  <a:extLst>
                    <a:ext uri="{9D8B030D-6E8A-4147-A177-3AD203B41FA5}">
                      <a16:colId xmlns:a16="http://schemas.microsoft.com/office/drawing/2014/main" val="767885943"/>
                    </a:ext>
                  </a:extLst>
                </a:gridCol>
                <a:gridCol w="668864">
                  <a:extLst>
                    <a:ext uri="{9D8B030D-6E8A-4147-A177-3AD203B41FA5}">
                      <a16:colId xmlns:a16="http://schemas.microsoft.com/office/drawing/2014/main" val="3191957330"/>
                    </a:ext>
                  </a:extLst>
                </a:gridCol>
                <a:gridCol w="657898">
                  <a:extLst>
                    <a:ext uri="{9D8B030D-6E8A-4147-A177-3AD203B41FA5}">
                      <a16:colId xmlns:a16="http://schemas.microsoft.com/office/drawing/2014/main" val="2105030398"/>
                    </a:ext>
                  </a:extLst>
                </a:gridCol>
                <a:gridCol w="657898">
                  <a:extLst>
                    <a:ext uri="{9D8B030D-6E8A-4147-A177-3AD203B41FA5}">
                      <a16:colId xmlns:a16="http://schemas.microsoft.com/office/drawing/2014/main" val="1596666669"/>
                    </a:ext>
                  </a:extLst>
                </a:gridCol>
              </a:tblGrid>
              <a:tr h="1491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394770"/>
                  </a:ext>
                </a:extLst>
              </a:tr>
              <a:tr h="4567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% Ejecución Ppto. Vigente 2018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633512"/>
                  </a:ext>
                </a:extLst>
              </a:tr>
              <a:tr h="1957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1.286.613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1.367.073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80.460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1.006.569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088447"/>
                  </a:ext>
                </a:extLst>
              </a:tr>
              <a:tr h="149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1.202.808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1.239.424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36.616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959.855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65034"/>
                  </a:ext>
                </a:extLst>
              </a:tr>
              <a:tr h="149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83.805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99.805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46.714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849069"/>
                  </a:ext>
                </a:extLst>
              </a:tr>
              <a:tr h="149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27.844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27.844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881179"/>
                  </a:ext>
                </a:extLst>
              </a:tr>
              <a:tr h="149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738081"/>
                  </a:ext>
                </a:extLst>
              </a:tr>
              <a:tr h="149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575720"/>
                  </a:ext>
                </a:extLst>
              </a:tr>
              <a:tr h="149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954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07654"/>
            <a:ext cx="8229600" cy="50736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El proyecto de Ley de Presupuesto consideró un Gasto de Estado de Operaciones de $125.276 millones, lo que representa un incremento del 0,9% respecto del año 2018 (lo que equivale a $1.145 millones).  Dicha propuesta consideró el financiamiento de las dietas de los nuevos cupos de parlamentarios que se incorporaron a partir de marzo de 2018, conforme la Ley N°20.840.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Para el año 2019 la Partida presenta un presupuesto total aprobado de $125.428 millones, de dichos recursos  un 59,5% se destina a gastos en personal, presupuesto que experimenta un crecimiento de 0,7 puntos porcentuales respecto del registrado en la Ley de Presupuestos de 2018; el resto de los recursos se dividen en un 27,7% para transferencias corrientes; y, un 11,1% a bienes y servicios de consumo.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La distribución del presupuesto a nivel de instituciones del Congreso Nacional, fue la siguiente: la Cámara de Diputados concentró el 56%; el Senado un 33,1%; la Biblioteca un 9,9% y el Consejo Resolutivo de Asignaciones Parlamentarias un 1%, manteniendo los niveles de gastos autorizados el año 2018.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La ejecución del Congreso al mes de OCTUBRE ascendió a $9.995 millones, es decir, un 7,5% respecto del presupuesto vigente, mismo gasto registrado a igual mes del año 2017 (7,5%) y  levemente inferior 2018 (7,7%).  Por su parte el gasto acumulado alcanzó los $107.738 millones, lo que representa una ejecución de 81,% sobre el presupuesto vigente.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121F664-6976-45F0-A2A4-452E6491855E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2378" y="1272216"/>
            <a:ext cx="8229600" cy="50759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Respecto al presupuesto inicial, la Partida presentó al mes de OCTUBRE un incremento consolidado de $7.564 millones, dicho incremento se estructura con los siguientes movimientos a nivel de subtítulos  en los diferentes Programas :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21 “gastos en personal”, incrementos en el Senado por $181 millones, Biblioteca por  $502 millones, Consejo Resolutivo en $36 millones , y una disminución por $251 millones en la Cámara de Diputados. 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22 “bienes y servicio de consumo”, aumentó $1.100 millones en el Senado, y $46 millones en CRAP; mientras que en la Cámara de Diputados se redujo en $ 1.800 millones.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23 “prestaciones de seguridad social”, incrementos en el Senado por $946 millones, en la Cámara de Diputados $524 millones.  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 Subtítulo 24 “transferencias corrientes”, incrementos en el Senado por $1.757 millones, en la Cámara de Diputados $ 3.686 millones.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29 “adquisición de activos no financieros”, incremento en $ 301 millones en el Senado, y $27 millones en CRAP.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34 “servicio de la deuda” presentó una ejecución de $737 millones, de los cuales $534 millones corresponden al pago de los compromisos devengados al 31 de diciembre de 2018 (deuda flotante), decreto N°545, con fecha 05-06-2019, modificatorio en la Biblioteca Congreso Nacional.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endParaRPr lang="es-CL" sz="1200" dirty="0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00D7C3C8-68A3-452A-8D19-88CEA65D5C7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5720AF3-96A6-42DB-98AE-2F7A19DBEE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4265" y="2212047"/>
            <a:ext cx="4080360" cy="252406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ED61328-F5BC-4FDA-9CB0-B08BB15075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378" y="2237707"/>
            <a:ext cx="4080359" cy="2521375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00B51200-FF1C-4A1F-ACC0-7686D39585CA}"/>
              </a:ext>
            </a:extLst>
          </p:cNvPr>
          <p:cNvSpPr/>
          <p:nvPr/>
        </p:nvSpPr>
        <p:spPr>
          <a:xfrm>
            <a:off x="414338" y="1423090"/>
            <a:ext cx="8118102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2"/>
            </a:pPr>
            <a:r>
              <a:rPr lang="es-CL" sz="1300" dirty="0">
                <a:solidFill>
                  <a:prstClr val="black"/>
                </a:solidFill>
              </a:rPr>
              <a:t>Finalmente, las tasas de ejecución por institución del Congreso Nacional fueron: 77% para el caso del Senado, 84,4% en la Cámara de Diputados, 77,1% para la Biblioteca del Congreso y 73,6% en el Consejo Resolutivo de Asignaciones Parlamentarias.</a:t>
            </a:r>
          </a:p>
        </p:txBody>
      </p:sp>
    </p:spTree>
    <p:extLst>
      <p:ext uri="{BB962C8B-B14F-4D97-AF65-F5344CB8AC3E}">
        <p14:creationId xmlns:p14="http://schemas.microsoft.com/office/powerpoint/2010/main" val="1908500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81E5EFB1-E40A-4F3D-B943-A388EAF0BD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202092"/>
              </p:ext>
            </p:extLst>
          </p:nvPr>
        </p:nvGraphicFramePr>
        <p:xfrm>
          <a:off x="611560" y="1844824"/>
          <a:ext cx="7704856" cy="350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2102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CDE177D-90CC-4F74-9F22-90D47EF3F7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1524197"/>
              </p:ext>
            </p:extLst>
          </p:nvPr>
        </p:nvGraphicFramePr>
        <p:xfrm>
          <a:off x="827584" y="1938269"/>
          <a:ext cx="7056784" cy="350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6" y="60565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C946AA2-CC3D-4964-915E-6CCC3F4A5B3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E134CB5-B2C5-42A3-AA45-E1714A1F4B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358528"/>
              </p:ext>
            </p:extLst>
          </p:nvPr>
        </p:nvGraphicFramePr>
        <p:xfrm>
          <a:off x="440648" y="1916832"/>
          <a:ext cx="8184483" cy="1656187"/>
        </p:xfrm>
        <a:graphic>
          <a:graphicData uri="http://schemas.openxmlformats.org/drawingml/2006/table">
            <a:tbl>
              <a:tblPr/>
              <a:tblGrid>
                <a:gridCol w="787874">
                  <a:extLst>
                    <a:ext uri="{9D8B030D-6E8A-4147-A177-3AD203B41FA5}">
                      <a16:colId xmlns:a16="http://schemas.microsoft.com/office/drawing/2014/main" val="2096145367"/>
                    </a:ext>
                  </a:extLst>
                </a:gridCol>
                <a:gridCol w="2104918">
                  <a:extLst>
                    <a:ext uri="{9D8B030D-6E8A-4147-A177-3AD203B41FA5}">
                      <a16:colId xmlns:a16="http://schemas.microsoft.com/office/drawing/2014/main" val="289712252"/>
                    </a:ext>
                  </a:extLst>
                </a:gridCol>
                <a:gridCol w="787874">
                  <a:extLst>
                    <a:ext uri="{9D8B030D-6E8A-4147-A177-3AD203B41FA5}">
                      <a16:colId xmlns:a16="http://schemas.microsoft.com/office/drawing/2014/main" val="1682854815"/>
                    </a:ext>
                  </a:extLst>
                </a:gridCol>
                <a:gridCol w="787874">
                  <a:extLst>
                    <a:ext uri="{9D8B030D-6E8A-4147-A177-3AD203B41FA5}">
                      <a16:colId xmlns:a16="http://schemas.microsoft.com/office/drawing/2014/main" val="1495222268"/>
                    </a:ext>
                  </a:extLst>
                </a:gridCol>
                <a:gridCol w="787874">
                  <a:extLst>
                    <a:ext uri="{9D8B030D-6E8A-4147-A177-3AD203B41FA5}">
                      <a16:colId xmlns:a16="http://schemas.microsoft.com/office/drawing/2014/main" val="2379327487"/>
                    </a:ext>
                  </a:extLst>
                </a:gridCol>
                <a:gridCol w="787874">
                  <a:extLst>
                    <a:ext uri="{9D8B030D-6E8A-4147-A177-3AD203B41FA5}">
                      <a16:colId xmlns:a16="http://schemas.microsoft.com/office/drawing/2014/main" val="1610758037"/>
                    </a:ext>
                  </a:extLst>
                </a:gridCol>
                <a:gridCol w="717318">
                  <a:extLst>
                    <a:ext uri="{9D8B030D-6E8A-4147-A177-3AD203B41FA5}">
                      <a16:colId xmlns:a16="http://schemas.microsoft.com/office/drawing/2014/main" val="1947569402"/>
                    </a:ext>
                  </a:extLst>
                </a:gridCol>
                <a:gridCol w="717318">
                  <a:extLst>
                    <a:ext uri="{9D8B030D-6E8A-4147-A177-3AD203B41FA5}">
                      <a16:colId xmlns:a16="http://schemas.microsoft.com/office/drawing/2014/main" val="594388443"/>
                    </a:ext>
                  </a:extLst>
                </a:gridCol>
                <a:gridCol w="705559">
                  <a:extLst>
                    <a:ext uri="{9D8B030D-6E8A-4147-A177-3AD203B41FA5}">
                      <a16:colId xmlns:a16="http://schemas.microsoft.com/office/drawing/2014/main" val="1094498618"/>
                    </a:ext>
                  </a:extLst>
                </a:gridCol>
              </a:tblGrid>
              <a:tr h="14943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044" marR="9044" marT="90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44" marR="9044" marT="90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4" marR="9044" marT="90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4" marR="9044" marT="90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981570"/>
                  </a:ext>
                </a:extLst>
              </a:tr>
              <a:tr h="45297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44" marR="9044" marT="90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% Ejecución Ppto. Vigente 2018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378796"/>
                  </a:ext>
                </a:extLst>
              </a:tr>
              <a:tr h="157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125.428.074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132.993.013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7.564.939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107.738.448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03838"/>
                  </a:ext>
                </a:extLst>
              </a:tr>
              <a:tr h="149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74.687.164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75.156.921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469.757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61.433.880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358793"/>
                  </a:ext>
                </a:extLst>
              </a:tr>
              <a:tr h="149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13.867.406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13.183.439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-683.967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11.208.780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527686"/>
                  </a:ext>
                </a:extLst>
              </a:tr>
              <a:tr h="149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651.336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2.122.286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1.470.950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2.031.368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311,9%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05960"/>
                  </a:ext>
                </a:extLst>
              </a:tr>
              <a:tr h="149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34.756.964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40.201.031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5.444.067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31.250.791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052348"/>
                  </a:ext>
                </a:extLst>
              </a:tr>
              <a:tr h="149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1.290.073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1.619.565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329.492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1.076.193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028135"/>
                  </a:ext>
                </a:extLst>
              </a:tr>
              <a:tr h="149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175.131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709.771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534.640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737.436 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421,1%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102,8%</a:t>
                      </a:r>
                    </a:p>
                  </a:txBody>
                  <a:tcPr marL="9044" marR="9044" marT="90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6464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A3261535-BF0E-49C8-88FC-1CEBEA8EE893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8D8C9CA-B356-4EC6-80C8-55EE6732BF7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2C052F1-AB05-4AA7-990C-14A3671A05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520325"/>
              </p:ext>
            </p:extLst>
          </p:nvPr>
        </p:nvGraphicFramePr>
        <p:xfrm>
          <a:off x="410363" y="1712493"/>
          <a:ext cx="8186221" cy="1508964"/>
        </p:xfrm>
        <a:graphic>
          <a:graphicData uri="http://schemas.openxmlformats.org/drawingml/2006/table">
            <a:tbl>
              <a:tblPr/>
              <a:tblGrid>
                <a:gridCol w="282966">
                  <a:extLst>
                    <a:ext uri="{9D8B030D-6E8A-4147-A177-3AD203B41FA5}">
                      <a16:colId xmlns:a16="http://schemas.microsoft.com/office/drawing/2014/main" val="677814427"/>
                    </a:ext>
                  </a:extLst>
                </a:gridCol>
                <a:gridCol w="282966">
                  <a:extLst>
                    <a:ext uri="{9D8B030D-6E8A-4147-A177-3AD203B41FA5}">
                      <a16:colId xmlns:a16="http://schemas.microsoft.com/office/drawing/2014/main" val="658432544"/>
                    </a:ext>
                  </a:extLst>
                </a:gridCol>
                <a:gridCol w="2538211">
                  <a:extLst>
                    <a:ext uri="{9D8B030D-6E8A-4147-A177-3AD203B41FA5}">
                      <a16:colId xmlns:a16="http://schemas.microsoft.com/office/drawing/2014/main" val="258466031"/>
                    </a:ext>
                  </a:extLst>
                </a:gridCol>
                <a:gridCol w="758350">
                  <a:extLst>
                    <a:ext uri="{9D8B030D-6E8A-4147-A177-3AD203B41FA5}">
                      <a16:colId xmlns:a16="http://schemas.microsoft.com/office/drawing/2014/main" val="1225382176"/>
                    </a:ext>
                  </a:extLst>
                </a:gridCol>
                <a:gridCol w="758350">
                  <a:extLst>
                    <a:ext uri="{9D8B030D-6E8A-4147-A177-3AD203B41FA5}">
                      <a16:colId xmlns:a16="http://schemas.microsoft.com/office/drawing/2014/main" val="3283879069"/>
                    </a:ext>
                  </a:extLst>
                </a:gridCol>
                <a:gridCol w="758350">
                  <a:extLst>
                    <a:ext uri="{9D8B030D-6E8A-4147-A177-3AD203B41FA5}">
                      <a16:colId xmlns:a16="http://schemas.microsoft.com/office/drawing/2014/main" val="2016298296"/>
                    </a:ext>
                  </a:extLst>
                </a:gridCol>
                <a:gridCol w="758350">
                  <a:extLst>
                    <a:ext uri="{9D8B030D-6E8A-4147-A177-3AD203B41FA5}">
                      <a16:colId xmlns:a16="http://schemas.microsoft.com/office/drawing/2014/main" val="3006729979"/>
                    </a:ext>
                  </a:extLst>
                </a:gridCol>
                <a:gridCol w="690438">
                  <a:extLst>
                    <a:ext uri="{9D8B030D-6E8A-4147-A177-3AD203B41FA5}">
                      <a16:colId xmlns:a16="http://schemas.microsoft.com/office/drawing/2014/main" val="1384951078"/>
                    </a:ext>
                  </a:extLst>
                </a:gridCol>
                <a:gridCol w="679120">
                  <a:extLst>
                    <a:ext uri="{9D8B030D-6E8A-4147-A177-3AD203B41FA5}">
                      <a16:colId xmlns:a16="http://schemas.microsoft.com/office/drawing/2014/main" val="2692521206"/>
                    </a:ext>
                  </a:extLst>
                </a:gridCol>
                <a:gridCol w="679120">
                  <a:extLst>
                    <a:ext uri="{9D8B030D-6E8A-4147-A177-3AD203B41FA5}">
                      <a16:colId xmlns:a16="http://schemas.microsoft.com/office/drawing/2014/main" val="3037497196"/>
                    </a:ext>
                  </a:extLst>
                </a:gridCol>
              </a:tblGrid>
              <a:tr h="1508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181" marR="8181" marT="8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81" marR="8181" marT="8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595938"/>
                  </a:ext>
                </a:extLst>
              </a:tr>
              <a:tr h="4621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% Ejecución Ppto. Vigente 2018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163898"/>
                  </a:ext>
                </a:extLst>
              </a:tr>
              <a:tr h="198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125.428.074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132.993.013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7.564.939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107.738.448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843081"/>
                  </a:ext>
                </a:extLst>
              </a:tr>
              <a:tr h="150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Senado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41.488.978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46.051.842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4.562.864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35.450.690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772480"/>
                  </a:ext>
                </a:extLst>
              </a:tr>
              <a:tr h="169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Cámara de Diputados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70.203.472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72.477.173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2.273.701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61.179.044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240313"/>
                  </a:ext>
                </a:extLst>
              </a:tr>
              <a:tr h="188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12.449.011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13.096.925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647.914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10.102.145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335468"/>
                  </a:ext>
                </a:extLst>
              </a:tr>
              <a:tr h="188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Resolutivo de Asignaciones Parlamentarias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1.286.613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1.367.073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80.460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1.006.569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96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F68C57A-4DE0-4BD1-B79F-E9B6A9CD7AC1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C5BD198D-4DEB-4013-9EE0-D3E1E6DB41A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98E99A5-89D9-44AB-8364-20DDAC824B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071964"/>
              </p:ext>
            </p:extLst>
          </p:nvPr>
        </p:nvGraphicFramePr>
        <p:xfrm>
          <a:off x="400549" y="1620816"/>
          <a:ext cx="8200603" cy="4536496"/>
        </p:xfrm>
        <a:graphic>
          <a:graphicData uri="http://schemas.openxmlformats.org/drawingml/2006/table">
            <a:tbl>
              <a:tblPr/>
              <a:tblGrid>
                <a:gridCol w="273993">
                  <a:extLst>
                    <a:ext uri="{9D8B030D-6E8A-4147-A177-3AD203B41FA5}">
                      <a16:colId xmlns:a16="http://schemas.microsoft.com/office/drawing/2014/main" val="1090730806"/>
                    </a:ext>
                  </a:extLst>
                </a:gridCol>
                <a:gridCol w="273993">
                  <a:extLst>
                    <a:ext uri="{9D8B030D-6E8A-4147-A177-3AD203B41FA5}">
                      <a16:colId xmlns:a16="http://schemas.microsoft.com/office/drawing/2014/main" val="3921309281"/>
                    </a:ext>
                  </a:extLst>
                </a:gridCol>
                <a:gridCol w="273993">
                  <a:extLst>
                    <a:ext uri="{9D8B030D-6E8A-4147-A177-3AD203B41FA5}">
                      <a16:colId xmlns:a16="http://schemas.microsoft.com/office/drawing/2014/main" val="2650314771"/>
                    </a:ext>
                  </a:extLst>
                </a:gridCol>
                <a:gridCol w="2457714">
                  <a:extLst>
                    <a:ext uri="{9D8B030D-6E8A-4147-A177-3AD203B41FA5}">
                      <a16:colId xmlns:a16="http://schemas.microsoft.com/office/drawing/2014/main" val="3484787791"/>
                    </a:ext>
                  </a:extLst>
                </a:gridCol>
                <a:gridCol w="734301">
                  <a:extLst>
                    <a:ext uri="{9D8B030D-6E8A-4147-A177-3AD203B41FA5}">
                      <a16:colId xmlns:a16="http://schemas.microsoft.com/office/drawing/2014/main" val="2149422796"/>
                    </a:ext>
                  </a:extLst>
                </a:gridCol>
                <a:gridCol w="734301">
                  <a:extLst>
                    <a:ext uri="{9D8B030D-6E8A-4147-A177-3AD203B41FA5}">
                      <a16:colId xmlns:a16="http://schemas.microsoft.com/office/drawing/2014/main" val="3305836568"/>
                    </a:ext>
                  </a:extLst>
                </a:gridCol>
                <a:gridCol w="734301">
                  <a:extLst>
                    <a:ext uri="{9D8B030D-6E8A-4147-A177-3AD203B41FA5}">
                      <a16:colId xmlns:a16="http://schemas.microsoft.com/office/drawing/2014/main" val="2596825190"/>
                    </a:ext>
                  </a:extLst>
                </a:gridCol>
                <a:gridCol w="734301">
                  <a:extLst>
                    <a:ext uri="{9D8B030D-6E8A-4147-A177-3AD203B41FA5}">
                      <a16:colId xmlns:a16="http://schemas.microsoft.com/office/drawing/2014/main" val="1514533522"/>
                    </a:ext>
                  </a:extLst>
                </a:gridCol>
                <a:gridCol w="668542">
                  <a:extLst>
                    <a:ext uri="{9D8B030D-6E8A-4147-A177-3AD203B41FA5}">
                      <a16:colId xmlns:a16="http://schemas.microsoft.com/office/drawing/2014/main" val="780675375"/>
                    </a:ext>
                  </a:extLst>
                </a:gridCol>
                <a:gridCol w="657582">
                  <a:extLst>
                    <a:ext uri="{9D8B030D-6E8A-4147-A177-3AD203B41FA5}">
                      <a16:colId xmlns:a16="http://schemas.microsoft.com/office/drawing/2014/main" val="3822926540"/>
                    </a:ext>
                  </a:extLst>
                </a:gridCol>
                <a:gridCol w="657582">
                  <a:extLst>
                    <a:ext uri="{9D8B030D-6E8A-4147-A177-3AD203B41FA5}">
                      <a16:colId xmlns:a16="http://schemas.microsoft.com/office/drawing/2014/main" val="2636907603"/>
                    </a:ext>
                  </a:extLst>
                </a:gridCol>
              </a:tblGrid>
              <a:tr h="1490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696236"/>
                  </a:ext>
                </a:extLst>
              </a:tr>
              <a:tr h="4564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% Ejecución Ppto. Vigente 2018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838240"/>
                  </a:ext>
                </a:extLst>
              </a:tr>
              <a:tr h="1956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41.488.978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46.051.842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4.562.864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35.450.690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5385459"/>
                  </a:ext>
                </a:extLst>
              </a:tr>
              <a:tr h="149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22.734.651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22.916.488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181.837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18.630.062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101955"/>
                  </a:ext>
                </a:extLst>
              </a:tr>
              <a:tr h="149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5.292.616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6.393.025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1.100.409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4.766.847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302355"/>
                  </a:ext>
                </a:extLst>
              </a:tr>
              <a:tr h="149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105.014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1.051.316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946.302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1.051.189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1001,0%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338620"/>
                  </a:ext>
                </a:extLst>
              </a:tr>
              <a:tr h="149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105.014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545.476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440.462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545.477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270149"/>
                  </a:ext>
                </a:extLst>
              </a:tr>
              <a:tr h="149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505.840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505.840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505.712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050050"/>
                  </a:ext>
                </a:extLst>
              </a:tr>
              <a:tr h="149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12.738.055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14.495.652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1.757.597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10.288.574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032196"/>
                  </a:ext>
                </a:extLst>
              </a:tr>
              <a:tr h="149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712.694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712.694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517.625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270381"/>
                  </a:ext>
                </a:extLst>
              </a:tr>
              <a:tr h="149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712.694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712.694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517.625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571700"/>
                  </a:ext>
                </a:extLst>
              </a:tr>
              <a:tr h="149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11.964.138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13.721.735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1.757.597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9.706.848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745424"/>
                  </a:ext>
                </a:extLst>
              </a:tr>
              <a:tr h="149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3.950.924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4.402.644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451.720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4.430.265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526404"/>
                  </a:ext>
                </a:extLst>
              </a:tr>
              <a:tr h="149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1.545.730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1.825.870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280.140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930.879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255674"/>
                  </a:ext>
                </a:extLst>
              </a:tr>
              <a:tr h="149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4.295.448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4.728.508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433.060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2.349.964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828002"/>
                  </a:ext>
                </a:extLst>
              </a:tr>
              <a:tr h="149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471.328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740.404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269.076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535.363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092792"/>
                  </a:ext>
                </a:extLst>
              </a:tr>
              <a:tr h="149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Comités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441.222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756.381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315.159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441.658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043260"/>
                  </a:ext>
                </a:extLst>
              </a:tr>
              <a:tr h="149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11.448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24.336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223,2%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842159"/>
                  </a:ext>
                </a:extLst>
              </a:tr>
              <a:tr h="149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1.248.038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1.249.999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994.383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56548"/>
                  </a:ext>
                </a:extLst>
              </a:tr>
              <a:tr h="149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61.223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61.223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64.101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302016"/>
                  </a:ext>
                </a:extLst>
              </a:tr>
              <a:tr h="158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61.223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61.223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64.101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394363"/>
                  </a:ext>
                </a:extLst>
              </a:tr>
              <a:tr h="149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618.642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920.290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301.648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438.947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047343"/>
                  </a:ext>
                </a:extLst>
              </a:tr>
              <a:tr h="149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14.420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14.420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676454"/>
                  </a:ext>
                </a:extLst>
              </a:tr>
              <a:tr h="149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335.059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582.806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247.747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238.457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30428"/>
                  </a:ext>
                </a:extLst>
              </a:tr>
              <a:tr h="149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93.173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146.606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53.433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84.275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517307"/>
                  </a:ext>
                </a:extLst>
              </a:tr>
              <a:tr h="149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175.990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176.458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112.704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203114"/>
                  </a:ext>
                </a:extLst>
              </a:tr>
              <a:tr h="149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275.071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275.071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275.071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138,8%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059544"/>
                  </a:ext>
                </a:extLst>
              </a:tr>
              <a:tr h="149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275.071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275.071 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275.071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08" marR="7908" marT="7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138,8%</a:t>
                      </a:r>
                    </a:p>
                  </a:txBody>
                  <a:tcPr marL="7908" marR="7908" marT="7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3430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3983</TotalTime>
  <Words>2641</Words>
  <Application>Microsoft Office PowerPoint</Application>
  <PresentationFormat>Presentación en pantalla (4:3)</PresentationFormat>
  <Paragraphs>1138</Paragraphs>
  <Slides>12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 AL MES DE OCTUBRE DE 2019 PARTIDA 02: CONGRESO NACIONAL</vt:lpstr>
      <vt:lpstr>EJECUCIÓN ACUMULADA DE GASTOS A OCTUBRE DE 2019 PARTIDA 02 CONGRESO NACIONAL</vt:lpstr>
      <vt:lpstr>EJECUCIÓN ACUMULADA DE GASTOS A OCTUBRE DE 2019 PARTIDA 02 CONGRESO NACIONAL</vt:lpstr>
      <vt:lpstr>DISTRIBUCIÓN POR SUBTÍTULO DE GASTO Y CÁPITULO  PARTIDA 02 CONGRESO NACIONAL</vt:lpstr>
      <vt:lpstr>COMPORTAMIENTO DE LA EJECUCIÓN ACUMULADA DE GASTOS A OCTUBRE DE 2019 PARTIDA 02 CONGRESO NACIONAL</vt:lpstr>
      <vt:lpstr>COMPORTAMIENTO DE LA EJECUCIÓN ACUMULADA DE GASTOS A OCTUBRE DE 2019 PARTIDA 02 CONGRESO NACIONAL</vt:lpstr>
      <vt:lpstr>EJECUCIÓN ACUMULADA DE GASTOS A OCTUBRE DE 2019 PARTIDA 02 CONGRESO NACIONAL</vt:lpstr>
      <vt:lpstr>EJECUCIÓN ACUMULADA DE GASTOS A OCTUBRE DE 2019 PARTIDA 02 RESUMEN POR CAPÍTULOS</vt:lpstr>
      <vt:lpstr>EJECUCIÓN ACUMULADA DE GASTOS A OCTUBRE DE 2019 PARTIDA 02. CAPÍTULO 01. PROGRAMA 01: SENADO</vt:lpstr>
      <vt:lpstr>EJECUCIÓN ACUMULADA DE GASTOS A OCTUBRE DE 2019 PARTIDA 02. CAPÍTULO 02. PROGRAMA 01: CAMARA DE DIPUTADOS</vt:lpstr>
      <vt:lpstr>EJECUCIÓN ACUMULADA DE GASTOS A OCTUBRE DE 2019 PARTIDA 02. CAPÍTULO 03. PROGRAMA 01: BIBLIOTECA DEL CONGRESO NACIONAL</vt:lpstr>
      <vt:lpstr>EJECUCIÓN ACUMULADA DE GASTOS A OCTUBRE DE 2019 PARTIDA 02. CAPÍTULO 04. PROGRAMA 01: CONSEJO RESOLUTIVO DE ASIGNACIONES PARLAMENTARIAS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251</cp:revision>
  <cp:lastPrinted>2019-11-05T12:34:56Z</cp:lastPrinted>
  <dcterms:created xsi:type="dcterms:W3CDTF">2016-06-23T13:38:47Z</dcterms:created>
  <dcterms:modified xsi:type="dcterms:W3CDTF">2019-12-23T13:34:51Z</dcterms:modified>
</cp:coreProperties>
</file>