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104.20\presupuesto\3%20Ejecucion\2019\Planillas\29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 b="1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142253741461124E-2"/>
          <c:y val="0.25148937683602562"/>
          <c:w val="0.97875302011089671"/>
          <c:h val="0.4774586916472839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851-4BDC-9139-E8E1A557E32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851-4BDC-9139-E8E1A557E32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851-4BDC-9139-E8E1A557E32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851-4BDC-9139-E8E1A557E32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851-4BDC-9139-E8E1A557E32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9851-4BDC-9139-E8E1A557E32B}"/>
              </c:ext>
            </c:extLst>
          </c:dPt>
          <c:dLbls>
            <c:dLbl>
              <c:idx val="4"/>
              <c:layout>
                <c:manualLayout>
                  <c:x val="1.5542187370736728E-2"/>
                  <c:y val="-1.556199637948724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851-4BDC-9139-E8E1A557E32B}"/>
                </c:ext>
              </c:extLst>
            </c:dLbl>
            <c:dLbl>
              <c:idx val="5"/>
              <c:layout>
                <c:manualLayout>
                  <c:x val="2.1759062319031363E-2"/>
                  <c:y val="-1.55619963794872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851-4BDC-9139-E8E1A557E32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'Partida 29'!$C$57:$C$62</c:f>
              <c:strCache>
                <c:ptCount val="6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Corrientes</c:v>
                </c:pt>
                <c:pt idx="3">
                  <c:v>Iniciativas de Inversión</c:v>
                </c:pt>
                <c:pt idx="4">
                  <c:v>Transferencias de Capital</c:v>
                </c:pt>
                <c:pt idx="5">
                  <c:v>Otros</c:v>
                </c:pt>
              </c:strCache>
            </c:strRef>
          </c:cat>
          <c:val>
            <c:numRef>
              <c:f>'Partida 29'!$D$57:$D$62</c:f>
              <c:numCache>
                <c:formatCode>#,##0</c:formatCode>
                <c:ptCount val="6"/>
                <c:pt idx="0">
                  <c:v>55464743</c:v>
                </c:pt>
                <c:pt idx="1">
                  <c:v>20146819</c:v>
                </c:pt>
                <c:pt idx="2">
                  <c:v>96521599</c:v>
                </c:pt>
                <c:pt idx="3">
                  <c:v>6732617</c:v>
                </c:pt>
                <c:pt idx="4">
                  <c:v>6282233</c:v>
                </c:pt>
                <c:pt idx="5">
                  <c:v>4184164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9851-4BDC-9139-E8E1A557E32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86327522067871598"/>
          <c:w val="0.97600337209504462"/>
          <c:h val="0.115044562519116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D4DEC-61F1-414F-88E2-A20A5E2A0AB2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258E5D-982C-4964-BCA6-92D5A4FE39C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331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7D89A-3199-40C3-962F-6DFC477CE2D2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41E5-6E41-4855-8243-3A030B6C65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6145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7D89A-3199-40C3-962F-6DFC477CE2D2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41E5-6E41-4855-8243-3A030B6C65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4117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7D89A-3199-40C3-962F-6DFC477CE2D2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41E5-6E41-4855-8243-3A030B6C65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8283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17539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7D89A-3199-40C3-962F-6DFC477CE2D2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41E5-6E41-4855-8243-3A030B6C65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27166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7D89A-3199-40C3-962F-6DFC477CE2D2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41E5-6E41-4855-8243-3A030B6C65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93208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7D89A-3199-40C3-962F-6DFC477CE2D2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41E5-6E41-4855-8243-3A030B6C65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2587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7D89A-3199-40C3-962F-6DFC477CE2D2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41E5-6E41-4855-8243-3A030B6C65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0844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7D89A-3199-40C3-962F-6DFC477CE2D2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41E5-6E41-4855-8243-3A030B6C65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33257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7D89A-3199-40C3-962F-6DFC477CE2D2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41E5-6E41-4855-8243-3A030B6C65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5194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7D89A-3199-40C3-962F-6DFC477CE2D2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41E5-6E41-4855-8243-3A030B6C65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8537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7D89A-3199-40C3-962F-6DFC477CE2D2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C41E5-6E41-4855-8243-3A030B6C65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0616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7D89A-3199-40C3-962F-6DFC477CE2D2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C41E5-6E41-4855-8243-3A030B6C65A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53697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</a:t>
            </a:r>
            <a:r>
              <a:rPr lang="es-CL" sz="2000" b="1" dirty="0" smtClean="0">
                <a:solidFill>
                  <a:prstClr val="black"/>
                </a:solidFill>
              </a:rPr>
              <a:t>NOVIEMBRE </a:t>
            </a:r>
            <a:r>
              <a:rPr lang="es-CL" sz="2000" b="1" dirty="0">
                <a:solidFill>
                  <a:prstClr val="black"/>
                </a:solidFill>
              </a:rPr>
              <a:t>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29: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LAS CULTURAS, LAS ARTES Y EL PATRIMONIO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enero 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7530708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xmlns="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4771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02. PROGRAMA 01: SUBSECRETARÍA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3 Marcador de pie de página">
            <a:extLst>
              <a:ext uri="{FF2B5EF4-FFF2-40B4-BE49-F238E27FC236}">
                <a16:creationId xmlns:a16="http://schemas.microsoft.com/office/drawing/2014/main" xmlns="" id="{13625102-D982-46F7-A008-6CD2A1FC0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0679" y="4433397"/>
            <a:ext cx="8171666" cy="3015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92" y="2060848"/>
            <a:ext cx="8858588" cy="2200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4895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1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xmlns="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6" name="3 Marcador de pie de página">
            <a:extLst>
              <a:ext uri="{FF2B5EF4-FFF2-40B4-BE49-F238E27FC236}">
                <a16:creationId xmlns:a16="http://schemas.microsoft.com/office/drawing/2014/main" xmlns="" id="{90920AE7-6D51-4B76-A3C6-4505EFDFF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5061" y="6240221"/>
            <a:ext cx="8171666" cy="3015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648" y="1916832"/>
            <a:ext cx="8784976" cy="43084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52656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1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xmlns="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6" name="3 Marcador de pie de página">
            <a:extLst>
              <a:ext uri="{FF2B5EF4-FFF2-40B4-BE49-F238E27FC236}">
                <a16:creationId xmlns:a16="http://schemas.microsoft.com/office/drawing/2014/main" xmlns="" id="{0635E23E-DE4D-42FD-9E62-AC9C8ADC9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4627" y="4801149"/>
            <a:ext cx="8171666" cy="3015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059138"/>
            <a:ext cx="8856984" cy="25999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42787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02: RED DE BIBLIOTECAS PÚBLICAS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3 Marcador de pie de página">
            <a:extLst>
              <a:ext uri="{FF2B5EF4-FFF2-40B4-BE49-F238E27FC236}">
                <a16:creationId xmlns:a16="http://schemas.microsoft.com/office/drawing/2014/main" xmlns="" id="{970FAB69-51ED-40EE-9BA1-D755C8EF3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3470" y="4711653"/>
            <a:ext cx="8171666" cy="3015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34607"/>
            <a:ext cx="8856984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23902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03: CONSEJO DE MONUMENTOS NACIONALES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3 Marcador de pie de página">
            <a:extLst>
              <a:ext uri="{FF2B5EF4-FFF2-40B4-BE49-F238E27FC236}">
                <a16:creationId xmlns:a16="http://schemas.microsoft.com/office/drawing/2014/main" xmlns="" id="{78F5E6E6-93A9-4BF9-B566-788F625CB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5061" y="4282848"/>
            <a:ext cx="8171666" cy="3015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70" y="2204864"/>
            <a:ext cx="8787508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4629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D62D8A99-DF16-4596-8E96-C639298707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0058178"/>
              </p:ext>
            </p:extLst>
          </p:nvPr>
        </p:nvGraphicFramePr>
        <p:xfrm>
          <a:off x="414338" y="1844824"/>
          <a:ext cx="4085654" cy="25968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" name="Imagen 1">
            <a:extLst>
              <a:ext uri="{FF2B5EF4-FFF2-40B4-BE49-F238E27FC236}">
                <a16:creationId xmlns:a16="http://schemas.microsoft.com/office/drawing/2014/main" xmlns="" id="{53A9CBE5-19D9-41BE-B585-87FC66D7C9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10" y="1844824"/>
            <a:ext cx="4085652" cy="2596898"/>
          </a:xfrm>
          <a:prstGeom prst="rect">
            <a:avLst/>
          </a:prstGeom>
        </p:spPr>
      </p:pic>
      <p:sp>
        <p:nvSpPr>
          <p:cNvPr id="6" name="3 Marcador de pie de página">
            <a:extLst>
              <a:ext uri="{FF2B5EF4-FFF2-40B4-BE49-F238E27FC236}">
                <a16:creationId xmlns:a16="http://schemas.microsoft.com/office/drawing/2014/main" xmlns="" id="{F0AEE3E0-05B1-48DE-B754-4C1E1E10E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3470" y="4711653"/>
            <a:ext cx="8171666" cy="3015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823885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3 Marcador de pie de página">
            <a:extLst>
              <a:ext uri="{FF2B5EF4-FFF2-40B4-BE49-F238E27FC236}">
                <a16:creationId xmlns:a16="http://schemas.microsoft.com/office/drawing/2014/main" xmlns="" id="{1AB080F5-AED6-4C2C-9189-4E2864FC54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4921" y="5266982"/>
            <a:ext cx="8171666" cy="3015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500" y="1727200"/>
            <a:ext cx="5969000" cy="3402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69359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3 Marcador de pie de página">
            <a:extLst>
              <a:ext uri="{FF2B5EF4-FFF2-40B4-BE49-F238E27FC236}">
                <a16:creationId xmlns:a16="http://schemas.microsoft.com/office/drawing/2014/main" xmlns="" id="{B792FB06-FFB0-4473-8B70-87679E478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3568" y="5126289"/>
            <a:ext cx="7776864" cy="3015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4338" y="1719263"/>
            <a:ext cx="5773737" cy="3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77133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414338" y="14787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3 Marcador de pie de página">
            <a:extLst>
              <a:ext uri="{FF2B5EF4-FFF2-40B4-BE49-F238E27FC236}">
                <a16:creationId xmlns:a16="http://schemas.microsoft.com/office/drawing/2014/main" xmlns="" id="{F3D58566-9833-4A2A-BFE2-DAB93F41C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6346" y="4622379"/>
            <a:ext cx="8085584" cy="3015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026" y="2060848"/>
            <a:ext cx="8839200" cy="2314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5407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RESUMEN POR CAPÍTULOS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xmlns="" id="{2024E457-E35A-469D-A520-1654F4F70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2248" y="4192068"/>
            <a:ext cx="8013576" cy="3015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88840"/>
            <a:ext cx="8856984" cy="197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7913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F82FC35B-3A6B-4639-8F97-1C76FE25E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5061" y="6201061"/>
            <a:ext cx="8171666" cy="3015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44824"/>
            <a:ext cx="8693130" cy="4272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4374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xmlns="" id="{E054B249-6C74-492A-9BF8-11903D2F5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3528" y="5510539"/>
            <a:ext cx="8171666" cy="3015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76872"/>
            <a:ext cx="8712968" cy="3146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5156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02: FONDOS CULTURALES Y ARTÍSTICOS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3 Marcador de pie de página">
            <a:extLst>
              <a:ext uri="{FF2B5EF4-FFF2-40B4-BE49-F238E27FC236}">
                <a16:creationId xmlns:a16="http://schemas.microsoft.com/office/drawing/2014/main" xmlns="" id="{3FFA42C4-E4D5-4C2F-8FB7-0CEE98776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3470" y="4711653"/>
            <a:ext cx="8171666" cy="301523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67194"/>
            <a:ext cx="8856984" cy="2657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379691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398</Words>
  <Application>Microsoft Office PowerPoint</Application>
  <PresentationFormat>Presentación en pantalla (4:3)</PresentationFormat>
  <Paragraphs>57</Paragraphs>
  <Slides>14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6" baseType="lpstr">
      <vt:lpstr>Tema de Office</vt:lpstr>
      <vt:lpstr>Imagen de mapa de bits</vt:lpstr>
      <vt:lpstr>EJECUCIÓN ACUMULADA DE GASTOS PRESUPUESTARIOS AL MES DE NOVIEMBRE DE 2019 PARTIDA 29: MINISTERIO DE LAS CULTURAS, LAS ARTES Y EL PATRIMONIO</vt:lpstr>
      <vt:lpstr>EJECUCIÓN ACUMULADA DE GASTOS A NOVIEMBRE DE 2019  PARTIDA 29 MINISTERIO DE LAS CULTURAS, LAS ARTES Y EL PATRIMONIO</vt:lpstr>
      <vt:lpstr>EJECUCIÓN ACUMULADA DE GASTOS A NOVIEMBRE DE 2019  PARTIDA 29 MINISTERIO DE LAS CULTURAS, LAS ARTES Y EL PATRIMONIO</vt:lpstr>
      <vt:lpstr>EJECUCIÓN ACUMULADA DE GASTOS A NOVIEMBRE DE 2019  PARTIDA 29 MINISTERIO DE LAS CULTURAS, LAS ARTES Y EL PATRIMONIO</vt:lpstr>
      <vt:lpstr>EJECUCIÓN ACUMULADA DE GASTOS A NOVIEMBRE DE 2019  PARTIDA 29 MINISTERIO DE LAS CULTURAS, LAS ARTES Y EL PATRIMONIO</vt:lpstr>
      <vt:lpstr>EJECUCIÓN ACUMULADA DE GASTOS A NOVIEMBRE DE 2019  PARTIDA 29 RESUMEN POR CAPÍTULOS</vt:lpstr>
      <vt:lpstr>EJECUCIÓN ACUMULADA DE GASTOS A NOVIEMBRE DE 2019  PARTIDA 29. CAPÍTUO 01. PROGRAMA 01: SUBSECRETARÍA DE LAS CULTURAS Y LAS ARTES </vt:lpstr>
      <vt:lpstr>EJECUCIÓN ACUMULADA DE GASTOS A NOVIEMBRE DE 2019  PARTIDA 29. CAPÍTUO 01. PROGRAMA 01: SUBSECRETARÍA DE LAS CULTURAS Y LAS ARTES </vt:lpstr>
      <vt:lpstr>EJECUCIÓN ACUMULADA DE GASTOS A NOVIEMBRE DE 2019  PARTIDA 29. CAPÍTUO 01. PROGRAMA 02: FONDOS CULTURALES Y ARTÍSTICOS </vt:lpstr>
      <vt:lpstr>EJECUCIÓN ACUMULADA DE GASTOS A NOVIEMBRE DE 2019  PARTIDA 29. CAPÍTUO 02. PROGRAMA 01: SUBSECRETARÍA DEL PATRIMONIO CULTURAL </vt:lpstr>
      <vt:lpstr>EJECUCIÓN ACUMULADA DE GASTOS A NOVIEMBRE DE 2019  PARTIDA 29. CAPÍTUO 03. PROGRAMA 01: SERVICIO NACIONAL DEL PATRIMONIO CULTURAL </vt:lpstr>
      <vt:lpstr>EJECUCIÓN ACUMULADA DE GASTOS A NOVIEMBRE DE 2019  PARTIDA 29. CAPÍTUO 03. PROGRAMA 01: SERVICIO NACIONAL DEL PATRIMONIO CULTURAL </vt:lpstr>
      <vt:lpstr>EJECUCIÓN ACUMULADA DE GASTOS A NOVIEMBRE DE 2019  PARTIDA 29. CAPÍTUO 03. PROGRAMA 02: RED DE BIBLIOTECAS PÚBLICAS </vt:lpstr>
      <vt:lpstr>EJECUCIÓN ACUMULADA DE GASTOS A NOVIEMBRE DE 2019  PARTIDA 29. CAPÍTUO 03. PROGRAMA 03: CONSEJO DE MONUMENTOS NACIONALES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Soto</cp:lastModifiedBy>
  <cp:revision>2</cp:revision>
  <dcterms:created xsi:type="dcterms:W3CDTF">2020-01-02T20:22:07Z</dcterms:created>
  <dcterms:modified xsi:type="dcterms:W3CDTF">2020-01-02T20:27:20Z</dcterms:modified>
</cp:coreProperties>
</file>