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309" r:id="rId4"/>
    <p:sldId id="316" r:id="rId5"/>
    <p:sldId id="312" r:id="rId6"/>
    <p:sldId id="317" r:id="rId7"/>
    <p:sldId id="313" r:id="rId8"/>
    <p:sldId id="263" r:id="rId9"/>
    <p:sldId id="302" r:id="rId10"/>
    <p:sldId id="303" r:id="rId11"/>
    <p:sldId id="318" r:id="rId12"/>
    <p:sldId id="299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22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dirty="0"/>
              <a:t>Distribución Presupuesto</a:t>
            </a:r>
            <a:r>
              <a:rPr lang="es-CL" sz="1200" b="1" baseline="0" dirty="0"/>
              <a:t> por Subtítulo de Gasto </a:t>
            </a:r>
            <a:endParaRPr lang="es-CL" sz="1200" b="1" dirty="0"/>
          </a:p>
        </c:rich>
      </c:tx>
      <c:layout>
        <c:manualLayout>
          <c:xMode val="edge"/>
          <c:yMode val="edge"/>
          <c:x val="0.10173719813476913"/>
          <c:y val="4.724710477576876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D75-44C3-AF9D-A4CAD1F18F5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D75-44C3-AF9D-A4CAD1F18F5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D75-44C3-AF9D-A4CAD1F18F5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D75-44C3-AF9D-A4CAD1F18F5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D75-44C3-AF9D-A4CAD1F18F51}"/>
              </c:ext>
            </c:extLst>
          </c:dPt>
          <c:dLbls>
            <c:dLbl>
              <c:idx val="0"/>
              <c:layout>
                <c:manualLayout>
                  <c:x val="-7.4501436846011043E-2"/>
                  <c:y val="4.80215888936652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75-44C3-AF9D-A4CAD1F18F51}"/>
                </c:ext>
              </c:extLst>
            </c:dLbl>
            <c:dLbl>
              <c:idx val="1"/>
              <c:layout>
                <c:manualLayout>
                  <c:x val="6.5291079601766958E-2"/>
                  <c:y val="-0.226755081862583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75-44C3-AF9D-A4CAD1F18F51}"/>
                </c:ext>
              </c:extLst>
            </c:dLbl>
            <c:dLbl>
              <c:idx val="2"/>
              <c:layout>
                <c:manualLayout>
                  <c:x val="7.5791560210571401E-2"/>
                  <c:y val="2.14765448679805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D75-44C3-AF9D-A4CAD1F18F51}"/>
                </c:ext>
              </c:extLst>
            </c:dLbl>
            <c:dLbl>
              <c:idx val="3"/>
              <c:layout>
                <c:manualLayout>
                  <c:x val="6.274489882313089E-2"/>
                  <c:y val="4.3229640621484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75-44C3-AF9D-A4CAD1F18F51}"/>
                </c:ext>
              </c:extLst>
            </c:dLbl>
            <c:dLbl>
              <c:idx val="4"/>
              <c:layout>
                <c:manualLayout>
                  <c:x val="3.1808035380776645E-2"/>
                  <c:y val="5.585367641433852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75-44C3-AF9D-A4CAD1F18F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26'!$C$65:$C$69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26'!$D$65:$D$69</c:f>
              <c:numCache>
                <c:formatCode>#,##0</c:formatCode>
                <c:ptCount val="5"/>
                <c:pt idx="0">
                  <c:v>26071176</c:v>
                </c:pt>
                <c:pt idx="1">
                  <c:v>75376485</c:v>
                </c:pt>
                <c:pt idx="2">
                  <c:v>9805444</c:v>
                </c:pt>
                <c:pt idx="3">
                  <c:v>14555704</c:v>
                </c:pt>
                <c:pt idx="4">
                  <c:v>6473838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3D75-44C3-AF9D-A4CAD1F18F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dirty="0"/>
              <a:t>Distribución</a:t>
            </a:r>
            <a:r>
              <a:rPr lang="es-CL" sz="1200" b="1" baseline="0" dirty="0"/>
              <a:t> Presupuesto Inicial por Programas</a:t>
            </a:r>
          </a:p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baseline="0" dirty="0"/>
              <a:t>(en millones de $) </a:t>
            </a:r>
            <a:endParaRPr lang="es-CL" sz="1200" b="1" dirty="0"/>
          </a:p>
        </c:rich>
      </c:tx>
      <c:layout>
        <c:manualLayout>
          <c:xMode val="edge"/>
          <c:yMode val="edge"/>
          <c:x val="0.2094508262948967"/>
          <c:y val="5.415116765522634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26'!$H$65:$H$67</c:f>
              <c:strCache>
                <c:ptCount val="3"/>
                <c:pt idx="0">
                  <c:v>Subsecretaría del Deporte</c:v>
                </c:pt>
                <c:pt idx="1">
                  <c:v>Instituto Nacional de Deportes</c:v>
                </c:pt>
                <c:pt idx="2">
                  <c:v>Fondo Nacional para el Fomento del Deporte</c:v>
                </c:pt>
              </c:strCache>
            </c:strRef>
          </c:cat>
          <c:val>
            <c:numRef>
              <c:f>'Partida 26'!$I$65:$I$67</c:f>
              <c:numCache>
                <c:formatCode>#,##0</c:formatCode>
                <c:ptCount val="3"/>
                <c:pt idx="0">
                  <c:v>7753</c:v>
                </c:pt>
                <c:pt idx="1">
                  <c:v>119914</c:v>
                </c:pt>
                <c:pt idx="2">
                  <c:v>4615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E30-4104-BC85-BD5A8E7F114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78066176"/>
        <c:axId val="178067328"/>
      </c:barChart>
      <c:catAx>
        <c:axId val="17806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78067328"/>
        <c:crosses val="autoZero"/>
        <c:auto val="1"/>
        <c:lblAlgn val="ctr"/>
        <c:lblOffset val="100"/>
        <c:noMultiLvlLbl val="0"/>
      </c:catAx>
      <c:valAx>
        <c:axId val="17806732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78066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2" name="Picture 19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636" y="0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NOVIEMBRE </a:t>
            </a:r>
            <a:r>
              <a:rPr lang="es-CL" sz="2000" b="1" dirty="0">
                <a:latin typeface="+mn-lt"/>
              </a:rPr>
              <a:t>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enero</a:t>
            </a:r>
            <a:r>
              <a:rPr lang="es-CL" sz="1200" dirty="0" smtClean="0"/>
              <a:t> </a:t>
            </a:r>
            <a:r>
              <a:rPr lang="es-CL" sz="1200" dirty="0"/>
              <a:t>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1" name="Picture 1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40" y="6483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407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2019 – Página 2 de 2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24" y="1360261"/>
            <a:ext cx="8210799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8752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868" y="592139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548680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0097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72" y="2348879"/>
            <a:ext cx="8001000" cy="349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47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=""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49726"/>
              </p:ext>
            </p:extLst>
          </p:nvPr>
        </p:nvGraphicFramePr>
        <p:xfrm>
          <a:off x="467544" y="2509422"/>
          <a:ext cx="4259848" cy="2775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="" xmlns:a16="http://schemas.microsoft.com/office/drawing/2014/main" id="{C7C99F17-E7A1-4D49-AE6A-DA9E71E7D1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0084549"/>
              </p:ext>
            </p:extLst>
          </p:nvPr>
        </p:nvGraphicFramePr>
        <p:xfrm>
          <a:off x="4574064" y="2502210"/>
          <a:ext cx="4041760" cy="2789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DA933EDB-C52D-4F74-8F0E-DFF5B45D4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97C8197C-538B-4BB4-92F2-CD45F575B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42543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82949"/>
            <a:ext cx="6366724" cy="4018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0790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846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858963"/>
            <a:ext cx="6025397" cy="3730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43AD3027-FFB6-4831-8A83-4EF7CFBBC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0317D2A4-7924-4360-B57B-E1048C304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846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>
            <a:extLst>
              <a:ext uri="{FF2B5EF4-FFF2-40B4-BE49-F238E27FC236}">
                <a16:creationId xmlns="" xmlns:a16="http://schemas.microsoft.com/office/drawing/2014/main" id="{DA04C7CD-867B-4B80-B777-9F9E0E593B5A}"/>
              </a:ext>
            </a:extLst>
          </p:cNvPr>
          <p:cNvSpPr txBox="1">
            <a:spLocks/>
          </p:cNvSpPr>
          <p:nvPr/>
        </p:nvSpPr>
        <p:spPr>
          <a:xfrm>
            <a:off x="558800" y="1916832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Ejecución Acumulada a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2019. Ministerio del Deporte. En miles de pesos de 2019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="" xmlns:a16="http://schemas.microsoft.com/office/drawing/2014/main" id="{5C8587B9-9365-4181-9E4D-D40E3D450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3381" y="5837563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191" y="2636912"/>
            <a:ext cx="7439025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615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47F19AF-C349-4532-BC21-9F18BC6D2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398" y="1095958"/>
            <a:ext cx="8229600" cy="4770773"/>
          </a:xfrm>
        </p:spPr>
        <p:txBody>
          <a:bodyPr/>
          <a:lstStyle/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actividades) M$.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9824C381-C495-4224-8B16-71837316C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B168C304-22B8-4CCA-AED0-871E214F0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486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600B461A-3E13-42CC-A346-137CE068B6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802912"/>
              </p:ext>
            </p:extLst>
          </p:nvPr>
        </p:nvGraphicFramePr>
        <p:xfrm>
          <a:off x="611560" y="1585577"/>
          <a:ext cx="7128790" cy="4767555"/>
        </p:xfrm>
        <a:graphic>
          <a:graphicData uri="http://schemas.openxmlformats.org/drawingml/2006/table">
            <a:tbl>
              <a:tblPr/>
              <a:tblGrid>
                <a:gridCol w="334163">
                  <a:extLst>
                    <a:ext uri="{9D8B030D-6E8A-4147-A177-3AD203B41FA5}">
                      <a16:colId xmlns="" xmlns:a16="http://schemas.microsoft.com/office/drawing/2014/main" val="1819657513"/>
                    </a:ext>
                  </a:extLst>
                </a:gridCol>
                <a:gridCol w="2946703">
                  <a:extLst>
                    <a:ext uri="{9D8B030D-6E8A-4147-A177-3AD203B41FA5}">
                      <a16:colId xmlns="" xmlns:a16="http://schemas.microsoft.com/office/drawing/2014/main" val="1932796669"/>
                    </a:ext>
                  </a:extLst>
                </a:gridCol>
                <a:gridCol w="796588">
                  <a:extLst>
                    <a:ext uri="{9D8B030D-6E8A-4147-A177-3AD203B41FA5}">
                      <a16:colId xmlns="" xmlns:a16="http://schemas.microsoft.com/office/drawing/2014/main" val="2493550139"/>
                    </a:ext>
                  </a:extLst>
                </a:gridCol>
                <a:gridCol w="742581">
                  <a:extLst>
                    <a:ext uri="{9D8B030D-6E8A-4147-A177-3AD203B41FA5}">
                      <a16:colId xmlns="" xmlns:a16="http://schemas.microsoft.com/office/drawing/2014/main" val="2143877122"/>
                    </a:ext>
                  </a:extLst>
                </a:gridCol>
                <a:gridCol w="742581">
                  <a:extLst>
                    <a:ext uri="{9D8B030D-6E8A-4147-A177-3AD203B41FA5}">
                      <a16:colId xmlns="" xmlns:a16="http://schemas.microsoft.com/office/drawing/2014/main" val="2495523752"/>
                    </a:ext>
                  </a:extLst>
                </a:gridCol>
                <a:gridCol w="796588">
                  <a:extLst>
                    <a:ext uri="{9D8B030D-6E8A-4147-A177-3AD203B41FA5}">
                      <a16:colId xmlns="" xmlns:a16="http://schemas.microsoft.com/office/drawing/2014/main" val="2315418908"/>
                    </a:ext>
                  </a:extLst>
                </a:gridCol>
                <a:gridCol w="769586">
                  <a:extLst>
                    <a:ext uri="{9D8B030D-6E8A-4147-A177-3AD203B41FA5}">
                      <a16:colId xmlns="" xmlns:a16="http://schemas.microsoft.com/office/drawing/2014/main" val="1435884745"/>
                    </a:ext>
                  </a:extLst>
                </a:gridCol>
              </a:tblGrid>
              <a:tr h="25092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Líneas Programáticas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41143956"/>
                  </a:ext>
                </a:extLst>
              </a:tr>
              <a:tr h="133303"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ADMINISTRATIVA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31.824.407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33.846.743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2.022.336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23.749.768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27802218"/>
                  </a:ext>
                </a:extLst>
              </a:tr>
              <a:tr h="133303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Gatsos en Personal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26.071.176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28.093.512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2.022.336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20.212.855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26746354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Consumos de Servicios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5.304.311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4.969.011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-335.300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3.179.206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7546870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448.920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784.220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335.300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357.707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77058756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ACTIVIDAD FÍSICA Y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70.546.376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69.231.890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-1.314.486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45.957.706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01285757"/>
                  </a:ext>
                </a:extLst>
              </a:tr>
              <a:tr h="133303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20.040.952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18.726.466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-1.314.486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14.743.333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00955561"/>
                  </a:ext>
                </a:extLst>
              </a:tr>
              <a:tr h="133303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5% Letra c) D.L. 1.298 y Ley 19.135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80930011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C.O.CH.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21019478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1.798.792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1.798.792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1.657.252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42648170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Unico Ley N° 19.909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176.775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176.775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90690395"/>
                  </a:ext>
                </a:extLst>
              </a:tr>
              <a:tr h="133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531.430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531.430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509.022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60794679"/>
                  </a:ext>
                </a:extLst>
              </a:tr>
              <a:tr h="133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Privada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62.738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62.738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38.488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5444524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Compertencias Deportivas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12.590.266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12.590.266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5.651.357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07245923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870.021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870.021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295.125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2562012"/>
                  </a:ext>
                </a:extLst>
              </a:tr>
              <a:tr h="133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(Ex Escuelas Deportivas Integrales)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242.014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242.014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19.285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01028138"/>
                  </a:ext>
                </a:extLst>
              </a:tr>
              <a:tr h="133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04621750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en Deportivos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7.988.779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7.988.779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5.205.472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42137365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Panamericanos y para panamericanos 2023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5.021.770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5.021.770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4.173.675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94237921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3.879.864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3.879.864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2.750.684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33927490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Pública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8.325.488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8.325.488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5.018.388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5513241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81404972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(Ex Escuelas Deportivas Integrales)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7.209.058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7.209.058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4.835.775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11058320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503.393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503.393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234.673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56342559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Deportivos Comunales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275.181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275.181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182.998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92830006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la Actividad Física y Deporte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143.489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143.489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39.393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66233693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4.381.687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4.381.687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3.156.920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59115959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24.361.148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22.885.688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-1.475.460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10.967.976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35090575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9.805.444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8.329.984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-1.475.460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1.052.510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67132605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Transfeencias de Capital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14.555.704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14.555.704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9.915.466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3621571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595.658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760.800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165.142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261.158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84774208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17902474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233.746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50655716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166.142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165.142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27.412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78612363"/>
                  </a:ext>
                </a:extLst>
              </a:tr>
              <a:tr h="1568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NETO PARTIDA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131.709.276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131.106.808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-602.468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84.093.528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17323001"/>
                  </a:ext>
                </a:extLst>
              </a:tr>
              <a:tr h="1568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  ESTADO DE OPERACIONES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131.708.276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130.940.666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-767.610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84.066.116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0496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536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831608" y="4505787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9" y="198152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2733675"/>
            <a:ext cx="760095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715" y="1887092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41" y="2492896"/>
            <a:ext cx="7543800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40" y="6483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407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2019 – Página 1 de 2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24" y="1556792"/>
            <a:ext cx="8210799" cy="478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4229</TotalTime>
  <Words>697</Words>
  <Application>Microsoft Office PowerPoint</Application>
  <PresentationFormat>Presentación en pantalla (4:3)</PresentationFormat>
  <Paragraphs>296</Paragraphs>
  <Slides>11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1_Tema de Office</vt:lpstr>
      <vt:lpstr>Tema de Office</vt:lpstr>
      <vt:lpstr>Imagen de mapa de bits</vt:lpstr>
      <vt:lpstr>EJECUCIÓN PRESUPUESTARIA DE GASTOS ACUMULADA AL MES DE NOVIEMBRE 2019 PARTIDA 26: MINISTERIO DEL DEPORTE</vt:lpstr>
      <vt:lpstr>EJECUCIÓN ACUMULADA DE GASTOS A NOVIEMBRE 2019  PARTIDA 26 MINISTERIO DEL DEPORTE</vt:lpstr>
      <vt:lpstr>EJECUCIÓN ACUMULADA DE GASTOS A NOVIEMBRE 2019  PARTIDA 26 MINISTERIO DEL DEPORTE</vt:lpstr>
      <vt:lpstr>EJECUCIÓN ACUMULADA DE GASTOS A NOVIEMBRE 2019  PARTIDA 26 MINISTERIO DEL DEPORTE</vt:lpstr>
      <vt:lpstr>EJECUCIÓN ACUMULADA DE GASTOS A NOVIEMBRE 2019  PARTIDA 26 MINISTERIO DEL DEPORTE</vt:lpstr>
      <vt:lpstr>EJECUCIÓN ACUMULADA DE GASTOS A NOVIEMBRE 2019  PARTIDA 26 MINISTERIO DEL DEPORTE</vt:lpstr>
      <vt:lpstr>EJECUCIÓN ACUMULADA DE GASTOS A NOVIEMBRE 2019  PARTIDA 26 MINISTERIO DEL DEPORTE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306</cp:revision>
  <cp:lastPrinted>2019-06-03T14:10:49Z</cp:lastPrinted>
  <dcterms:created xsi:type="dcterms:W3CDTF">2016-06-23T13:38:47Z</dcterms:created>
  <dcterms:modified xsi:type="dcterms:W3CDTF">2020-01-06T13:28:12Z</dcterms:modified>
</cp:coreProperties>
</file>