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A9568E-3742-45F5-B10B-F7112915CE4A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CB522-7156-48B5-B2C9-2FB9A954A60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351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8391-1980-44F0-A94B-DC8DC85E87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0AD-A645-4627-88F3-67D378D6B7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431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8391-1980-44F0-A94B-DC8DC85E87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0AD-A645-4627-88F3-67D378D6B7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431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8391-1980-44F0-A94B-DC8DC85E87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0AD-A645-4627-88F3-67D378D6B7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1389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45944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8391-1980-44F0-A94B-DC8DC85E87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0AD-A645-4627-88F3-67D378D6B7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2319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8391-1980-44F0-A94B-DC8DC85E87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0AD-A645-4627-88F3-67D378D6B7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9737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8391-1980-44F0-A94B-DC8DC85E87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0AD-A645-4627-88F3-67D378D6B7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538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8391-1980-44F0-A94B-DC8DC85E87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0AD-A645-4627-88F3-67D378D6B7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981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8391-1980-44F0-A94B-DC8DC85E87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0AD-A645-4627-88F3-67D378D6B7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901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8391-1980-44F0-A94B-DC8DC85E87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0AD-A645-4627-88F3-67D378D6B7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306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8391-1980-44F0-A94B-DC8DC85E87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0AD-A645-4627-88F3-67D378D6B7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546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8391-1980-44F0-A94B-DC8DC85E87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20AD-A645-4627-88F3-67D378D6B7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494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58391-1980-44F0-A94B-DC8DC85E874B}" type="datetimeFigureOut">
              <a:rPr lang="es-CL" smtClean="0"/>
              <a:t>06/01/2020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220AD-A645-4627-88F3-67D378D6B70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422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NOVIEMBRE </a:t>
            </a:r>
            <a:r>
              <a:rPr lang="es-CL" sz="2000" b="1" dirty="0">
                <a:latin typeface="+mn-lt"/>
              </a:rPr>
              <a:t>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61" name="Picture 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226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611" y="5085184"/>
            <a:ext cx="7742591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571318"/>
            <a:ext cx="8784976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370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DC9401F-BD0A-4DBF-A2F1-270DF4FDF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de esta Partida asciende a $13.412 millones y está compuesto por: </a:t>
            </a:r>
            <a:r>
              <a:rPr lang="es-CL" sz="1200" b="1" dirty="0" err="1">
                <a:solidFill>
                  <a:prstClr val="black"/>
                </a:solidFill>
              </a:rPr>
              <a:t>Prog</a:t>
            </a:r>
            <a:r>
              <a:rPr lang="es-CL" sz="1200" b="1" dirty="0">
                <a:solidFill>
                  <a:prstClr val="black"/>
                </a:solidFill>
              </a:rPr>
              <a:t>. 01 </a:t>
            </a:r>
            <a:r>
              <a:rPr lang="es-MX" sz="1200" b="1" dirty="0">
                <a:solidFill>
                  <a:prstClr val="black"/>
                </a:solidFill>
              </a:rPr>
              <a:t>Secretaría Gral. de la Presidencia </a:t>
            </a:r>
            <a:r>
              <a:rPr lang="es-MX" sz="1200" dirty="0">
                <a:solidFill>
                  <a:prstClr val="black"/>
                </a:solidFill>
              </a:rPr>
              <a:t>con 67% de los recursos, </a:t>
            </a:r>
            <a:r>
              <a:rPr lang="es-MX" sz="1200" b="1" dirty="0" err="1">
                <a:solidFill>
                  <a:prstClr val="black"/>
                </a:solidFill>
              </a:rPr>
              <a:t>Prog</a:t>
            </a:r>
            <a:r>
              <a:rPr lang="es-MX" sz="1200" b="1" dirty="0">
                <a:solidFill>
                  <a:prstClr val="black"/>
                </a:solidFill>
              </a:rPr>
              <a:t>. 04 Gobierno Digital </a:t>
            </a:r>
            <a:r>
              <a:rPr lang="es-MX" sz="1200" dirty="0">
                <a:solidFill>
                  <a:prstClr val="black"/>
                </a:solidFill>
              </a:rPr>
              <a:t>que concentra el 22,7% y </a:t>
            </a:r>
            <a:r>
              <a:rPr lang="es-MX" sz="1200" b="1" dirty="0" err="1">
                <a:solidFill>
                  <a:prstClr val="black"/>
                </a:solidFill>
              </a:rPr>
              <a:t>Prog</a:t>
            </a:r>
            <a:r>
              <a:rPr lang="es-MX" sz="1200" b="1" dirty="0">
                <a:solidFill>
                  <a:prstClr val="black"/>
                </a:solidFill>
              </a:rPr>
              <a:t>. 05 Consejo de Auditoría Interna </a:t>
            </a:r>
            <a:r>
              <a:rPr lang="es-MX" sz="1200" dirty="0">
                <a:solidFill>
                  <a:prstClr val="black"/>
                </a:solidFill>
              </a:rPr>
              <a:t>con un 10% del presupuesto.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Para 2019, el presupuesto  de esta Partida no presentó variación real respecto del año 2018 (Inicial + reajustes + leyes especiales + ajuste fiscal)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2019 se distribuye </a:t>
            </a:r>
            <a:r>
              <a:rPr lang="es-MX" sz="1200" dirty="0">
                <a:solidFill>
                  <a:prstClr val="black"/>
                </a:solidFill>
              </a:rPr>
              <a:t>por Subtítulos de gasto en: Personal un 76%, en Bienes y Servicios de Consumo 17%, un 5% para Transferencias Corrientes y un 2% en Adquisición de Activos No Financieros.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D7D01E51-07C5-4E20-8645-7667C58C6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3645024"/>
            <a:ext cx="4111622" cy="289585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E9893827-D43D-4BA7-AE6A-7B00964E9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232" y="3645024"/>
            <a:ext cx="4130568" cy="289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78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7504" y="5661248"/>
            <a:ext cx="8622159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207" y="1628800"/>
            <a:ext cx="6289996" cy="3861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572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0440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5F96A09F-2EEE-441F-8CD0-C4AB24F3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1600" y="6012921"/>
            <a:ext cx="75351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77434"/>
            <a:ext cx="6247001" cy="3769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6692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3AF743D-F4BF-4B55-A8E3-6225A4962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469760"/>
            <a:ext cx="8229600" cy="4808783"/>
          </a:xfrm>
        </p:spPr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actividades) M$.</a:t>
            </a: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dirty="0">
                <a:solidFill>
                  <a:prstClr val="black"/>
                </a:solidFill>
              </a:rPr>
              <a:t>OTROS: Corresponde al Servicio de la Deuda</a:t>
            </a:r>
          </a:p>
          <a:p>
            <a:pPr marL="0" lv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265765F0-38B6-4906-BEE9-AD7239080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225F353D-1F5D-457B-82D8-384FCFA29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2690813"/>
            <a:ext cx="806767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43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419434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36912"/>
            <a:ext cx="88392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3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37815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0800" y="5157192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2667000"/>
            <a:ext cx="8820967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267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4024" y="5733256"/>
            <a:ext cx="783367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28156"/>
            <a:ext cx="8784976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540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4615" y="5406525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528" y="213285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52936"/>
            <a:ext cx="864096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5659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368</Words>
  <Application>Microsoft Office PowerPoint</Application>
  <PresentationFormat>Presentación en pantalla (4:3)</PresentationFormat>
  <Paragraphs>47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EJECUCIÓN ACUMULADA DE GASTOS PRESUPUESTARIOS AL MES DE NOVIEMBRE 2019 PARTIDA 22: MINISTERIO SECRETARÍA DE LA PRESIDENCIA</vt:lpstr>
      <vt:lpstr>EJECUCIÓN ACUMULADA DE GASTOS A NOVIEMBRE 2019  PARTIDA 22 MINISTERIO SECRETARÍA GENERAL DE LA PRESIDENCIA</vt:lpstr>
      <vt:lpstr>EJECUCIÓN ACUMULADA DE GASTOS A NOVIEMBRE 2019  PARTIDA 22 MINISTERIO SECRETARÍA GENERAL DE LA PRESIDENCIA</vt:lpstr>
      <vt:lpstr>COMPORTAMIENTO DE LA EJECUCIÓN ACUMULADA DE GASTOS A NOVIEMBRE 2019  PARTIDA 22 MINISTERIO SECRETARÍA GENERAL DE LA PRESIDENCIA</vt:lpstr>
      <vt:lpstr>EJECUCIÓN ACUMULADA DE GASTOS A NOVIEMBRE 2019  PARTIDA 22 MINISTERIO SECRETARÍA GENERAL DE LA PRESIDENCIA</vt:lpstr>
      <vt:lpstr>EJECUCIÓN ACUMULADA DE GASTOS A NOVIEMBRE 2019  PARTIDA 22 MINISTERIO SECRETARÍA GENERAL DE LA PRESIDENCIA</vt:lpstr>
      <vt:lpstr>EJECUCIÓN ACUMULADA DE GASTOS A NOVIEMBRE 2019  PARTIDA 22, RESUMEN POR CAPÍTULOS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2</cp:revision>
  <dcterms:created xsi:type="dcterms:W3CDTF">2020-01-06T13:40:48Z</dcterms:created>
  <dcterms:modified xsi:type="dcterms:W3CDTF">2020-01-06T13:44:28Z</dcterms:modified>
</cp:coreProperties>
</file>