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4722222222222224E-2"/>
          <c:y val="0.19353164187809857"/>
          <c:w val="0.96527777777777779"/>
          <c:h val="0.43046478565179352"/>
        </c:manualLayout>
      </c:layout>
      <c:pie3DChart>
        <c:varyColors val="1"/>
        <c:ser>
          <c:idx val="0"/>
          <c:order val="0"/>
          <c:tx>
            <c:strRef>
              <c:f>'Partida 13'!$D$63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82A-4958-AF49-8AF83168F29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82A-4958-AF49-8AF83168F29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82A-4958-AF49-8AF83168F29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82A-4958-AF49-8AF83168F29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82A-4958-AF49-8AF83168F29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B82A-4958-AF49-8AF83168F296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'Partida 13'!$C$64:$C$69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PRÉSTAMOS                                                                       </c:v>
                </c:pt>
                <c:pt idx="4">
                  <c:v>TRANSFERENCIAS DE CAPITAL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13'!$D$64:$D$69</c:f>
              <c:numCache>
                <c:formatCode>#,##0</c:formatCode>
                <c:ptCount val="6"/>
                <c:pt idx="0">
                  <c:v>208265562</c:v>
                </c:pt>
                <c:pt idx="1">
                  <c:v>66898017</c:v>
                </c:pt>
                <c:pt idx="2">
                  <c:v>155675547</c:v>
                </c:pt>
                <c:pt idx="3">
                  <c:v>85773171</c:v>
                </c:pt>
                <c:pt idx="4">
                  <c:v>71539924</c:v>
                </c:pt>
                <c:pt idx="5">
                  <c:v>12036332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B82A-4958-AF49-8AF83168F29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38604549431321"/>
          <c:y val="0.71562591134441522"/>
          <c:w val="0.53775656167978991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4213801913258498"/>
          <c:y val="7.745368020809631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13'!$L$62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13'!$K$63:$K$68</c:f>
              <c:strCache>
                <c:ptCount val="6"/>
                <c:pt idx="0">
                  <c:v>SUB.DE AGRICULTURA</c:v>
                </c:pt>
                <c:pt idx="1">
                  <c:v>OF.DE EST. Y POL. AGRARIAS</c:v>
                </c:pt>
                <c:pt idx="2">
                  <c:v>INDAP</c:v>
                </c:pt>
                <c:pt idx="3">
                  <c:v>SER. AGR. Y GAN.</c:v>
                </c:pt>
                <c:pt idx="4">
                  <c:v>CONAF</c:v>
                </c:pt>
                <c:pt idx="5">
                  <c:v>CNR</c:v>
                </c:pt>
              </c:strCache>
            </c:strRef>
          </c:cat>
          <c:val>
            <c:numRef>
              <c:f>'Partida 13'!$L$63:$L$68</c:f>
              <c:numCache>
                <c:formatCode>#,##0</c:formatCode>
                <c:ptCount val="6"/>
                <c:pt idx="0">
                  <c:v>64952977</c:v>
                </c:pt>
                <c:pt idx="1">
                  <c:v>9563470</c:v>
                </c:pt>
                <c:pt idx="2">
                  <c:v>289742468</c:v>
                </c:pt>
                <c:pt idx="3">
                  <c:v>133990966</c:v>
                </c:pt>
                <c:pt idx="4">
                  <c:v>90054741</c:v>
                </c:pt>
                <c:pt idx="5">
                  <c:v>13047672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8CA-456B-A2E3-EA58BDA87C2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80202496"/>
        <c:axId val="242332416"/>
      </c:barChart>
      <c:catAx>
        <c:axId val="180202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42332416"/>
        <c:crosses val="autoZero"/>
        <c:auto val="1"/>
        <c:lblAlgn val="ctr"/>
        <c:lblOffset val="100"/>
        <c:noMultiLvlLbl val="0"/>
      </c:catAx>
      <c:valAx>
        <c:axId val="242332416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80202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3A6F53-1743-430C-868B-803C656191FF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24A111-8BE4-446D-93D5-C10D8317C4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3669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7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6065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910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75853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06/01/2020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606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119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2681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8949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327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3113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6264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152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7838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2CE87-0C21-4D0B-9EA7-4CD03A755EE3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3101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NOVIEMBRE </a:t>
            </a:r>
            <a:r>
              <a:rPr lang="es-CL" sz="2000" b="1" dirty="0">
                <a:latin typeface="+mn-lt"/>
              </a:rPr>
              <a:t>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AGRICULTURA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>
                <a:solidFill>
                  <a:prstClr val="black"/>
                </a:solidFill>
              </a:rPr>
              <a:t>Valparaíso, </a:t>
            </a:r>
            <a:r>
              <a:rPr lang="es-CL" sz="1200" dirty="0" smtClean="0">
                <a:solidFill>
                  <a:prstClr val="black"/>
                </a:solidFill>
              </a:rPr>
              <a:t>enero 2020</a:t>
            </a:r>
            <a:endParaRPr lang="es-CL" sz="1200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pic>
        <p:nvPicPr>
          <p:cNvPr id="18488" name="Picture 5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764704"/>
            <a:ext cx="6261709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4970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30" y="4653136"/>
            <a:ext cx="7299532" cy="21271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700808"/>
            <a:ext cx="715551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23528" y="71947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INVESTIGACIÓN E INNOVACIÓN TECNOLÓGICA SILVOAGROPECUARIA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2252663"/>
            <a:ext cx="8724900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770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4663370"/>
            <a:ext cx="7332297" cy="277798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51100" y="1470978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77130" y="68932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OFICINA DE ESTUDIOS Y POLÍTICAS AGRARIAS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477" y="1786621"/>
            <a:ext cx="8724900" cy="280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3866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76616" y="6453336"/>
            <a:ext cx="8173344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273009"/>
            <a:ext cx="791040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1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226" y="1633049"/>
            <a:ext cx="8724900" cy="4888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07144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3" y="6237312"/>
            <a:ext cx="7910409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340768"/>
            <a:ext cx="791040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501" y="1668907"/>
            <a:ext cx="8724900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3646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949280"/>
            <a:ext cx="6849554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271913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AGRÍCOLA Y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74" y="1613311"/>
            <a:ext cx="8724900" cy="431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7673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388" y="4077072"/>
            <a:ext cx="7281782" cy="26858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556792"/>
            <a:ext cx="749762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INSPECCIONES EXPORTACIONES SILVOAGROPECUARIAS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060848"/>
            <a:ext cx="8724900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79204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3639" y="4437112"/>
            <a:ext cx="7137586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40768"/>
            <a:ext cx="764164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DESARROLLO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442" y="1772816"/>
            <a:ext cx="8724900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12373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6196" y="4149080"/>
            <a:ext cx="7470935" cy="282147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340768"/>
            <a:ext cx="7569634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VIGILANCIA Y CONTROL SILVOAGRÍCOLA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31" y="1657966"/>
            <a:ext cx="8791575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40143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4375" y="3923846"/>
            <a:ext cx="7569634" cy="225234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40768"/>
            <a:ext cx="766089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07: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CONTROLES FRONTERIZOS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" y="1719389"/>
            <a:ext cx="8724900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33344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221088"/>
            <a:ext cx="7344816" cy="239910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84784"/>
            <a:ext cx="756963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49757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08: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GESTIÓN Y CONSERVACIÓN DE RECURSOS NATURALES RENOVABLES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1846637"/>
            <a:ext cx="8648700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8210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251520" y="66598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04256" y="5589240"/>
            <a:ext cx="7758063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xmlns="" id="{1EFC2BD2-CA67-4E59-AD39-BFF2E84577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2720033"/>
              </p:ext>
            </p:extLst>
          </p:nvPr>
        </p:nvGraphicFramePr>
        <p:xfrm>
          <a:off x="971600" y="1772816"/>
          <a:ext cx="6840760" cy="3605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755858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1422" y="3645024"/>
            <a:ext cx="7297862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9"/>
            <a:ext cx="771365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09: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LABORATORIOS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685925"/>
            <a:ext cx="8724900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49246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4958845"/>
            <a:ext cx="7353610" cy="27035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17476"/>
            <a:ext cx="735361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CORPORACIÓN NACIONAL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568841"/>
            <a:ext cx="8724900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98663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1149" y="3766955"/>
            <a:ext cx="7389360" cy="310117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40768"/>
            <a:ext cx="748883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MANEJO DEL FUEGO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74" y="1628800"/>
            <a:ext cx="8724900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2400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384" y="4281449"/>
            <a:ext cx="7318173" cy="22767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17476"/>
            <a:ext cx="74888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ÁREAS SILVESTRES PROTEGIDAS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700808"/>
            <a:ext cx="8724900" cy="250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40840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4007324"/>
            <a:ext cx="7285002" cy="22110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8883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GESTIÓN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786624"/>
            <a:ext cx="8724900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08420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9357" y="3117676"/>
            <a:ext cx="7416824" cy="311324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17476"/>
            <a:ext cx="7488832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DE ARBORIZACIÓN URBANA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71" y="1639175"/>
            <a:ext cx="8724900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45683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1540" y="5656163"/>
            <a:ext cx="7416824" cy="293117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250043"/>
            <a:ext cx="7488832" cy="30674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67544" y="620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06.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RIEGO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06" y="1540768"/>
            <a:ext cx="8724900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6342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251520" y="66598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04256" y="5377294"/>
            <a:ext cx="7758063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xmlns="" id="{1D8CC1D3-0B4E-4BB4-B91E-1B616A47A2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0090082"/>
              </p:ext>
            </p:extLst>
          </p:nvPr>
        </p:nvGraphicFramePr>
        <p:xfrm>
          <a:off x="1403648" y="1682479"/>
          <a:ext cx="6408712" cy="3493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17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251520" y="66598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5657" y="5908610"/>
            <a:ext cx="8210799" cy="328702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163" y="1654175"/>
            <a:ext cx="6542087" cy="354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1760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251520" y="66598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02369" y="5877272"/>
            <a:ext cx="7758063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775" y="1657350"/>
            <a:ext cx="6138863" cy="354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8796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4653136"/>
            <a:ext cx="7758063" cy="290207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461492"/>
            <a:ext cx="749352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25" y="1988840"/>
            <a:ext cx="7524750" cy="246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0432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95536" y="5783090"/>
            <a:ext cx="7327558" cy="310206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293727"/>
            <a:ext cx="7543582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95536" y="61605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RESUMEN POR CAPÍTULOS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2" y="1628800"/>
            <a:ext cx="8410575" cy="413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9633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5373216"/>
            <a:ext cx="7713650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D123F448-16B7-4B67-B727-92D5316F6013}"/>
              </a:ext>
            </a:extLst>
          </p:cNvPr>
          <p:cNvSpPr txBox="1">
            <a:spLocks/>
          </p:cNvSpPr>
          <p:nvPr/>
        </p:nvSpPr>
        <p:spPr>
          <a:xfrm>
            <a:off x="539552" y="1484784"/>
            <a:ext cx="791040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1 de 2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433" y="1844824"/>
            <a:ext cx="8724900" cy="357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8538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5368131"/>
            <a:ext cx="7713650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8D5EA4D3-68B4-4A74-BAA6-37B9F2D1A723}"/>
              </a:ext>
            </a:extLst>
          </p:cNvPr>
          <p:cNvSpPr txBox="1">
            <a:spLocks/>
          </p:cNvSpPr>
          <p:nvPr/>
        </p:nvSpPr>
        <p:spPr>
          <a:xfrm>
            <a:off x="539552" y="1556792"/>
            <a:ext cx="7910408" cy="23363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2 de 2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988840"/>
            <a:ext cx="8724900" cy="337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0558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747</Words>
  <Application>Microsoft Office PowerPoint</Application>
  <PresentationFormat>Presentación en pantalla (4:3)</PresentationFormat>
  <Paragraphs>109</Paragraphs>
  <Slides>26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7" baseType="lpstr">
      <vt:lpstr>Tema de Office</vt:lpstr>
      <vt:lpstr>EJECUCIÓN ACUMULADA DE GASTOS PRESUPUESTARIOS AL MES DE NOVIEMBRE DE 2019 PARTIDA 13: MINISTERIO DE AGRICULTURA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NOVIEMBRE DE 2019  PARTIDA 13 MINISTERIO DE AGRICULTURA</vt:lpstr>
      <vt:lpstr>EJECUCIÓN ACUMULADA DE GASTOS A NOVIEMBRE DE 2019  PARTIDA 13 RESUMEN POR CAPÍTULOS</vt:lpstr>
      <vt:lpstr>EJECUCIÓN ACUMULADA DE GASTOS A NOVIEMBRE DE 2019  PARTIDA 13. CAPÍTULO 01. PROGRAMA 01:  SUBSECRETARÍA DE AGRICULTURA</vt:lpstr>
      <vt:lpstr>EJECUCIÓN ACUMULADA DE GASTOS A NOVIEMBRE DE 2019  PARTIDA 13. CAPÍTULO 01. PROGRAMA 01:  SUBSECRETARÍA DE AGRICULTURA</vt:lpstr>
      <vt:lpstr>EJECUCIÓN ACUMULADA DE GASTOS A NOVIEMBRE DE 2019  PARTIDA 13. CAPÍTULO 01. PROGRAMA 02:  INVESTIGACIÓN E INNOVACIÓN TECNOLÓGICA SILVOAGROPECUARIA</vt:lpstr>
      <vt:lpstr>EJECUCIÓN ACUMULADA DE GASTOS A NOVIEMBRE DE 2019  PARTIDA 13. CAPÍTULO 02. PROGRAMA 01:  OFICINA DE ESTUDIOS Y POLÍTICAS AGRARIAS</vt:lpstr>
      <vt:lpstr>EJECUCIÓN ACUMULADA DE GASTOS A NOVIEMBRE DE 2019  PARTIDA 13. CAPÍTULO 03. PROGRAMA 01:  INSTITUTO DE DESARROLLO AGROPECUARIO</vt:lpstr>
      <vt:lpstr>EJECUCIÓN ACUMULADA DE GASTOS A NOVIEMBRE DE 2019  PARTIDA 13. CAPÍTULO 03. PROGRAMA 01:  INSTITUTO DE DESARROLLO AGROPECUARIO</vt:lpstr>
      <vt:lpstr>EJECUCIÓN ACUMULADA DE GASTOS A NOVIEMBRE DE 2019  PARTIDA 13. CAPÍTULO 04. PROGRAMA 01:  SERVICIO AGRÍCOLA Y GANADERO</vt:lpstr>
      <vt:lpstr>EJECUCIÓN ACUMULADA DE GASTOS A NOVIEMBRE DE 2019  PARTIDA 13. CAPÍTULO 04. PROGRAMA 04:  INSPECCIONES EXPORTACIONES SILVOAGROPECUARIAS</vt:lpstr>
      <vt:lpstr>EJECUCIÓN ACUMULADA DE GASTOS A NOVIEMBRE DE 2019  PARTIDA 13. CAPÍTULO 04. PROGRAMA 05:  PROGRAMA DESARROLLO GANADERO</vt:lpstr>
      <vt:lpstr>EJECUCIÓN ACUMULADA DE GASTOS A NOVIEMBRE DE 2019  PARTIDA 13. CAPÍTULO 04. PROGRAMA 06:  VIGILANCIA Y CONTROL SILVOAGRÍCOLA</vt:lpstr>
      <vt:lpstr>EJECUCIÓN ACUMULADA DE GASTOS A NOVIEMBRE DE 2019  PARTIDA 13. CAPÍTULO 04. PROGRAMA 07:  PROGRAMA DE CONTROLES FRONTERIZOS</vt:lpstr>
      <vt:lpstr>EJECUCIÓN ACUMULADA DE GASTOS A NOVIEMBRE DE 2019  PARTIDA 13. CAPÍTULO 04. PROGRAMA 08:  PROGRAMA GESTIÓN Y CONSERVACIÓN DE RECURSOS NATURALES RENOVABLES</vt:lpstr>
      <vt:lpstr>EJECUCIÓN ACUMULADA DE GASTOS A NOVIEMBRE DE 2019  PARTIDA 13. CAPÍTULO 04. PROGRAMA 09:  LABORATORIOS</vt:lpstr>
      <vt:lpstr>EJECUCIÓN ACUMULADA DE GASTOS A NOVIEMBRE DE 2019  PARTIDA 13. CAPÍTULO 05. PROGRAMA 01:  CORPORACIÓN NACIONAL FORESTAL</vt:lpstr>
      <vt:lpstr>EJECUCIÓN ACUMULADA DE GASTOS A NOVIEMBRE DE 2019  PARTIDA 13. CAPÍTULO 05. PROGRAMA 03:  PROGRAMA DE MANEJO DEL FUEGO</vt:lpstr>
      <vt:lpstr>EJECUCIÓN ACUMULADA DE GASTOS A NOVIEMBRE DE 2019  PARTIDA 13. CAPÍTULO 05. PROGRAMA 04:  ÁREAS SILVESTRES PROTEGIDAS</vt:lpstr>
      <vt:lpstr>EJECUCIÓN ACUMULADA DE GASTOS A NOVIEMBRE DE 2019  PARTIDA 13. CAPÍTULO 05. PROGRAMA 05:  GESTIÓN FORESTAL</vt:lpstr>
      <vt:lpstr>EJECUCIÓN ACUMULADA DE GASTOS A NOVIEMBRE DE 2019  PARTIDA 13. CAPÍTULO 05. PROGRAMA 06:  PROGRAMA  DE ARBORIZACIÓN URBANA</vt:lpstr>
      <vt:lpstr>EJECUCIÓN ACUMULADA DE GASTOS A NOVIEMBRE DE 2019  PARTIDA 13. CAPÍTULO 06. PROGRAMA 01:  COMISIÓN NACIONAL DE RIEGO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Soto</cp:lastModifiedBy>
  <cp:revision>2</cp:revision>
  <dcterms:created xsi:type="dcterms:W3CDTF">2020-01-06T16:32:46Z</dcterms:created>
  <dcterms:modified xsi:type="dcterms:W3CDTF">2020-01-06T16:40:59Z</dcterms:modified>
</cp:coreProperties>
</file>