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2A-4958-AF49-8AF83168F2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2A-4958-AF49-8AF83168F2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2A-4958-AF49-8AF83168F2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2A-4958-AF49-8AF83168F2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82A-4958-AF49-8AF83168F2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82A-4958-AF49-8AF83168F29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208265562</c:v>
                </c:pt>
                <c:pt idx="1">
                  <c:v>66898017</c:v>
                </c:pt>
                <c:pt idx="2">
                  <c:v>155675547</c:v>
                </c:pt>
                <c:pt idx="3">
                  <c:v>85773171</c:v>
                </c:pt>
                <c:pt idx="4">
                  <c:v>71539924</c:v>
                </c:pt>
                <c:pt idx="5">
                  <c:v>12036332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2A-4958-AF49-8AF83168F2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8604549431321"/>
          <c:y val="0.71562591134441522"/>
          <c:w val="0.53775656167978991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13'!$L$62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13'!$K$63:$K$68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'Partida 13'!$L$63:$L$68</c:f>
              <c:numCache>
                <c:formatCode>#,##0</c:formatCode>
                <c:ptCount val="6"/>
                <c:pt idx="0">
                  <c:v>64952977</c:v>
                </c:pt>
                <c:pt idx="1">
                  <c:v>9563470</c:v>
                </c:pt>
                <c:pt idx="2">
                  <c:v>289742468</c:v>
                </c:pt>
                <c:pt idx="3">
                  <c:v>133990966</c:v>
                </c:pt>
                <c:pt idx="4">
                  <c:v>90054741</c:v>
                </c:pt>
                <c:pt idx="5">
                  <c:v>13047672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CA-456B-A2E3-EA58BDA87C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0202496"/>
        <c:axId val="242332416"/>
      </c:barChart>
      <c:catAx>
        <c:axId val="1802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42332416"/>
        <c:crosses val="autoZero"/>
        <c:auto val="1"/>
        <c:lblAlgn val="ctr"/>
        <c:lblOffset val="100"/>
        <c:noMultiLvlLbl val="0"/>
      </c:catAx>
      <c:valAx>
        <c:axId val="24233241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020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F53-1743-430C-868B-803C656191FF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111-8BE4-446D-93D5-C10D8317C4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06/01/2020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9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1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26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CE87-0C21-4D0B-9EA7-4CD03A755EE3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enero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30" y="4653136"/>
            <a:ext cx="7299532" cy="21271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252663"/>
            <a:ext cx="87249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4663370"/>
            <a:ext cx="7332297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77" y="1786621"/>
            <a:ext cx="87249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86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76616" y="6453336"/>
            <a:ext cx="8173344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26" y="1633049"/>
            <a:ext cx="8724900" cy="488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71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3" y="6237312"/>
            <a:ext cx="791040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1" y="1668907"/>
            <a:ext cx="87249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64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949280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74" y="1613311"/>
            <a:ext cx="872490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67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388" y="4077072"/>
            <a:ext cx="7281782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24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92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3639" y="4437112"/>
            <a:ext cx="713758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42" y="1772816"/>
            <a:ext cx="87249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23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196" y="4149080"/>
            <a:ext cx="7470935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1" y="1657966"/>
            <a:ext cx="87915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01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375" y="3923846"/>
            <a:ext cx="7569634" cy="22523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" y="1719389"/>
            <a:ext cx="87249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33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7344816" cy="239910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46637"/>
            <a:ext cx="8648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2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58924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720033"/>
              </p:ext>
            </p:extLst>
          </p:nvPr>
        </p:nvGraphicFramePr>
        <p:xfrm>
          <a:off x="971600" y="1772816"/>
          <a:ext cx="6840760" cy="360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8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1422" y="3645024"/>
            <a:ext cx="7297862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85925"/>
            <a:ext cx="8724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9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958845"/>
            <a:ext cx="7353610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68841"/>
            <a:ext cx="87249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86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149" y="3766955"/>
            <a:ext cx="7389360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74" y="1628800"/>
            <a:ext cx="87249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4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384" y="4281449"/>
            <a:ext cx="731817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00808"/>
            <a:ext cx="87249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08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007324"/>
            <a:ext cx="7285002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86624"/>
            <a:ext cx="87249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84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3117676"/>
            <a:ext cx="7416824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1" y="1639175"/>
            <a:ext cx="87249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56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540" y="5656163"/>
            <a:ext cx="7416824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06" y="1540768"/>
            <a:ext cx="87249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377294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090082"/>
              </p:ext>
            </p:extLst>
          </p:nvPr>
        </p:nvGraphicFramePr>
        <p:xfrm>
          <a:off x="1403648" y="1682479"/>
          <a:ext cx="6408712" cy="349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5657" y="5908610"/>
            <a:ext cx="8210799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54175"/>
            <a:ext cx="6542087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2369" y="5877272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657350"/>
            <a:ext cx="613886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653136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988840"/>
            <a:ext cx="75247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4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5783090"/>
            <a:ext cx="732755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" y="1628800"/>
            <a:ext cx="841057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73216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33" y="1844824"/>
            <a:ext cx="87249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5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68131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2 de 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988840"/>
            <a:ext cx="87249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5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747</Words>
  <Application>Microsoft Office PowerPoint</Application>
  <PresentationFormat>Presentación en pantalla (4:3)</PresentationFormat>
  <Paragraphs>109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EJECUCIÓN ACUMULADA DE GASTOS PRESUPUESTARIOS AL MES DE NOVIEMBRE DE 2019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NOVIEMBRE DE 2019  PARTIDA 13 MINISTERIO DE AGRICULTURA</vt:lpstr>
      <vt:lpstr>EJECUCIÓN ACUMULADA DE GASTOS A NOVIEMBRE DE 2019  PARTIDA 13 RESUMEN POR CAPÍTULOS</vt:lpstr>
      <vt:lpstr>EJECUCIÓN ACUMULADA DE GASTOS A NOVIEMBRE DE 2019  PARTIDA 13. CAPÍTULO 01. PROGRAMA 01:  SUBSECRETARÍA DE AGRICULTURA</vt:lpstr>
      <vt:lpstr>EJECUCIÓN ACUMULADA DE GASTOS A NOVIEMBRE DE 2019  PARTIDA 13. CAPÍTULO 01. PROGRAMA 01:  SUBSECRETARÍA DE AGRICULTURA</vt:lpstr>
      <vt:lpstr>EJECUCIÓN ACUMULADA DE GASTOS A NOVIEMBRE DE 2019  PARTIDA 13. CAPÍTULO 01. PROGRAMA 02:  INVESTIGACIÓN E INNOVACIÓN TECNOLÓGICA SILVOAGROPECUARIA</vt:lpstr>
      <vt:lpstr>EJECUCIÓN ACUMULADA DE GASTOS A NOVIEMBRE DE 2019  PARTIDA 13. CAPÍTULO 02. PROGRAMA 01:  OFICINA DE ESTUDIOS Y POLÍTICAS AGRARIAS</vt:lpstr>
      <vt:lpstr>EJECUCIÓN ACUMULADA DE GASTOS A NOVIEMBRE DE 2019  PARTIDA 13. CAPÍTULO 03. PROGRAMA 01:  INSTITUTO DE DESARROLLO AGROPECUARIO</vt:lpstr>
      <vt:lpstr>EJECUCIÓN ACUMULADA DE GASTOS A NOVIEMBRE DE 2019  PARTIDA 13. CAPÍTULO 03. PROGRAMA 01:  INSTITUTO DE DESARROLLO AGROPECUARIO</vt:lpstr>
      <vt:lpstr>EJECUCIÓN ACUMULADA DE GASTOS A NOVIEMBRE DE 2019  PARTIDA 13. CAPÍTULO 04. PROGRAMA 01:  SERVICIO AGRÍCOLA Y GANADERO</vt:lpstr>
      <vt:lpstr>EJECUCIÓN ACUMULADA DE GASTOS A NOVIEMBRE DE 2019  PARTIDA 13. CAPÍTULO 04. PROGRAMA 04:  INSPECCIONES EXPORTACIONES SILVOAGROPECUARIAS</vt:lpstr>
      <vt:lpstr>EJECUCIÓN ACUMULADA DE GASTOS A NOVIEMBRE DE 2019  PARTIDA 13. CAPÍTULO 04. PROGRAMA 05:  PROGRAMA DESARROLLO GANADERO</vt:lpstr>
      <vt:lpstr>EJECUCIÓN ACUMULADA DE GASTOS A NOVIEMBRE DE 2019  PARTIDA 13. CAPÍTULO 04. PROGRAMA 06:  VIGILANCIA Y CONTROL SILVOAGRÍCOLA</vt:lpstr>
      <vt:lpstr>EJECUCIÓN ACUMULADA DE GASTOS A NOVIEMBRE DE 2019  PARTIDA 13. CAPÍTULO 04. PROGRAMA 07:  PROGRAMA DE CONTROLES FRONTERIZOS</vt:lpstr>
      <vt:lpstr>EJECUCIÓN ACUMULADA DE GASTOS A NOVIEMBRE DE 2019  PARTIDA 13. CAPÍTULO 04. PROGRAMA 08:  PROGRAMA GESTIÓN Y CONSERVACIÓN DE RECURSOS NATURALES RENOVABLES</vt:lpstr>
      <vt:lpstr>EJECUCIÓN ACUMULADA DE GASTOS A NOVIEMBRE DE 2019  PARTIDA 13. CAPÍTULO 04. PROGRAMA 09:  LABORATORIOS</vt:lpstr>
      <vt:lpstr>EJECUCIÓN ACUMULADA DE GASTOS A NOVIEMBRE DE 2019  PARTIDA 13. CAPÍTULO 05. PROGRAMA 01:  CORPORACIÓN NACIONAL FORESTAL</vt:lpstr>
      <vt:lpstr>EJECUCIÓN ACUMULADA DE GASTOS A NOVIEMBRE DE 2019  PARTIDA 13. CAPÍTULO 05. PROGRAMA 03:  PROGRAMA DE MANEJO DEL FUEGO</vt:lpstr>
      <vt:lpstr>EJECUCIÓN ACUMULADA DE GASTOS A NOVIEMBRE DE 2019  PARTIDA 13. CAPÍTULO 05. PROGRAMA 04:  ÁREAS SILVESTRES PROTEGIDAS</vt:lpstr>
      <vt:lpstr>EJECUCIÓN ACUMULADA DE GASTOS A NOVIEMBRE DE 2019  PARTIDA 13. CAPÍTULO 05. PROGRAMA 05:  GESTIÓN FORESTAL</vt:lpstr>
      <vt:lpstr>EJECUCIÓN ACUMULADA DE GASTOS A NOVIEMBRE DE 2019  PARTIDA 13. CAPÍTULO 05. PROGRAMA 06:  PROGRAMA  DE ARBORIZACIÓN URBANA</vt:lpstr>
      <vt:lpstr>EJECUCIÓN ACUMULADA DE GASTOS A NOVIEMBRE DE 2019  PARTIDA 13. CAPÍTULO 06. PROGRAMA 01:  COMISIÓN NACIONAL DE RIEGO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2020-01-06T16:32:46Z</dcterms:created>
  <dcterms:modified xsi:type="dcterms:W3CDTF">2020-01-06T16:40:59Z</dcterms:modified>
</cp:coreProperties>
</file>