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0419884680080647"/>
          <c:y val="5.725128077517373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5005334608832297"/>
          <c:w val="1"/>
          <c:h val="0.46405608317907415"/>
        </c:manualLayout>
      </c:layout>
      <c:pie3DChart>
        <c:varyColors val="1"/>
        <c:ser>
          <c:idx val="0"/>
          <c:order val="0"/>
          <c:tx>
            <c:strRef>
              <c:f>'Partida 12'!$D$63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95-43D7-BA9C-D8AF7573A8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95-43D7-BA9C-D8AF7573A8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195-43D7-BA9C-D8AF7573A8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195-43D7-BA9C-D8AF7573A801}"/>
              </c:ext>
            </c:extLst>
          </c:dPt>
          <c:dLbls>
            <c:dLbl>
              <c:idx val="1"/>
              <c:layout>
                <c:manualLayout>
                  <c:x val="-4.3314327088424288E-2"/>
                  <c:y val="-0.130527901390849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95-43D7-BA9C-D8AF7573A801}"/>
                </c:ext>
              </c:extLst>
            </c:dLbl>
            <c:dLbl>
              <c:idx val="2"/>
              <c:layout>
                <c:manualLayout>
                  <c:x val="5.5557146265807683E-2"/>
                  <c:y val="4.0803246934863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95-43D7-BA9C-D8AF7573A801}"/>
                </c:ext>
              </c:extLst>
            </c:dLbl>
            <c:dLbl>
              <c:idx val="3"/>
              <c:layout>
                <c:manualLayout>
                  <c:x val="-5.6119608562299984E-3"/>
                  <c:y val="-1.41096279657070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95-43D7-BA9C-D8AF7573A80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12'!$C$64:$C$67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12'!$D$64:$D$67</c:f>
              <c:numCache>
                <c:formatCode>#,##0</c:formatCode>
                <c:ptCount val="4"/>
                <c:pt idx="0">
                  <c:v>211779014</c:v>
                </c:pt>
                <c:pt idx="1">
                  <c:v>1716587204</c:v>
                </c:pt>
                <c:pt idx="2">
                  <c:v>518906787</c:v>
                </c:pt>
                <c:pt idx="3">
                  <c:v>30941163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195-43D7-BA9C-D8AF7573A8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299359414610506"/>
          <c:y val="0.76689909270254886"/>
          <c:w val="0.38772286033875025"/>
          <c:h val="0.214243766118997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 dirty="0" err="1">
                <a:effectLst/>
              </a:rPr>
              <a:t>Distribución</a:t>
            </a:r>
            <a:r>
              <a:rPr lang="en-US" sz="1400" b="1" i="0" baseline="0" dirty="0">
                <a:effectLst/>
              </a:rPr>
              <a:t> Presupuesto </a:t>
            </a:r>
            <a:r>
              <a:rPr lang="en-US" sz="1400" b="1" i="0" baseline="0" dirty="0" err="1">
                <a:effectLst/>
              </a:rPr>
              <a:t>Inicial</a:t>
            </a:r>
            <a:r>
              <a:rPr lang="en-US" sz="1400" b="1" i="0" baseline="0" dirty="0">
                <a:effectLst/>
              </a:rPr>
              <a:t> por </a:t>
            </a:r>
            <a:r>
              <a:rPr lang="en-US" sz="1400" b="1" i="0" baseline="0" dirty="0" err="1">
                <a:effectLst/>
              </a:rPr>
              <a:t>Capítulo</a:t>
            </a:r>
            <a:r>
              <a:rPr lang="en-US" sz="1400" b="1" i="0" baseline="0" dirty="0">
                <a:effectLst/>
              </a:rPr>
              <a:t> (M$)</a:t>
            </a:r>
            <a:endParaRPr lang="es-CL" sz="1400" dirty="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12'!$M$63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12'!$L$64:$L$69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'Partida 12'!$M$64:$M$69</c:f>
              <c:numCache>
                <c:formatCode>#,##0</c:formatCode>
                <c:ptCount val="6"/>
                <c:pt idx="0">
                  <c:v>21558684</c:v>
                </c:pt>
                <c:pt idx="1">
                  <c:v>1794031705</c:v>
                </c:pt>
                <c:pt idx="2">
                  <c:v>631667754</c:v>
                </c:pt>
                <c:pt idx="3">
                  <c:v>18755866</c:v>
                </c:pt>
                <c:pt idx="4">
                  <c:v>2006913</c:v>
                </c:pt>
                <c:pt idx="5">
                  <c:v>10193246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49-4622-8B67-558FD8AE49C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37349888"/>
        <c:axId val="237359872"/>
      </c:barChart>
      <c:catAx>
        <c:axId val="23734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37359872"/>
        <c:crosses val="autoZero"/>
        <c:auto val="1"/>
        <c:lblAlgn val="ctr"/>
        <c:lblOffset val="100"/>
        <c:noMultiLvlLbl val="0"/>
      </c:catAx>
      <c:valAx>
        <c:axId val="23735987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3734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6FFF8-C3D0-4869-9CB1-DC8684F759FD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49A23-11F3-429A-9D7D-E4300884B5F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9152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613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40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9385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3251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03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97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77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219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490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739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60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2F62-660D-48F3-A591-52C1331AE1A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224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2F62-660D-48F3-A591-52C1331AE1A5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1F6D4-75C3-4E7B-9AB4-CF9765FF2B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098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cap="all" dirty="0">
                <a:latin typeface="+mn-lt"/>
              </a:rPr>
              <a:t>al mes de </a:t>
            </a:r>
            <a:r>
              <a:rPr lang="es-CL" sz="2000" b="1" cap="all" dirty="0" smtClean="0">
                <a:latin typeface="+mn-lt"/>
              </a:rPr>
              <a:t>NOVIEMBRE </a:t>
            </a:r>
            <a:r>
              <a:rPr lang="es-CL" sz="2000" b="1" cap="all" dirty="0">
                <a:latin typeface="+mn-lt"/>
              </a:rPr>
              <a:t>de 2019</a:t>
            </a:r>
            <a:br>
              <a:rPr lang="es-CL" sz="2000" b="1" cap="all" dirty="0">
                <a:latin typeface="+mn-lt"/>
              </a:rPr>
            </a:br>
            <a:r>
              <a:rPr lang="es-CL" sz="2000" b="1" cap="all" dirty="0">
                <a:latin typeface="+mn-lt"/>
              </a:rPr>
              <a:t>Partida 12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3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9868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154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199" y="5152107"/>
            <a:ext cx="822960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19263"/>
            <a:ext cx="87249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9621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7076" y="5771527"/>
            <a:ext cx="7997602" cy="21384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72816"/>
            <a:ext cx="8724900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29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3732" y="6448722"/>
            <a:ext cx="8034583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556792"/>
            <a:ext cx="8724900" cy="4969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5462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5200957"/>
            <a:ext cx="8219256" cy="24426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19263"/>
            <a:ext cx="87249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04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8924" y="5229200"/>
            <a:ext cx="8167532" cy="24530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19263"/>
            <a:ext cx="87249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322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286" y="5229200"/>
            <a:ext cx="8270170" cy="21261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638300"/>
            <a:ext cx="87249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358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134" y="4788480"/>
            <a:ext cx="8228322" cy="29670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858988"/>
            <a:ext cx="86487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097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869160"/>
            <a:ext cx="8076272" cy="2364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947863"/>
            <a:ext cx="87249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0473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856" y="551214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74" y="1868116"/>
            <a:ext cx="87249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775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479206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01" y="1772816"/>
            <a:ext cx="87249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16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118557"/>
            <a:ext cx="748883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428186"/>
              </p:ext>
            </p:extLst>
          </p:nvPr>
        </p:nvGraphicFramePr>
        <p:xfrm>
          <a:off x="1475656" y="1923904"/>
          <a:ext cx="6336704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663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516" y="4437112"/>
            <a:ext cx="8229601" cy="21761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807809"/>
            <a:ext cx="87249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518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704798"/>
            <a:ext cx="730881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101426"/>
              </p:ext>
            </p:extLst>
          </p:nvPr>
        </p:nvGraphicFramePr>
        <p:xfrm>
          <a:off x="1151620" y="1844824"/>
          <a:ext cx="6840760" cy="3513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862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9082" y="5993129"/>
            <a:ext cx="7704856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1603375"/>
            <a:ext cx="6108700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013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353" y="5949280"/>
            <a:ext cx="7974087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801" y="1608138"/>
            <a:ext cx="6338074" cy="3765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76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1331" y="4504035"/>
            <a:ext cx="8148277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49" y="1772816"/>
            <a:ext cx="75247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624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78954" y="5877272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RESUMEN POR CAPÍTULOS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603439"/>
            <a:ext cx="841057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722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" y="1611110"/>
            <a:ext cx="8086725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357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6311" y="5510061"/>
            <a:ext cx="8150145" cy="22319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72816"/>
            <a:ext cx="87249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081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561</Words>
  <Application>Microsoft Office PowerPoint</Application>
  <PresentationFormat>Presentación en pantalla (4:3)</PresentationFormat>
  <Paragraphs>81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EJECUCIÓN ACUMULADA DE GASTOS PRESUPUESTARIOS al mes de NOVIEMBRE de 2019 Partida 12: MINISTERIO DE OBRAS PÚBLICAS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NOVIEMBRE DE 2019  PARTIDA 12 MINISTERIO DE OBRAS PÚBLICAS</vt:lpstr>
      <vt:lpstr>EJECUCIÓN ACUMULADA DE GASTOS A NOVIEMBRE DE 2019  PARTIDA 12 RESUMEN POR CAPÍTULOS</vt:lpstr>
      <vt:lpstr>EJECUCIÓN ACUMULADA DE GASTOS A NOVIEMBRE DE 2019  PARTIDA 12. CAPÍTULO 01. PROGRAMA 01: SECRETARÍA Y ADMINISTRACIÓN GENERAL</vt:lpstr>
      <vt:lpstr>EJECUCIÓN ACUMULADA DE GASTOS A NOVIEMBRE DE 2019  PARTIDA 12. CAPÍTULO 02. PROGRAMA 01: ADMINISTRACIÓN Y EJECUCIÓN DE OBRAS PÚBLICAS</vt:lpstr>
      <vt:lpstr>EJECUCIÓN ACUMULADA DE GASTOS A NOVIEMBRE DE 2019  PARTIDA 12. CAPÍTULO 02. PROGRAMA 02: DIRECCIÓN DE ARQUITECTURA</vt:lpstr>
      <vt:lpstr>EJECUCIÓN ACUMULADA DE GASTOS A NOVIEMBRE DE 2019  PARTIDA 12. CAPÍTULO 02. PROGRAMA 03: DIRECCIÓN DE OBRAS HIDRÁULICAS</vt:lpstr>
      <vt:lpstr>EJECUCIÓN ACUMULADA DE GASTOS A NOVIEMBRE DE 2019  PARTIDA 12. CAPÍTULO 02. PROGRAMA 04: DIRECCIÓN DE VIALIDAD</vt:lpstr>
      <vt:lpstr>EJECUCIÓN ACUMULADA DE GASTOS A NOVIEMBRE DE 2019  PARTIDA 12. CAPÍTULO 02. PROGRAMA 06: DIRECCIÓN DE OBRAS PORTUARIAS</vt:lpstr>
      <vt:lpstr>EJECUCIÓN ACUMULADA DE GASTOS A NOVIEMBRE DE 2019  PARTIDA 12. CAPÍTULO 02. PROGRAMA 07: DIRECCIÓN DE AEROPUERTOS</vt:lpstr>
      <vt:lpstr>EJECUCIÓN ACUMULADA DE GASTOS A NOVIEMBRE DE 2019  PARTIDA 12. CAPÍTULO 02. PROGRAMA 11: DIRECCIÓN DE PLANEAMIENTO</vt:lpstr>
      <vt:lpstr>EJECUCIÓN ACUMULADA DE GASTOS A NOVIEMBRE DE 2019  PARTIDA 12. CAPÍTULO 02. PROGRAMA 12: AGUA POTABLE RURAL</vt:lpstr>
      <vt:lpstr>EJECUCIÓN ACUMULADA DE GASTOS A NOVIEMBRE DE 2019  PARTIDA 12. CAPÍTULO 03. PROGRAMA 01: DIRECCIÓN GENERAL DE CONCESIONES DE OBRAS PÚBLICAS</vt:lpstr>
      <vt:lpstr>EJECUCIÓN ACUMULADA DE GASTOS A NOVIEMBRE DE 2019  PARTIDA 12. CAPÍTULO 04. PROGRAMA 01: DIRECCIÓN GENERAL DE AGUAS</vt:lpstr>
      <vt:lpstr>EJECUCIÓN ACUMULADA DE GASTOS A NOVIEMBRE DE 2019  PARTIDA 12. CAPÍTULO 05. PROGRAMA 01: INSTITUTO NACIONAL DE HIDRÁULICA</vt:lpstr>
      <vt:lpstr>EJECUCIÓN ACUMULADA DE GASTOS A NOVIEMBRE DE 2019  PARTIDA 12. CAPÍTULO 07. PROGRAMA 01: SUPERINTENDENCIA DE SERVICIOS SANITARIOS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3</cp:revision>
  <dcterms:created xsi:type="dcterms:W3CDTF">2020-01-02T19:48:16Z</dcterms:created>
  <dcterms:modified xsi:type="dcterms:W3CDTF">2020-01-02T20:07:00Z</dcterms:modified>
</cp:coreProperties>
</file>