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theme/themeOverride1.xml" ContentType="application/vnd.openxmlformats-officedocument.themeOverride+xml"/>
  <Override PartName="/ppt/charts/chart2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1.xlsx"/><Relationship Id="rId1" Type="http://schemas.openxmlformats.org/officeDocument/2006/relationships/themeOverride" Target="../theme/themeOverrid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2.xlsx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10419884680080647"/>
          <c:y val="5.7251280775173739E-2"/>
        </c:manualLayout>
      </c:layout>
      <c:overlay val="0"/>
      <c:spPr>
        <a:noFill/>
        <a:ln>
          <a:noFill/>
        </a:ln>
        <a:effectLst/>
      </c:spPr>
    </c:title>
    <c:autoTitleDeleted val="0"/>
    <c:view3D>
      <c:rotX val="30"/>
      <c:rotY val="0"/>
      <c:depthPercent val="100"/>
      <c:rAngAx val="0"/>
      <c:perspective val="3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0"/>
          <c:y val="0.25005334608832297"/>
          <c:w val="1"/>
          <c:h val="0.46405608317907415"/>
        </c:manualLayout>
      </c:layout>
      <c:pie3DChart>
        <c:varyColors val="1"/>
        <c:ser>
          <c:idx val="0"/>
          <c:order val="0"/>
          <c:tx>
            <c:strRef>
              <c:f>'Partida 12'!$D$63</c:f>
              <c:strCache>
                <c:ptCount val="1"/>
                <c:pt idx="0">
                  <c:v>Presupuesto Inicial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1-8195-43D7-BA9C-D8AF7573A80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3-8195-43D7-BA9C-D8AF7573A80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5-8195-43D7-BA9C-D8AF7573A80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25400">
                <a:solidFill>
                  <a:schemeClr val="lt1"/>
                </a:solidFill>
              </a:ln>
              <a:effectLst/>
              <a:sp3d contourW="25400">
                <a:contourClr>
                  <a:schemeClr val="lt1"/>
                </a:contourClr>
              </a:sp3d>
            </c:spPr>
            <c:extLst xmlns:c16r2="http://schemas.microsoft.com/office/drawing/2015/06/chart">
              <c:ext xmlns:c16="http://schemas.microsoft.com/office/drawing/2014/chart" uri="{C3380CC4-5D6E-409C-BE32-E72D297353CC}">
                <c16:uniqueId val="{00000007-8195-43D7-BA9C-D8AF7573A801}"/>
              </c:ext>
            </c:extLst>
          </c:dPt>
          <c:dLbls>
            <c:dLbl>
              <c:idx val="1"/>
              <c:layout>
                <c:manualLayout>
                  <c:x val="-4.3314327088424288E-2"/>
                  <c:y val="-0.13052790139084941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8195-43D7-BA9C-D8AF7573A801}"/>
                </c:ext>
              </c:extLst>
            </c:dLbl>
            <c:dLbl>
              <c:idx val="2"/>
              <c:layout>
                <c:manualLayout>
                  <c:x val="5.5557146265807683E-2"/>
                  <c:y val="4.0803246934863951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8195-43D7-BA9C-D8AF7573A801}"/>
                </c:ext>
              </c:extLst>
            </c:dLbl>
            <c:dLbl>
              <c:idx val="3"/>
              <c:layout>
                <c:manualLayout>
                  <c:x val="-5.6119608562299984E-3"/>
                  <c:y val="-1.4109627965707004E-2"/>
                </c:manualLayout>
              </c:layout>
              <c:showLegendKey val="0"/>
              <c:showVal val="0"/>
              <c:showCatName val="0"/>
              <c:showSerName val="0"/>
              <c:showPercent val="1"/>
              <c:showBubbleSize val="0"/>
              <c:extLst xmlns:c16r2="http://schemas.microsoft.com/office/drawing/2015/06/chart"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8195-43D7-BA9C-D8AF7573A801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/>
            </c:extLst>
          </c:dLbls>
          <c:cat>
            <c:strRef>
              <c:f>'Partida 12'!$C$64:$C$67</c:f>
              <c:strCache>
                <c:ptCount val="4"/>
                <c:pt idx="0">
                  <c:v>GASTOS EN PERSONAL                                                              </c:v>
                </c:pt>
                <c:pt idx="1">
                  <c:v>INICIATIVAS DE INVERSIÓN                                                        </c:v>
                </c:pt>
                <c:pt idx="2">
                  <c:v>TRANSFERENCIAS DE CAPITAL                                                       </c:v>
                </c:pt>
                <c:pt idx="3">
                  <c:v>OTROS</c:v>
                </c:pt>
              </c:strCache>
            </c:strRef>
          </c:cat>
          <c:val>
            <c:numRef>
              <c:f>'Partida 12'!$D$64:$D$67</c:f>
              <c:numCache>
                <c:formatCode>#,##0</c:formatCode>
                <c:ptCount val="4"/>
                <c:pt idx="0">
                  <c:v>211779014</c:v>
                </c:pt>
                <c:pt idx="1">
                  <c:v>1716587204</c:v>
                </c:pt>
                <c:pt idx="2">
                  <c:v>518906787</c:v>
                </c:pt>
                <c:pt idx="3">
                  <c:v>30941163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C-8195-43D7-BA9C-D8AF7573A801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0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37299359414610506"/>
          <c:y val="0.76689909270254886"/>
          <c:w val="0.38772286033875025"/>
          <c:h val="0.21424376611899795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  <c:extLst xmlns:c16r2="http://schemas.microsoft.com/office/drawing/2015/06/chart"/>
  </c:chart>
  <c:spPr>
    <a:noFill/>
    <a:ln>
      <a:noFill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s-CL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r>
              <a:rPr lang="en-US" sz="1400" b="1" i="0" baseline="0" dirty="0" err="1">
                <a:effectLst/>
              </a:rPr>
              <a:t>Distribución</a:t>
            </a:r>
            <a:r>
              <a:rPr lang="en-US" sz="1400" b="1" i="0" baseline="0" dirty="0">
                <a:effectLst/>
              </a:rPr>
              <a:t> Presupuesto </a:t>
            </a:r>
            <a:r>
              <a:rPr lang="en-US" sz="1400" b="1" i="0" baseline="0" dirty="0" err="1">
                <a:effectLst/>
              </a:rPr>
              <a:t>Inicial</a:t>
            </a:r>
            <a:r>
              <a:rPr lang="en-US" sz="1400" b="1" i="0" baseline="0" dirty="0">
                <a:effectLst/>
              </a:rPr>
              <a:t> por </a:t>
            </a:r>
            <a:r>
              <a:rPr lang="en-US" sz="1400" b="1" i="0" baseline="0" dirty="0" err="1">
                <a:effectLst/>
              </a:rPr>
              <a:t>Capítulo</a:t>
            </a:r>
            <a:r>
              <a:rPr lang="en-US" sz="1400" b="1" i="0" baseline="0" dirty="0">
                <a:effectLst/>
              </a:rPr>
              <a:t> (M$)</a:t>
            </a:r>
            <a:endParaRPr lang="es-CL" sz="1400" dirty="0">
              <a:effectLst/>
            </a:endParaRPr>
          </a:p>
        </c:rich>
      </c:tx>
      <c:layout>
        <c:manualLayout>
          <c:xMode val="edge"/>
          <c:yMode val="edge"/>
          <c:x val="0.23803046597197328"/>
          <c:y val="6.7114812421638248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0085419775273633"/>
          <c:y val="0.18573430353726109"/>
          <c:w val="0.65407960517206598"/>
          <c:h val="0.5108174892772550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'Partida 12'!$M$63</c:f>
              <c:strCache>
                <c:ptCount val="1"/>
                <c:pt idx="0">
                  <c:v>Presupuesto Inicial</c:v>
                </c:pt>
              </c:strCache>
            </c:strRef>
          </c:tx>
          <c:spPr>
            <a:gradFill>
              <a:gsLst>
                <a:gs pos="0">
                  <a:schemeClr val="accent1"/>
                </a:gs>
                <a:gs pos="100000">
                  <a:schemeClr val="accent1">
                    <a:lumMod val="84000"/>
                  </a:schemeClr>
                </a:gs>
              </a:gsLst>
              <a:lin ang="5400000" scaled="1"/>
            </a:gradFill>
            <a:ln>
              <a:noFill/>
            </a:ln>
            <a:effectLst>
              <a:outerShdw blurRad="76200" dir="18900000" sy="23000" kx="-1200000" algn="bl" rotWithShape="0">
                <a:prstClr val="black">
                  <a:alpha val="20000"/>
                </a:prstClr>
              </a:outerShdw>
            </a:effectLst>
          </c:spPr>
          <c:invertIfNegative val="0"/>
          <c:dLbls>
            <c:dLbl>
              <c:idx val="1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horzOverflow="clip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CL"/>
                </a:p>
              </c:txPr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 xmlns:c16r2="http://schemas.microsoft.com/office/drawing/2015/06/chart"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'Partida 12'!$L$64:$L$69</c:f>
              <c:strCache>
                <c:ptCount val="6"/>
                <c:pt idx="0">
                  <c:v>SEC. Y ADM. GRAL</c:v>
                </c:pt>
                <c:pt idx="1">
                  <c:v>DIR.GRAL. DE OBRAS PÚBLICAS</c:v>
                </c:pt>
                <c:pt idx="2">
                  <c:v>DIR. GRAL. DE CONCESIONES DE OBRAS PÚBLICAS</c:v>
                </c:pt>
                <c:pt idx="3">
                  <c:v>DIR. GRAL. DE AGUAS</c:v>
                </c:pt>
                <c:pt idx="4">
                  <c:v>INH</c:v>
                </c:pt>
                <c:pt idx="5">
                  <c:v>SSS</c:v>
                </c:pt>
              </c:strCache>
            </c:strRef>
          </c:cat>
          <c:val>
            <c:numRef>
              <c:f>'Partida 12'!$M$64:$M$69</c:f>
              <c:numCache>
                <c:formatCode>#,##0</c:formatCode>
                <c:ptCount val="6"/>
                <c:pt idx="0">
                  <c:v>21558684</c:v>
                </c:pt>
                <c:pt idx="1">
                  <c:v>1794031705</c:v>
                </c:pt>
                <c:pt idx="2">
                  <c:v>631667754</c:v>
                </c:pt>
                <c:pt idx="3">
                  <c:v>18755866</c:v>
                </c:pt>
                <c:pt idx="4">
                  <c:v>2006913</c:v>
                </c:pt>
                <c:pt idx="5">
                  <c:v>10193246</c:v>
                </c:pt>
              </c:numCache>
            </c:numRef>
          </c:val>
          <c:extLst xmlns:c16r2="http://schemas.microsoft.com/office/drawing/2015/06/chart">
            <c:ext xmlns:c16="http://schemas.microsoft.com/office/drawing/2014/chart" uri="{C3380CC4-5D6E-409C-BE32-E72D297353CC}">
              <c16:uniqueId val="{00000001-9B49-4622-8B67-558FD8AE49C8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41"/>
        <c:axId val="237349888"/>
        <c:axId val="237359872"/>
      </c:barChart>
      <c:catAx>
        <c:axId val="23734988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800" b="0" i="0" u="none" strike="noStrike" kern="1200" baseline="0">
                <a:solidFill>
                  <a:schemeClr val="dk1">
                    <a:lumMod val="65000"/>
                    <a:lumOff val="35000"/>
                  </a:schemeClr>
                </a:solidFill>
                <a:effectLst/>
                <a:latin typeface="+mn-lt"/>
                <a:ea typeface="+mn-ea"/>
                <a:cs typeface="+mn-cs"/>
              </a:defRPr>
            </a:pPr>
            <a:endParaRPr lang="es-CL"/>
          </a:p>
        </c:txPr>
        <c:crossAx val="237359872"/>
        <c:crosses val="autoZero"/>
        <c:auto val="1"/>
        <c:lblAlgn val="ctr"/>
        <c:lblOffset val="100"/>
        <c:noMultiLvlLbl val="0"/>
      </c:catAx>
      <c:valAx>
        <c:axId val="237359872"/>
        <c:scaling>
          <c:orientation val="minMax"/>
        </c:scaling>
        <c:delete val="1"/>
        <c:axPos val="l"/>
        <c:numFmt formatCode="#,##0" sourceLinked="1"/>
        <c:majorTickMark val="none"/>
        <c:minorTickMark val="none"/>
        <c:tickLblPos val="nextTo"/>
        <c:crossAx val="237349888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  <c:extLst xmlns:c16r2="http://schemas.microsoft.com/office/drawing/2015/06/chart"/>
  </c:chart>
  <c:spPr>
    <a:gradFill flip="none" rotWithShape="1">
      <a:gsLst>
        <a:gs pos="0">
          <a:schemeClr val="lt1"/>
        </a:gs>
        <a:gs pos="68000">
          <a:schemeClr val="lt1">
            <a:lumMod val="85000"/>
          </a:schemeClr>
        </a:gs>
        <a:gs pos="100000">
          <a:schemeClr val="lt1"/>
        </a:gs>
      </a:gsLst>
      <a:lin ang="5400000" scaled="1"/>
      <a:tileRect/>
    </a:gradFill>
    <a:ln w="9525" cap="flat" cmpd="sng" algn="ctr">
      <a:solidFill>
        <a:sysClr val="window" lastClr="FFFFFF"/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56FFF8-C3D0-4869-9CB1-DC8684F759FD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E49A23-11F3-429A-9D7D-E4300884B5F7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91529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7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186133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409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0938538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325120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050386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149749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962775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621983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49056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773983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660456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922438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FB2F62-660D-48F3-A591-52C1331AE1A5}" type="datetimeFigureOut">
              <a:rPr lang="es-CL" smtClean="0"/>
              <a:t>02/01/2020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A1F6D4-75C3-4E7B-9AB4-CF9765FF2B5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09832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r>
              <a:rPr lang="es-CL" sz="2000" b="1" dirty="0">
                <a:latin typeface="+mn-lt"/>
              </a:rPr>
              <a:t/>
            </a:r>
            <a:br>
              <a:rPr lang="es-CL" sz="2000" b="1" dirty="0">
                <a:latin typeface="+mn-lt"/>
              </a:rPr>
            </a:br>
            <a:r>
              <a:rPr lang="es-CL" sz="2000" b="1" cap="all" dirty="0">
                <a:latin typeface="+mn-lt"/>
              </a:rPr>
              <a:t>al mes de </a:t>
            </a:r>
            <a:r>
              <a:rPr lang="es-CL" sz="2000" b="1" cap="all" dirty="0" smtClean="0">
                <a:latin typeface="+mn-lt"/>
              </a:rPr>
              <a:t>NOVIEMBRE </a:t>
            </a:r>
            <a:r>
              <a:rPr lang="es-CL" sz="2000" b="1" cap="all" dirty="0">
                <a:latin typeface="+mn-lt"/>
              </a:rPr>
              <a:t>de 2019</a:t>
            </a:r>
            <a:br>
              <a:rPr lang="es-CL" sz="2000" b="1" cap="all" dirty="0">
                <a:latin typeface="+mn-lt"/>
              </a:rPr>
            </a:br>
            <a:r>
              <a:rPr lang="es-CL" sz="2000" b="1" cap="all" dirty="0">
                <a:latin typeface="+mn-lt"/>
              </a:rPr>
              <a:t>Partida 12</a:t>
            </a:r>
            <a:r>
              <a:rPr lang="es-CL" sz="2000" b="1" dirty="0">
                <a:latin typeface="+mn-lt"/>
              </a:rPr>
              <a:t>:</a:t>
            </a:r>
            <a:br>
              <a:rPr lang="es-CL" sz="2000" b="1" dirty="0">
                <a:latin typeface="+mn-lt"/>
              </a:rPr>
            </a:br>
            <a:r>
              <a:rPr lang="es-CL" sz="2000" b="1" dirty="0">
                <a:latin typeface="+mn-lt"/>
              </a:rPr>
              <a:t>MINISTERIO DE OBRAS PÚBLICAS</a:t>
            </a:r>
            <a:endParaRPr lang="es-CL" sz="2400" b="1" dirty="0">
              <a:latin typeface="+mn-lt"/>
            </a:endParaRP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</a:t>
            </a:r>
            <a:r>
              <a:rPr lang="es-CL" sz="1200" dirty="0" smtClean="0"/>
              <a:t>enero 2020</a:t>
            </a:r>
            <a:endParaRPr lang="es-CL" sz="1200" dirty="0"/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pic>
        <p:nvPicPr>
          <p:cNvPr id="7303" name="Picture 135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5" y="548680"/>
            <a:ext cx="4986803" cy="9361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10815462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199" y="5152107"/>
            <a:ext cx="8229601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89484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02: DIRECCIÓN DE ARQUITECTURA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4962144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77076" y="5771527"/>
            <a:ext cx="7997602" cy="21384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03: DIRECCIÓN DE OBRAS HIDRÁULICAS</a:t>
            </a:r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876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12943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83732" y="6448722"/>
            <a:ext cx="8034583" cy="31132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04: DIRECCIÓN DE VIALIDAD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556792"/>
            <a:ext cx="8724900" cy="496920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9546291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5200957"/>
            <a:ext cx="8219256" cy="244267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06: DIRECCIÓN DE OBRAS PORTUARIAS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530467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08924" y="5229200"/>
            <a:ext cx="8167532" cy="245300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07: DIRECCIÓN DE AEROPUERTOS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19263"/>
            <a:ext cx="8724900" cy="3419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19032200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06286" y="5229200"/>
            <a:ext cx="8270170" cy="212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15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196752"/>
            <a:ext cx="8229600" cy="2880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11: DIRECCIÓN DE PLANEAMIENTO</a:t>
            </a:r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638300"/>
            <a:ext cx="8724900" cy="3581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9635803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8134" y="4788480"/>
            <a:ext cx="8228322" cy="296704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16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r>
              <a:rPr lang="es-CL" sz="1600" b="1" dirty="0">
                <a:latin typeface="+mn-lt"/>
                <a:ea typeface="Verdana" pitchFamily="34" charset="0"/>
                <a:cs typeface="Verdana" pitchFamily="34" charset="0"/>
              </a:rPr>
              <a:t>					</a:t>
            </a:r>
            <a:endParaRPr lang="es-CL" sz="16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12: AGUA POTABLE RURAL</a:t>
            </a:r>
          </a:p>
        </p:txBody>
      </p:sp>
      <p:pic>
        <p:nvPicPr>
          <p:cNvPr id="1331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7650" y="1858988"/>
            <a:ext cx="86487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620979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4869160"/>
            <a:ext cx="8076272" cy="236432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17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407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03. PROGRAMA 01: DIRECCIÓN GENERAL DE CONCESIONES DE OBRAS PÚBLICAS</a:t>
            </a:r>
          </a:p>
        </p:txBody>
      </p:sp>
      <p:pic>
        <p:nvPicPr>
          <p:cNvPr id="1433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947863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00047325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6856" y="551214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18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04. PROGRAMA 01: DIRECCIÓN GENERAL DE AGUAS</a:t>
            </a:r>
          </a:p>
        </p:txBody>
      </p:sp>
      <p:pic>
        <p:nvPicPr>
          <p:cNvPr id="1536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4474" y="1868116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2377506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57200" y="4792067"/>
            <a:ext cx="8229600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19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4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05. PROGRAMA 01: INSTITUTO NACIONAL DE HIDRÁULICA</a:t>
            </a:r>
          </a:p>
        </p:txBody>
      </p:sp>
      <p:pic>
        <p:nvPicPr>
          <p:cNvPr id="1638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01" y="1772816"/>
            <a:ext cx="8724900" cy="2962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331678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39552" y="6118557"/>
            <a:ext cx="748883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8" name="Gráfico 7">
            <a:extLst>
              <a:ext uri="{FF2B5EF4-FFF2-40B4-BE49-F238E27FC236}">
                <a16:creationId xmlns:a16="http://schemas.microsoft.com/office/drawing/2014/main" xmlns="" id="{18FFBFB1-DDD6-4BFF-A431-848CA6709AA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15428186"/>
              </p:ext>
            </p:extLst>
          </p:nvPr>
        </p:nvGraphicFramePr>
        <p:xfrm>
          <a:off x="1475656" y="1923904"/>
          <a:ext cx="6336704" cy="374441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169663427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42516" y="4437112"/>
            <a:ext cx="8229601" cy="217616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20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3174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  <a:endParaRPr lang="es-CL" sz="1200" b="1" i="1" dirty="0">
              <a:latin typeface="+mn-lt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07. PROGRAMA 01: SUPERINTENDENCIA DE SERVICIOS SANITARIOS</a:t>
            </a:r>
          </a:p>
        </p:txBody>
      </p:sp>
      <p:pic>
        <p:nvPicPr>
          <p:cNvPr id="1741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807809"/>
            <a:ext cx="8724900" cy="2505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518854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683568" y="5704798"/>
            <a:ext cx="7308812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graphicFrame>
        <p:nvGraphicFramePr>
          <p:cNvPr id="11" name="Gráfico 10">
            <a:extLst>
              <a:ext uri="{FF2B5EF4-FFF2-40B4-BE49-F238E27FC236}">
                <a16:creationId xmlns:a16="http://schemas.microsoft.com/office/drawing/2014/main" xmlns="" id="{9D6227D1-A8B2-4283-BA4D-3F1962EE6D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22101426"/>
              </p:ext>
            </p:extLst>
          </p:nvPr>
        </p:nvGraphicFramePr>
        <p:xfrm>
          <a:off x="1151620" y="1844824"/>
          <a:ext cx="6840760" cy="35132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8586272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939082" y="5993129"/>
            <a:ext cx="7704856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7650" y="1603375"/>
            <a:ext cx="6108700" cy="3651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2013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58353" y="5949280"/>
            <a:ext cx="7974087" cy="365125"/>
          </a:xfrm>
        </p:spPr>
        <p:txBody>
          <a:bodyPr/>
          <a:lstStyle/>
          <a:p>
            <a:pPr algn="ctr"/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10" name="1 Título"/>
          <p:cNvSpPr txBox="1">
            <a:spLocks/>
          </p:cNvSpPr>
          <p:nvPr/>
        </p:nvSpPr>
        <p:spPr>
          <a:xfrm>
            <a:off x="414336" y="724413"/>
            <a:ext cx="8210799" cy="591093"/>
          </a:xfrm>
          <a:prstGeom prst="rect">
            <a:avLst/>
          </a:prstGeo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COMPORTAMIENTO DE LA 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7801" y="1608138"/>
            <a:ext cx="6338074" cy="37650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764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461331" y="4504035"/>
            <a:ext cx="8148277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DIPRES.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MINISTERIO DE OBRAS PÚBLICAS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8649" y="1772816"/>
            <a:ext cx="7524750" cy="2619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862467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8" name="3 Marcador de pie de página"/>
          <p:cNvSpPr txBox="1">
            <a:spLocks/>
          </p:cNvSpPr>
          <p:nvPr/>
        </p:nvSpPr>
        <p:spPr>
          <a:xfrm>
            <a:off x="378954" y="5877272"/>
            <a:ext cx="8406135" cy="365125"/>
          </a:xfrm>
          <a:prstGeom prst="rect">
            <a:avLst/>
          </a:prstGeom>
        </p:spPr>
        <p:txBody>
          <a:bodyPr/>
          <a:lstStyle>
            <a:defPPr>
              <a:defRPr lang="es-CL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311324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9" name="1 Título"/>
          <p:cNvSpPr>
            <a:spLocks noGrp="1"/>
          </p:cNvSpPr>
          <p:nvPr>
            <p:ph type="title"/>
          </p:nvPr>
        </p:nvSpPr>
        <p:spPr>
          <a:xfrm>
            <a:off x="386224" y="548680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 RESUMEN POR CAPÍTULOS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6224" y="1603439"/>
            <a:ext cx="8410575" cy="4238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072280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95536" y="4797152"/>
            <a:ext cx="8406135" cy="365125"/>
          </a:xfrm>
        </p:spPr>
        <p:txBody>
          <a:bodyPr/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386224" y="1245468"/>
            <a:ext cx="8229600" cy="383332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4338" y="579457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01. PROGRAMA 01: SECRETARÍA Y ADMINISTRACIÓN GENERAL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8637" y="1611110"/>
            <a:ext cx="8086725" cy="312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97357579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526311" y="5510061"/>
            <a:ext cx="8150145" cy="223195"/>
          </a:xfrm>
        </p:spPr>
        <p:txBody>
          <a:bodyPr/>
          <a:lstStyle/>
          <a:p>
            <a:r>
              <a:rPr lang="es-CL" sz="1100" b="1" dirty="0"/>
              <a:t>Fuente</a:t>
            </a:r>
            <a:r>
              <a:rPr lang="es-CL" sz="1100" dirty="0"/>
              <a:t>: Elaboración propia en base  a Informes de ejecución presupuestaria mensual de DIPRES</a:t>
            </a:r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3600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4338" y="456347"/>
            <a:ext cx="8210798" cy="837314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</a:t>
            </a:r>
            <a:r>
              <a:rPr lang="es-CL" sz="1600" b="1" dirty="0" smtClean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NOVIEMBRE </a:t>
            </a: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12. CAPÍTULO 02. PROGRAMA 01: ADMINISTRACIÓN Y EJECUCIÓN DE OBRAS PÚBLICAS</a:t>
            </a:r>
          </a:p>
        </p:txBody>
      </p:sp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550" y="1772816"/>
            <a:ext cx="8724900" cy="372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0708142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561</Words>
  <Application>Microsoft Office PowerPoint</Application>
  <PresentationFormat>Presentación en pantalla (4:3)</PresentationFormat>
  <Paragraphs>81</Paragraphs>
  <Slides>20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20</vt:i4>
      </vt:variant>
    </vt:vector>
  </HeadingPairs>
  <TitlesOfParts>
    <vt:vector size="21" baseType="lpstr">
      <vt:lpstr>Tema de Office</vt:lpstr>
      <vt:lpstr>EJECUCIÓN ACUMULADA DE GASTOS PRESUPUESTARIOS al mes de NOVIEMBRE de 2019 Partida 12: MINISTERIO DE OBRAS PÚBLICAS</vt:lpstr>
      <vt:lpstr>Presentación de PowerPoint</vt:lpstr>
      <vt:lpstr>Presentación de PowerPoint</vt:lpstr>
      <vt:lpstr>Presentación de PowerPoint</vt:lpstr>
      <vt:lpstr>Presentación de PowerPoint</vt:lpstr>
      <vt:lpstr>EJECUCIÓN ACUMULADA DE GASTOS A NOVIEMBRE DE 2019  PARTIDA 12 MINISTERIO DE OBRAS PÚBLICAS</vt:lpstr>
      <vt:lpstr>EJECUCIÓN ACUMULADA DE GASTOS A NOVIEMBRE DE 2019  PARTIDA 12 RESUMEN POR CAPÍTULOS</vt:lpstr>
      <vt:lpstr>EJECUCIÓN ACUMULADA DE GASTOS A NOVIEMBRE DE 2019  PARTIDA 12. CAPÍTULO 01. PROGRAMA 01: SECRETARÍA Y ADMINISTRACIÓN GENERAL</vt:lpstr>
      <vt:lpstr>EJECUCIÓN ACUMULADA DE GASTOS A NOVIEMBRE DE 2019  PARTIDA 12. CAPÍTULO 02. PROGRAMA 01: ADMINISTRACIÓN Y EJECUCIÓN DE OBRAS PÚBLICAS</vt:lpstr>
      <vt:lpstr>EJECUCIÓN ACUMULADA DE GASTOS A NOVIEMBRE DE 2019  PARTIDA 12. CAPÍTULO 02. PROGRAMA 02: DIRECCIÓN DE ARQUITECTURA</vt:lpstr>
      <vt:lpstr>EJECUCIÓN ACUMULADA DE GASTOS A NOVIEMBRE DE 2019  PARTIDA 12. CAPÍTULO 02. PROGRAMA 03: DIRECCIÓN DE OBRAS HIDRÁULICAS</vt:lpstr>
      <vt:lpstr>EJECUCIÓN ACUMULADA DE GASTOS A NOVIEMBRE DE 2019  PARTIDA 12. CAPÍTULO 02. PROGRAMA 04: DIRECCIÓN DE VIALIDAD</vt:lpstr>
      <vt:lpstr>EJECUCIÓN ACUMULADA DE GASTOS A NOVIEMBRE DE 2019  PARTIDA 12. CAPÍTULO 02. PROGRAMA 06: DIRECCIÓN DE OBRAS PORTUARIAS</vt:lpstr>
      <vt:lpstr>EJECUCIÓN ACUMULADA DE GASTOS A NOVIEMBRE DE 2019  PARTIDA 12. CAPÍTULO 02. PROGRAMA 07: DIRECCIÓN DE AEROPUERTOS</vt:lpstr>
      <vt:lpstr>EJECUCIÓN ACUMULADA DE GASTOS A NOVIEMBRE DE 2019  PARTIDA 12. CAPÍTULO 02. PROGRAMA 11: DIRECCIÓN DE PLANEAMIENTO</vt:lpstr>
      <vt:lpstr>EJECUCIÓN ACUMULADA DE GASTOS A NOVIEMBRE DE 2019  PARTIDA 12. CAPÍTULO 02. PROGRAMA 12: AGUA POTABLE RURAL</vt:lpstr>
      <vt:lpstr>EJECUCIÓN ACUMULADA DE GASTOS A NOVIEMBRE DE 2019  PARTIDA 12. CAPÍTULO 03. PROGRAMA 01: DIRECCIÓN GENERAL DE CONCESIONES DE OBRAS PÚBLICAS</vt:lpstr>
      <vt:lpstr>EJECUCIÓN ACUMULADA DE GASTOS A NOVIEMBRE DE 2019  PARTIDA 12. CAPÍTULO 04. PROGRAMA 01: DIRECCIÓN GENERAL DE AGUAS</vt:lpstr>
      <vt:lpstr>EJECUCIÓN ACUMULADA DE GASTOS A NOVIEMBRE DE 2019  PARTIDA 12. CAPÍTULO 05. PROGRAMA 01: INSTITUTO NACIONAL DE HIDRÁULICA</vt:lpstr>
      <vt:lpstr>EJECUCIÓN ACUMULADA DE GASTOS A NOVIEMBRE DE 2019  PARTIDA 12. CAPÍTULO 07. PROGRAMA 01: SUPERINTENDENCIA DE SERVICIOS SANITARIOS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Claudia Soto</dc:creator>
  <cp:lastModifiedBy>Claudia Soto</cp:lastModifiedBy>
  <cp:revision>3</cp:revision>
  <dcterms:created xsi:type="dcterms:W3CDTF">2020-01-02T19:48:16Z</dcterms:created>
  <dcterms:modified xsi:type="dcterms:W3CDTF">2020-01-02T20:07:00Z</dcterms:modified>
</cp:coreProperties>
</file>