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1"/>
  </p:notesMasterIdLst>
  <p:handoutMasterIdLst>
    <p:handoutMasterId r:id="rId12"/>
  </p:handoutMasterIdLst>
  <p:sldIdLst>
    <p:sldId id="256" r:id="rId3"/>
    <p:sldId id="298" r:id="rId4"/>
    <p:sldId id="301" r:id="rId5"/>
    <p:sldId id="300" r:id="rId6"/>
    <p:sldId id="302" r:id="rId7"/>
    <p:sldId id="303" r:id="rId8"/>
    <p:sldId id="264" r:id="rId9"/>
    <p:sldId id="265" r:id="rId10"/>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21" autoAdjust="0"/>
  </p:normalViewPr>
  <p:slideViewPr>
    <p:cSldViewPr>
      <p:cViewPr varScale="1">
        <p:scale>
          <a:sx n="77" d="100"/>
          <a:sy n="77" d="100"/>
        </p:scale>
        <p:origin x="90" y="15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04'!$C$34</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04'!$D$34:$O$34</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D022-4093-814E-FA54255BC24B}"/>
            </c:ext>
          </c:extLst>
        </c:ser>
        <c:ser>
          <c:idx val="1"/>
          <c:order val="1"/>
          <c:tx>
            <c:strRef>
              <c:f>'Partida 04'!$C$35</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04'!$D$35:$O$35</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D022-4093-814E-FA54255BC24B}"/>
            </c:ext>
          </c:extLst>
        </c:ser>
        <c:ser>
          <c:idx val="2"/>
          <c:order val="2"/>
          <c:tx>
            <c:strRef>
              <c:f>'Partida 04'!$C$36</c:f>
              <c:strCache>
                <c:ptCount val="1"/>
                <c:pt idx="0">
                  <c:v>% Ejecución Ppto. Vigente 2019</c:v>
                </c:pt>
              </c:strCache>
            </c:strRef>
          </c:tx>
          <c:spPr>
            <a:solidFill>
              <a:srgbClr val="C0504D"/>
            </a:solidFill>
          </c:spPr>
          <c:invertIfNegative val="0"/>
          <c:dLbls>
            <c:dLbl>
              <c:idx val="5"/>
              <c:spPr>
                <a:noFill/>
                <a:ln>
                  <a:noFill/>
                </a:ln>
                <a:effectLst/>
              </c:spPr>
              <c:txPr>
                <a:bodyPr rot="-5400000" vert="horz"/>
                <a:lstStyle/>
                <a:p>
                  <a:pPr>
                    <a:defRPr sz="7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2-D022-4093-814E-FA54255BC24B}"/>
                </c:ext>
              </c:extLst>
            </c:dLbl>
            <c:dLbl>
              <c:idx val="6"/>
              <c:spPr>
                <a:noFill/>
                <a:ln>
                  <a:noFill/>
                </a:ln>
                <a:effectLst/>
              </c:spPr>
              <c:txPr>
                <a:bodyPr rot="-5400000" vert="horz"/>
                <a:lstStyle/>
                <a:p>
                  <a:pPr>
                    <a:defRPr sz="7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3-D022-4093-814E-FA54255BC24B}"/>
                </c:ext>
              </c:extLst>
            </c:dLbl>
            <c:dLbl>
              <c:idx val="8"/>
              <c:spPr>
                <a:noFill/>
                <a:ln>
                  <a:noFill/>
                </a:ln>
                <a:effectLst/>
              </c:spPr>
              <c:txPr>
                <a:bodyPr rot="-5400000" vert="horz"/>
                <a:lstStyle/>
                <a:p>
                  <a:pPr>
                    <a:defRPr sz="7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4-D022-4093-814E-FA54255BC24B}"/>
                </c:ext>
              </c:extLst>
            </c:dLbl>
            <c:dLbl>
              <c:idx val="9"/>
              <c:spPr>
                <a:noFill/>
                <a:ln>
                  <a:noFill/>
                </a:ln>
                <a:effectLst/>
              </c:spPr>
              <c:txPr>
                <a:bodyPr rot="-5400000" vert="horz"/>
                <a:lstStyle/>
                <a:p>
                  <a:pPr>
                    <a:defRPr sz="9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5-D022-4093-814E-FA54255BC24B}"/>
                </c:ext>
              </c:extLst>
            </c:dLbl>
            <c:dLbl>
              <c:idx val="10"/>
              <c:spPr>
                <a:noFill/>
                <a:ln>
                  <a:noFill/>
                </a:ln>
                <a:effectLst/>
              </c:spPr>
              <c:txPr>
                <a:bodyPr rot="-5400000" vert="horz"/>
                <a:lstStyle/>
                <a:p>
                  <a:pPr>
                    <a:defRPr sz="9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6-D022-4093-814E-FA54255BC24B}"/>
                </c:ext>
              </c:extLst>
            </c:dLbl>
            <c:spPr>
              <a:noFill/>
              <a:ln>
                <a:noFill/>
              </a:ln>
              <a:effectLst/>
            </c:spPr>
            <c:txPr>
              <a:bodyPr rot="-5400000" vert="horz"/>
              <a:lstStyle/>
              <a:p>
                <a:pPr>
                  <a:defRPr sz="700">
                    <a:solidFill>
                      <a:srgbClr val="FF0000"/>
                    </a:solidFill>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04'!$D$36:$N$36</c:f>
              <c:numCache>
                <c:formatCode>0.0%</c:formatCode>
                <c:ptCount val="11"/>
                <c:pt idx="0">
                  <c:v>9.8465307841019034E-2</c:v>
                </c:pt>
                <c:pt idx="1">
                  <c:v>6.6063434414056529E-2</c:v>
                </c:pt>
                <c:pt idx="2">
                  <c:v>8.3910710045843051E-2</c:v>
                </c:pt>
                <c:pt idx="3">
                  <c:v>0.10390455919652329</c:v>
                </c:pt>
                <c:pt idx="4">
                  <c:v>6.9628237819129385E-2</c:v>
                </c:pt>
                <c:pt idx="5">
                  <c:v>0.10762818776725075</c:v>
                </c:pt>
                <c:pt idx="6">
                  <c:v>7.173559418230907E-2</c:v>
                </c:pt>
                <c:pt idx="7">
                  <c:v>6.3658888763500177E-2</c:v>
                </c:pt>
                <c:pt idx="8">
                  <c:v>0.10218620521501356</c:v>
                </c:pt>
                <c:pt idx="9">
                  <c:v>6.1163685101228334E-2</c:v>
                </c:pt>
                <c:pt idx="10">
                  <c:v>7.9437596452145764E-2</c:v>
                </c:pt>
              </c:numCache>
            </c:numRef>
          </c:val>
          <c:extLst>
            <c:ext xmlns:c16="http://schemas.microsoft.com/office/drawing/2014/chart" uri="{C3380CC4-5D6E-409C-BE32-E72D297353CC}">
              <c16:uniqueId val="{00000007-D022-4093-814E-FA54255BC24B}"/>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04'!$C$30</c:f>
              <c:strCache>
                <c:ptCount val="1"/>
                <c:pt idx="0">
                  <c:v>% Ejecución Ppto. Vigente 2017</c:v>
                </c:pt>
              </c:strCache>
            </c:strRef>
          </c:tx>
          <c:spPr>
            <a:ln>
              <a:solidFill>
                <a:srgbClr val="9BBB59"/>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04'!$D$30:$O$30</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5564-400C-868E-224967037797}"/>
            </c:ext>
          </c:extLst>
        </c:ser>
        <c:ser>
          <c:idx val="1"/>
          <c:order val="1"/>
          <c:tx>
            <c:strRef>
              <c:f>'Partida 04'!$C$31</c:f>
              <c:strCache>
                <c:ptCount val="1"/>
                <c:pt idx="0">
                  <c:v>% Ejecución Ppto. Vigente 2018</c:v>
                </c:pt>
              </c:strCache>
            </c:strRef>
          </c:tx>
          <c:spPr>
            <a:ln>
              <a:solidFill>
                <a:srgbClr val="0070C0"/>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04'!$D$31:$O$31</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5564-400C-868E-224967037797}"/>
            </c:ext>
          </c:extLst>
        </c:ser>
        <c:ser>
          <c:idx val="2"/>
          <c:order val="2"/>
          <c:tx>
            <c:strRef>
              <c:f>'Partida 04'!$C$32</c:f>
              <c:strCache>
                <c:ptCount val="1"/>
                <c:pt idx="0">
                  <c:v>% Ejecución Ppto. Vigente 2019</c:v>
                </c:pt>
              </c:strCache>
            </c:strRef>
          </c:tx>
          <c:spPr>
            <a:ln>
              <a:solidFill>
                <a:srgbClr val="C00000"/>
              </a:solidFill>
            </a:ln>
          </c:spPr>
          <c:marker>
            <c:symbol val="none"/>
          </c:marker>
          <c:dLbls>
            <c:dLbl>
              <c:idx val="0"/>
              <c:layout>
                <c:manualLayout>
                  <c:x val="-3.5153797865662272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64-400C-868E-224967037797}"/>
                </c:ext>
              </c:extLst>
            </c:dLbl>
            <c:dLbl>
              <c:idx val="1"/>
              <c:layout>
                <c:manualLayout>
                  <c:x val="-4.519774011299435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64-400C-868E-224967037797}"/>
                </c:ext>
              </c:extLst>
            </c:dLbl>
            <c:dLbl>
              <c:idx val="2"/>
              <c:layout>
                <c:manualLayout>
                  <c:x val="-5.0219711236660386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564-400C-868E-224967037797}"/>
                </c:ext>
              </c:extLst>
            </c:dLbl>
            <c:dLbl>
              <c:idx val="3"/>
              <c:layout>
                <c:manualLayout>
                  <c:x val="-4.2686754551161374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564-400C-868E-224967037797}"/>
                </c:ext>
              </c:extLst>
            </c:dLbl>
            <c:dLbl>
              <c:idx val="4"/>
              <c:layout>
                <c:manualLayout>
                  <c:x val="-4.0175768989328314E-2"/>
                  <c:y val="4.5833333333333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564-400C-868E-224967037797}"/>
                </c:ext>
              </c:extLst>
            </c:dLbl>
            <c:dLbl>
              <c:idx val="5"/>
              <c:layout>
                <c:manualLayout>
                  <c:x val="-4.0175768989328314E-2"/>
                  <c:y val="5.41666666666666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564-400C-868E-224967037797}"/>
                </c:ext>
              </c:extLst>
            </c:dLbl>
            <c:dLbl>
              <c:idx val="6"/>
              <c:layout>
                <c:manualLayout>
                  <c:x val="-4.519774011299435E-2"/>
                  <c:y val="3.7499999999999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564-400C-868E-224967037797}"/>
                </c:ext>
              </c:extLst>
            </c:dLbl>
            <c:dLbl>
              <c:idx val="7"/>
              <c:layout>
                <c:manualLayout>
                  <c:x val="-4.519774011299435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564-400C-868E-224967037797}"/>
                </c:ext>
              </c:extLst>
            </c:dLbl>
            <c:dLbl>
              <c:idx val="8"/>
              <c:layout>
                <c:manualLayout>
                  <c:x val="-4.7708725674827368E-2"/>
                  <c:y val="4.9999999999999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564-400C-868E-224967037797}"/>
                </c:ext>
              </c:extLst>
            </c:dLbl>
            <c:dLbl>
              <c:idx val="9"/>
              <c:layout>
                <c:manualLayout>
                  <c:x val="-3.5186882685186209E-2"/>
                  <c:y val="3.33334120734996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564-400C-868E-224967037797}"/>
                </c:ext>
              </c:extLst>
            </c:dLbl>
            <c:dLbl>
              <c:idx val="10"/>
              <c:layout>
                <c:manualLayout>
                  <c:x val="-5.2653576386085164E-2"/>
                  <c:y val="3.4285718142375417E-2"/>
                </c:manualLayout>
              </c:layout>
              <c:spPr>
                <a:noFill/>
                <a:ln>
                  <a:noFill/>
                </a:ln>
                <a:effectLst/>
              </c:spPr>
              <c:txPr>
                <a:bodyPr/>
                <a:lstStyle/>
                <a:p>
                  <a:pPr>
                    <a:defRPr sz="900" b="1">
                      <a:solidFill>
                        <a:srgbClr val="FF0000"/>
                      </a:solidFill>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564-400C-868E-224967037797}"/>
                </c:ext>
              </c:extLst>
            </c:dLbl>
            <c:spPr>
              <a:noFill/>
              <a:ln>
                <a:noFill/>
              </a:ln>
              <a:effectLst/>
            </c:spPr>
            <c:txPr>
              <a:bodyPr/>
              <a:lstStyle/>
              <a:p>
                <a:pPr>
                  <a:defRPr sz="700" b="1">
                    <a:solidFill>
                      <a:srgbClr val="FF0000"/>
                    </a:solidFill>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04'!$D$32:$N$32</c:f>
              <c:numCache>
                <c:formatCode>0.0%</c:formatCode>
                <c:ptCount val="11"/>
                <c:pt idx="0">
                  <c:v>9.8465307841019034E-2</c:v>
                </c:pt>
                <c:pt idx="1">
                  <c:v>0.16452874225507555</c:v>
                </c:pt>
                <c:pt idx="2">
                  <c:v>0.24358350545267077</c:v>
                </c:pt>
                <c:pt idx="3">
                  <c:v>0.34748806464919407</c:v>
                </c:pt>
                <c:pt idx="4">
                  <c:v>0.41711630246832343</c:v>
                </c:pt>
                <c:pt idx="5">
                  <c:v>0.52259484433631354</c:v>
                </c:pt>
                <c:pt idx="6">
                  <c:v>0.53485268653725082</c:v>
                </c:pt>
                <c:pt idx="7">
                  <c:v>0.59851157530075094</c:v>
                </c:pt>
                <c:pt idx="8">
                  <c:v>0.70707259494353281</c:v>
                </c:pt>
                <c:pt idx="9">
                  <c:v>0.76823628004476108</c:v>
                </c:pt>
                <c:pt idx="10">
                  <c:v>0.84812871592817796</c:v>
                </c:pt>
              </c:numCache>
            </c:numRef>
          </c:val>
          <c:smooth val="0"/>
          <c:extLst>
            <c:ext xmlns:c16="http://schemas.microsoft.com/office/drawing/2014/chart" uri="{C3380CC4-5D6E-409C-BE32-E72D297353CC}">
              <c16:uniqueId val="{0000000D-5564-400C-868E-224967037797}"/>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sz="quarter" idx="1"/>
          </p:nvPr>
        </p:nvSpPr>
        <p:spPr>
          <a:xfrm>
            <a:off x="4023098" y="0"/>
            <a:ext cx="3077740" cy="469424"/>
          </a:xfrm>
          <a:prstGeom prst="rect">
            <a:avLst/>
          </a:prstGeom>
        </p:spPr>
        <p:txBody>
          <a:bodyPr vert="horz" lIns="93124" tIns="46561" rIns="93124" bIns="46561" rtlCol="0"/>
          <a:lstStyle>
            <a:lvl1pPr algn="r">
              <a:defRPr sz="1200"/>
            </a:lvl1pPr>
          </a:lstStyle>
          <a:p>
            <a:fld id="{616FA1BA-8A8E-4023-9C91-FC56F051C6FA}" type="datetimeFigureOut">
              <a:rPr lang="es-CL" smtClean="0"/>
              <a:t>07-01-2020</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8" y="8917422"/>
            <a:ext cx="3077740" cy="469424"/>
          </a:xfrm>
          <a:prstGeom prst="rect">
            <a:avLst/>
          </a:prstGeom>
        </p:spPr>
        <p:txBody>
          <a:bodyPr vert="horz" lIns="93124" tIns="46561" rIns="93124" bIns="46561"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idx="1"/>
          </p:nvPr>
        </p:nvSpPr>
        <p:spPr>
          <a:xfrm>
            <a:off x="4023098" y="0"/>
            <a:ext cx="3077740" cy="469424"/>
          </a:xfrm>
          <a:prstGeom prst="rect">
            <a:avLst/>
          </a:prstGeom>
        </p:spPr>
        <p:txBody>
          <a:bodyPr vert="horz" lIns="93124" tIns="46561" rIns="93124" bIns="46561" rtlCol="0"/>
          <a:lstStyle>
            <a:lvl1pPr algn="r">
              <a:defRPr sz="1200"/>
            </a:lvl1pPr>
          </a:lstStyle>
          <a:p>
            <a:fld id="{E2B5B10E-871D-42A9-AFA9-7078BA467708}" type="datetimeFigureOut">
              <a:rPr lang="es-CL" smtClean="0"/>
              <a:t>07-01-2020</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24" tIns="46561" rIns="93124" bIns="46561"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24" tIns="46561" rIns="93124" bIns="46561"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8" y="8917422"/>
            <a:ext cx="3077740" cy="469424"/>
          </a:xfrm>
          <a:prstGeom prst="rect">
            <a:avLst/>
          </a:prstGeom>
        </p:spPr>
        <p:txBody>
          <a:bodyPr vert="horz" lIns="93124" tIns="46561" rIns="93124" bIns="46561"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07-01-2020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07-01-2020</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07-01-2020</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07-01-2020</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07-01-2020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07-01-2020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07-01-2020</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07-01-2020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07-01-2020</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07-01-2020</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07-01-2020</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07-01-2020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07-01-2020</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07-01-2020</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9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07-01-2020</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NOVIEMBRE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enero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NOVIEMBRE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55600" indent="-355600" algn="just">
              <a:spcBef>
                <a:spcPts val="600"/>
              </a:spcBef>
              <a:spcAft>
                <a:spcPts val="600"/>
              </a:spcAft>
              <a:buFont typeface="+mj-lt"/>
              <a:buAutoNum type="arabicPeriod"/>
            </a:pPr>
            <a:r>
              <a:rPr lang="es-CL" sz="1200" dirty="0"/>
              <a:t>El Presupuesto 2019 de la Contraloría General de la República asciende a </a:t>
            </a:r>
            <a:r>
              <a:rPr lang="es-CL" sz="1200" b="1" dirty="0"/>
              <a:t>$80.313 millones</a:t>
            </a:r>
            <a:r>
              <a:rPr lang="es-CL" sz="1100" dirty="0"/>
              <a:t>. </a:t>
            </a:r>
          </a:p>
          <a:p>
            <a:pPr marL="355600" lvl="0" indent="-355600" algn="just">
              <a:spcBef>
                <a:spcPts val="600"/>
              </a:spcBef>
              <a:spcAft>
                <a:spcPts val="600"/>
              </a:spcAft>
              <a:buFont typeface="+mj-lt"/>
              <a:buAutoNum type="arabicPeriod"/>
            </a:pPr>
            <a:r>
              <a:rPr lang="es-CL" sz="1200" dirty="0">
                <a:solidFill>
                  <a:prstClr val="black"/>
                </a:solidFill>
                <a:ea typeface="+mn-ea"/>
                <a:cs typeface="+mn-cs"/>
              </a:rPr>
              <a:t>Para 2019, el presupuesto de la Contraloría  presenta una variación real de 4,3% respecto del año 2018 (Inicial + reajustes + leyes especiales + ajuste fiscal)</a:t>
            </a:r>
          </a:p>
          <a:p>
            <a:pPr marL="355600" indent="-355600" algn="just">
              <a:spcBef>
                <a:spcPts val="600"/>
              </a:spcBef>
              <a:spcAft>
                <a:spcPts val="600"/>
              </a:spcAft>
              <a:buFont typeface="+mj-lt"/>
              <a:buAutoNum type="arabicPeriod"/>
            </a:pPr>
            <a:r>
              <a:rPr lang="es-CL" sz="1200" dirty="0">
                <a:solidFill>
                  <a:prstClr val="black"/>
                </a:solidFill>
                <a:ea typeface="+mn-ea"/>
                <a:cs typeface="+mn-cs"/>
              </a:rPr>
              <a:t>El Presupuesto 2019 se distribuye en:</a:t>
            </a:r>
            <a:r>
              <a:rPr lang="es-MX" sz="1200" dirty="0"/>
              <a:t> </a:t>
            </a:r>
            <a:r>
              <a:rPr lang="es-MX" sz="1200" b="1" dirty="0"/>
              <a:t>78% a Gastos en Personal, 12% en Bienes y Servicios de Consumo y 3,9% en Iniciativas de Inversión.</a:t>
            </a:r>
          </a:p>
          <a:p>
            <a:pPr algn="just">
              <a:spcBef>
                <a:spcPts val="600"/>
              </a:spcBef>
              <a:spcAft>
                <a:spcPts val="600"/>
              </a:spcAft>
            </a:pPr>
            <a:endParaRPr lang="es-MX" sz="1600" dirty="0"/>
          </a:p>
          <a:p>
            <a:pPr marL="342900" indent="-342900" algn="just">
              <a:spcBef>
                <a:spcPts val="600"/>
              </a:spcBef>
              <a:spcAft>
                <a:spcPts val="600"/>
              </a:spcAft>
              <a:buFont typeface="+mj-lt"/>
              <a:buAutoNum type="arabicPeriod" startAt="3"/>
            </a:pPr>
            <a:endParaRPr lang="es-CL" sz="1600" dirty="0"/>
          </a:p>
        </p:txBody>
      </p:sp>
      <p:pic>
        <p:nvPicPr>
          <p:cNvPr id="7" name="Marcador de contenido 6">
            <a:extLst>
              <a:ext uri="{FF2B5EF4-FFF2-40B4-BE49-F238E27FC236}">
                <a16:creationId xmlns:a16="http://schemas.microsoft.com/office/drawing/2014/main" id="{A909BF1D-7A1A-4CC4-8927-F3477256397B}"/>
              </a:ext>
            </a:extLst>
          </p:cNvPr>
          <p:cNvPicPr>
            <a:picLocks noGrp="1" noChangeAspect="1"/>
          </p:cNvPicPr>
          <p:nvPr>
            <p:ph idx="1"/>
          </p:nvPr>
        </p:nvPicPr>
        <p:blipFill>
          <a:blip r:embed="rId2"/>
          <a:stretch>
            <a:fillRect/>
          </a:stretch>
        </p:blipFill>
        <p:spPr>
          <a:xfrm>
            <a:off x="1888484" y="3219747"/>
            <a:ext cx="5367032" cy="3169965"/>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57200" y="476672"/>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NOVIEMBRE</a:t>
            </a:r>
            <a:r>
              <a:rPr lang="es-CL" sz="1600" b="1" dirty="0">
                <a:solidFill>
                  <a:schemeClr val="tx1"/>
                </a:solidFill>
                <a:ea typeface="Verdana" pitchFamily="34" charset="0"/>
                <a:cs typeface="Verdana" pitchFamily="34" charset="0"/>
              </a:rPr>
              <a:t>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625B09F3-8A05-4518-A9DF-7B82E9861C8D}"/>
              </a:ext>
            </a:extLst>
          </p:cNvPr>
          <p:cNvSpPr/>
          <p:nvPr/>
        </p:nvSpPr>
        <p:spPr>
          <a:xfrm>
            <a:off x="519363" y="1300918"/>
            <a:ext cx="8155226" cy="1985159"/>
          </a:xfrm>
          <a:prstGeom prst="rect">
            <a:avLst/>
          </a:prstGeom>
        </p:spPr>
        <p:txBody>
          <a:bodyPr wrap="square">
            <a:spAutoFit/>
          </a:bodyPr>
          <a:lstStyle/>
          <a:p>
            <a:pPr lvl="0" algn="just">
              <a:spcBef>
                <a:spcPts val="600"/>
              </a:spcBef>
              <a:spcAft>
                <a:spcPts val="600"/>
              </a:spcAft>
            </a:pPr>
            <a:r>
              <a:rPr lang="es-CL" sz="1600" b="1" dirty="0">
                <a:solidFill>
                  <a:prstClr val="black"/>
                </a:solidFill>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$80.313 millones,</a:t>
            </a:r>
            <a:r>
              <a:rPr lang="es-CL" sz="1200" dirty="0">
                <a:solidFill>
                  <a:prstClr val="black"/>
                </a:solidFill>
              </a:rPr>
              <a:t> al mes de NOVIEMBRE, presenta modificaciones presupuestarias por $12.510 millones, $2.387 millones, destinados a deuda flotante, que corresponde a operaciones del año anterior. A su vez $10.683 millones destinados al subtítulo 21. </a:t>
            </a:r>
          </a:p>
          <a:p>
            <a:pPr marL="342900" indent="-342900" algn="just">
              <a:spcBef>
                <a:spcPts val="1200"/>
              </a:spcBef>
              <a:spcAft>
                <a:spcPts val="1200"/>
              </a:spcAft>
              <a:buFont typeface="+mj-lt"/>
              <a:buAutoNum type="arabicPeriod" startAt="4"/>
            </a:pPr>
            <a:r>
              <a:rPr lang="es-CL" sz="1200" dirty="0">
                <a:solidFill>
                  <a:prstClr val="black"/>
                </a:solidFill>
              </a:rPr>
              <a:t>En el mes de NOVIEMBRE, la ejecución de la Partida 04 Contraloría General de la República fue de </a:t>
            </a:r>
            <a:r>
              <a:rPr lang="es-CL" sz="1200" b="1" dirty="0">
                <a:solidFill>
                  <a:prstClr val="black"/>
                </a:solidFill>
              </a:rPr>
              <a:t>$7.373 millones</a:t>
            </a:r>
            <a:r>
              <a:rPr lang="es-CL" sz="1200" dirty="0">
                <a:solidFill>
                  <a:prstClr val="black"/>
                </a:solidFill>
              </a:rPr>
              <a:t>, </a:t>
            </a:r>
            <a:r>
              <a:rPr lang="es-CL" sz="1200" b="1" dirty="0">
                <a:solidFill>
                  <a:prstClr val="black"/>
                </a:solidFill>
              </a:rPr>
              <a:t>equivalente a un 7,9%</a:t>
            </a:r>
            <a:r>
              <a:rPr lang="es-CL" sz="1200" dirty="0">
                <a:solidFill>
                  <a:prstClr val="black"/>
                </a:solidFill>
              </a:rPr>
              <a:t> respecto del presupuesto vigente. Este ejecución es inferior a lo registrado en el mismo mes del año anterior en 0,2 puntos porcentuales.</a:t>
            </a:r>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230690233"/>
              </p:ext>
            </p:extLst>
          </p:nvPr>
        </p:nvGraphicFramePr>
        <p:xfrm>
          <a:off x="683568" y="3412703"/>
          <a:ext cx="7848872" cy="2968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NOVIEMBRE</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0699E8C1-D64E-4621-86BB-F1182B4DCAD2}"/>
              </a:ext>
            </a:extLst>
          </p:cNvPr>
          <p:cNvSpPr/>
          <p:nvPr/>
        </p:nvSpPr>
        <p:spPr>
          <a:xfrm>
            <a:off x="791580" y="1813715"/>
            <a:ext cx="7560840" cy="1138773"/>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NOVIEMBRE de la Partida asciende a </a:t>
            </a:r>
            <a:r>
              <a:rPr lang="es-CL" sz="1200" b="1" dirty="0">
                <a:solidFill>
                  <a:prstClr val="black"/>
                </a:solidFill>
              </a:rPr>
              <a:t>$ 78.726 millones, equivalente a un 84,8% </a:t>
            </a:r>
            <a:r>
              <a:rPr lang="es-CL" sz="1200" dirty="0">
                <a:solidFill>
                  <a:prstClr val="black"/>
                </a:solidFill>
              </a:rPr>
              <a:t>del presupuesto vigente. El comportamiento del gasto a la fecha es menor a lo registrado en la misma fecha de los años 2017 y 2018. (83,8% y 87,3%, respectivamente.).</a:t>
            </a:r>
          </a:p>
        </p:txBody>
      </p:sp>
      <p:graphicFrame>
        <p:nvGraphicFramePr>
          <p:cNvPr id="6"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1530032125"/>
              </p:ext>
            </p:extLst>
          </p:nvPr>
        </p:nvGraphicFramePr>
        <p:xfrm>
          <a:off x="791580" y="3173102"/>
          <a:ext cx="6181307" cy="29633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FB550-EB00-44DF-B689-36C3DE75CBCF}"/>
              </a:ext>
            </a:extLst>
          </p:cNvPr>
          <p:cNvSpPr>
            <a:spLocks noGrp="1"/>
          </p:cNvSpPr>
          <p:nvPr>
            <p:ph idx="1"/>
          </p:nvPr>
        </p:nvSpPr>
        <p:spPr>
          <a:xfrm>
            <a:off x="457200" y="1600201"/>
            <a:ext cx="8229600" cy="3701008"/>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228600" lvl="0" indent="-228600" algn="just" defTabSz="984250">
              <a:spcBef>
                <a:spcPts val="600"/>
              </a:spcBef>
              <a:spcAft>
                <a:spcPts val="600"/>
              </a:spcAft>
              <a:buFont typeface="+mj-lt"/>
              <a:buAutoNum type="arabicPeriod"/>
              <a:tabLst>
                <a:tab pos="0" algn="l"/>
                <a:tab pos="7891463" algn="l"/>
              </a:tabLst>
            </a:pPr>
            <a:r>
              <a:rPr lang="es-MX" sz="1200" b="1" dirty="0">
                <a:solidFill>
                  <a:prstClr val="black"/>
                </a:solidFill>
              </a:rPr>
              <a:t>Gestión Administrativa</a:t>
            </a:r>
            <a:r>
              <a:rPr lang="es-MX" sz="1200" dirty="0">
                <a:solidFill>
                  <a:prstClr val="black"/>
                </a:solidFill>
              </a:rPr>
              <a:t>: </a:t>
            </a:r>
            <a:r>
              <a:rPr lang="es-MX" sz="1200" b="1" dirty="0">
                <a:solidFill>
                  <a:prstClr val="black"/>
                </a:solidFill>
              </a:rPr>
              <a:t>$76.187 millones</a:t>
            </a:r>
            <a:r>
              <a:rPr lang="es-MX" sz="1200" dirty="0">
                <a:solidFill>
                  <a:prstClr val="black"/>
                </a:solidFill>
              </a:rPr>
              <a:t>. </a:t>
            </a:r>
            <a:r>
              <a:rPr lang="es-CL" sz="1200" dirty="0">
                <a:solidFill>
                  <a:prstClr val="black"/>
                </a:solidFill>
              </a:rPr>
              <a:t>Corresponde a: Gastos en Personal, Bienes y Servicios de Consumo, Integros al Fisco y Adquisición de Activos No Financieros, necesarios para el normal funcionamiento de la Contraloría General, su sede central, más 16 sedes regionales.</a:t>
            </a:r>
          </a:p>
          <a:p>
            <a:pPr marL="438150" indent="-171450" algn="just" defTabSz="984250">
              <a:spcBef>
                <a:spcPts val="600"/>
              </a:spcBef>
              <a:spcAft>
                <a:spcPts val="600"/>
              </a:spcAft>
              <a:tabLst>
                <a:tab pos="0" algn="l"/>
                <a:tab pos="7891463" algn="l"/>
              </a:tabLst>
            </a:pPr>
            <a:r>
              <a:rPr lang="es-CL" sz="1200" dirty="0"/>
              <a:t>Gasto en Personal considera financiamiento para un incremento de dotación de 64 profesionales ($ 1.610 millones), para el fortalecimiento de la función de fiscalización. </a:t>
            </a:r>
            <a:endParaRPr lang="es-CL" sz="1200" b="1" dirty="0">
              <a:solidFill>
                <a:prstClr val="black"/>
              </a:solidFill>
              <a:ea typeface="Verdana" pitchFamily="34" charset="0"/>
              <a:cs typeface="Verdana" pitchFamily="34" charset="0"/>
            </a:endParaRPr>
          </a:p>
          <a:p>
            <a:pPr marL="438150" indent="-171450" algn="just" defTabSz="984250">
              <a:spcBef>
                <a:spcPts val="600"/>
              </a:spcBef>
              <a:spcAft>
                <a:spcPts val="600"/>
              </a:spcAft>
              <a:tabLst>
                <a:tab pos="0" algn="l"/>
                <a:tab pos="7891463" algn="l"/>
              </a:tabLst>
            </a:pPr>
            <a:r>
              <a:rPr lang="es-CL" sz="1200" dirty="0">
                <a:solidFill>
                  <a:prstClr val="black"/>
                </a:solidFill>
              </a:rPr>
              <a:t>Gastos de Operación, incluye $ 81 millones adicionales para financiar la Sede Regional de Ñuble. </a:t>
            </a:r>
          </a:p>
          <a:p>
            <a:pPr marL="438150" indent="-171450" algn="just" defTabSz="984250">
              <a:spcBef>
                <a:spcPts val="600"/>
              </a:spcBef>
              <a:spcAft>
                <a:spcPts val="600"/>
              </a:spcAft>
              <a:tabLst>
                <a:tab pos="0" algn="l"/>
                <a:tab pos="7891463" algn="l"/>
              </a:tabLst>
            </a:pPr>
            <a:r>
              <a:rPr lang="es-CL" sz="1200" dirty="0">
                <a:solidFill>
                  <a:prstClr val="black"/>
                </a:solidFill>
              </a:rPr>
              <a:t>Adquisición de Activos No Financieros se incrementa en $ 540 millones, para financiar programas informáticos asociados a las nuevas tareas de fiscalización. Además, de mobiliario y equipos.</a:t>
            </a:r>
          </a:p>
          <a:p>
            <a:pPr marL="266700" lvl="0" indent="0" algn="just" defTabSz="984250">
              <a:spcBef>
                <a:spcPts val="600"/>
              </a:spcBef>
              <a:spcAft>
                <a:spcPts val="600"/>
              </a:spcAft>
              <a:buNone/>
              <a:tabLst>
                <a:tab pos="0" algn="l"/>
                <a:tab pos="7891463" algn="l"/>
              </a:tabLst>
            </a:pPr>
            <a:r>
              <a:rPr lang="es-CL" sz="1200" b="1" dirty="0">
                <a:solidFill>
                  <a:prstClr val="black"/>
                </a:solidFill>
              </a:rPr>
              <a:t>Al mes de NOVIEMBRE, de los $76.187 millones de la Gestión Administrativa, se han ejecutado $75.181 millones equivalente a un 85,4%.</a:t>
            </a:r>
          </a:p>
        </p:txBody>
      </p:sp>
      <p:sp>
        <p:nvSpPr>
          <p:cNvPr id="5" name="Marcador de número de diapositiva 4">
            <a:extLst>
              <a:ext uri="{FF2B5EF4-FFF2-40B4-BE49-F238E27FC236}">
                <a16:creationId xmlns:a16="http://schemas.microsoft.com/office/drawing/2014/main" id="{536510D2-58AD-41EB-9804-FA11062C0A62}"/>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149791B2-FA1A-41FE-8EC4-0F8B24615564}"/>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NOVIEMBRE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705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1356F8-4119-4AD7-9CD3-DAB744D79EBA}"/>
              </a:ext>
            </a:extLst>
          </p:cNvPr>
          <p:cNvSpPr>
            <a:spLocks noGrp="1"/>
          </p:cNvSpPr>
          <p:nvPr>
            <p:ph idx="1"/>
          </p:nvPr>
        </p:nvSpPr>
        <p:spPr/>
        <p:txBody>
          <a:bodyPr/>
          <a:lstStyle/>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171450" lvl="0" indent="-171450" algn="just" defTabSz="984250">
              <a:spcBef>
                <a:spcPts val="600"/>
              </a:spcBef>
              <a:spcAft>
                <a:spcPts val="600"/>
              </a:spcAft>
              <a:tabLst>
                <a:tab pos="0" algn="l"/>
                <a:tab pos="7891463" algn="l"/>
              </a:tabLst>
            </a:pPr>
            <a:endParaRPr lang="es-CL" sz="1200" dirty="0">
              <a:solidFill>
                <a:prstClr val="black"/>
              </a:solidFill>
            </a:endParaRPr>
          </a:p>
          <a:p>
            <a:pPr marL="228600" lvl="0" indent="-228600" algn="just" defTabSz="984250">
              <a:spcBef>
                <a:spcPts val="600"/>
              </a:spcBef>
              <a:spcAft>
                <a:spcPts val="600"/>
              </a:spcAft>
              <a:buFont typeface="+mj-lt"/>
              <a:buAutoNum type="arabicPeriod" startAt="2"/>
              <a:tabLst>
                <a:tab pos="0" algn="l"/>
                <a:tab pos="7891463" algn="l"/>
              </a:tabLst>
            </a:pPr>
            <a:r>
              <a:rPr lang="es-CL" sz="1200" b="1" dirty="0">
                <a:solidFill>
                  <a:prstClr val="black"/>
                </a:solidFill>
              </a:rPr>
              <a:t>Transferencias Corrientes a Organismos Internacionales, por $173 millones</a:t>
            </a:r>
            <a:r>
              <a:rPr lang="es-CL" sz="1200" dirty="0">
                <a:solidFill>
                  <a:prstClr val="black"/>
                </a:solidFill>
              </a:rPr>
              <a:t>, para la continuidad de Implementación de los Servicios de Asesorías Reembolsables Etapa III (RAS III) con el Banco Mundial, de modo de continuar con la implementación de las Normas Internacionales de las Entidades Fiscalizadoras Superiores en sus tres dimensiones: auditoría financiera, de cumplimiento y, de desempeño.</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NOVIEMBRE, presenta una ejecución de $55 millones, equivalente a un 32,3% de avance.</a:t>
            </a:r>
          </a:p>
          <a:p>
            <a:pPr marL="228600" lvl="0" indent="-228600" algn="just" defTabSz="984250">
              <a:spcBef>
                <a:spcPts val="600"/>
              </a:spcBef>
              <a:spcAft>
                <a:spcPts val="600"/>
              </a:spcAft>
              <a:buFont typeface="+mj-lt"/>
              <a:buAutoNum type="arabicPeriod" startAt="3"/>
              <a:tabLst>
                <a:tab pos="0" algn="l"/>
                <a:tab pos="7891463" algn="l"/>
              </a:tabLst>
            </a:pPr>
            <a:r>
              <a:rPr lang="es-CL" sz="1200" b="1" dirty="0">
                <a:solidFill>
                  <a:prstClr val="black"/>
                </a:solidFill>
              </a:rPr>
              <a:t>Servicio de la Deuda</a:t>
            </a:r>
            <a:r>
              <a:rPr lang="es-CL" sz="1200" dirty="0">
                <a:solidFill>
                  <a:prstClr val="black"/>
                </a:solidFill>
              </a:rPr>
              <a:t>, </a:t>
            </a:r>
            <a:r>
              <a:rPr lang="es-CL" sz="1200" b="1" dirty="0">
                <a:solidFill>
                  <a:prstClr val="black"/>
                </a:solidFill>
              </a:rPr>
              <a:t>por $840 millones</a:t>
            </a:r>
            <a:r>
              <a:rPr lang="es-CL" sz="1200" dirty="0">
                <a:solidFill>
                  <a:prstClr val="black"/>
                </a:solidFill>
              </a:rPr>
              <a:t>, corresponde a amortización de la deuda externa y pago de intereses del crédito BID </a:t>
            </a:r>
            <a:r>
              <a:rPr lang="es-CL" sz="1200" dirty="0" err="1">
                <a:solidFill>
                  <a:prstClr val="black"/>
                </a:solidFill>
              </a:rPr>
              <a:t>N°</a:t>
            </a:r>
            <a:r>
              <a:rPr lang="es-CL" sz="1200" dirty="0">
                <a:solidFill>
                  <a:prstClr val="black"/>
                </a:solidFill>
              </a:rPr>
              <a:t> 1391/OC-CH, para el Proyecto de Modernización de la Contraloría General de la República.</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NOVIEMBRE, se observa una variación del presupuesto vigente de $12.510 millones, con una ejecución que alcanza a $78.726 millones, equivalente a un 84,8% de avance respecto al presupuesto vigente.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r>
              <a:rPr lang="es-MX" sz="1200" b="1" dirty="0">
                <a:solidFill>
                  <a:prstClr val="black"/>
                </a:solidFill>
              </a:rPr>
              <a:t>Iniciativas de Inversión,</a:t>
            </a:r>
            <a:r>
              <a:rPr lang="es-MX" sz="1200" dirty="0">
                <a:solidFill>
                  <a:prstClr val="black"/>
                </a:solidFill>
              </a:rPr>
              <a:t> </a:t>
            </a:r>
            <a:r>
              <a:rPr lang="es-MX" sz="1200" b="1" dirty="0">
                <a:solidFill>
                  <a:prstClr val="black"/>
                </a:solidFill>
              </a:rPr>
              <a:t>por $3.097 millones</a:t>
            </a:r>
            <a:r>
              <a:rPr lang="es-MX" sz="1200" dirty="0">
                <a:solidFill>
                  <a:prstClr val="black"/>
                </a:solidFill>
              </a:rPr>
              <a:t>, considera inversiones menores en oficinas en Santiago y gastos de arrastre del proyecto Sede Regional de Tarapacá. Se verifica una disminución del </a:t>
            </a:r>
            <a:r>
              <a:rPr lang="es-MX" sz="1200" b="1" dirty="0">
                <a:solidFill>
                  <a:prstClr val="black"/>
                </a:solidFill>
              </a:rPr>
              <a:t>presupuesto vigente en 2.203 millones.</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NOVIEMBRE, la ejecución de las iniciativas de inversión totalizan $254 millones, equivalente a un 28,4% de avance respecto al presupuesto vigente (893 millones).</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endParaRPr lang="es-MX" sz="12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D8974A61-B578-41E6-AD2E-0477BA4D840C}"/>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853A728A-ACB2-4EFB-88F6-CC539A2A4B02}"/>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NOVIEMBRE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12526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NOVIEMBRE</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pic>
        <p:nvPicPr>
          <p:cNvPr id="3" name="Imagen 2">
            <a:extLst>
              <a:ext uri="{FF2B5EF4-FFF2-40B4-BE49-F238E27FC236}">
                <a16:creationId xmlns:a16="http://schemas.microsoft.com/office/drawing/2014/main" id="{DAC5827F-CCA3-4F2C-8765-BF391163B4CD}"/>
              </a:ext>
            </a:extLst>
          </p:cNvPr>
          <p:cNvPicPr>
            <a:picLocks noChangeAspect="1"/>
          </p:cNvPicPr>
          <p:nvPr/>
        </p:nvPicPr>
        <p:blipFill>
          <a:blip r:embed="rId2"/>
          <a:stretch>
            <a:fillRect/>
          </a:stretch>
        </p:blipFill>
        <p:spPr>
          <a:xfrm>
            <a:off x="395869" y="2388037"/>
            <a:ext cx="8265896" cy="2442226"/>
          </a:xfrm>
          <a:prstGeom prst="rect">
            <a:avLst/>
          </a:prstGeom>
        </p:spPr>
      </p:pic>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NOVIEMBRE</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pic>
        <p:nvPicPr>
          <p:cNvPr id="2" name="Imagen 1">
            <a:extLst>
              <a:ext uri="{FF2B5EF4-FFF2-40B4-BE49-F238E27FC236}">
                <a16:creationId xmlns:a16="http://schemas.microsoft.com/office/drawing/2014/main" id="{D221861B-2D85-4F51-9D59-F1F0880224A4}"/>
              </a:ext>
            </a:extLst>
          </p:cNvPr>
          <p:cNvPicPr>
            <a:picLocks noChangeAspect="1"/>
          </p:cNvPicPr>
          <p:nvPr/>
        </p:nvPicPr>
        <p:blipFill>
          <a:blip r:embed="rId2"/>
          <a:stretch>
            <a:fillRect/>
          </a:stretch>
        </p:blipFill>
        <p:spPr>
          <a:xfrm>
            <a:off x="413787" y="1788352"/>
            <a:ext cx="8201220" cy="4222664"/>
          </a:xfrm>
          <a:prstGeom prst="rect">
            <a:avLst/>
          </a:prstGeom>
        </p:spPr>
      </p:pic>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3896</TotalTime>
  <Words>886</Words>
  <Application>Microsoft Office PowerPoint</Application>
  <PresentationFormat>Presentación en pantalla (4:3)</PresentationFormat>
  <Paragraphs>62</Paragraphs>
  <Slides>8</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8</vt:i4>
      </vt:variant>
    </vt:vector>
  </HeadingPairs>
  <TitlesOfParts>
    <vt:vector size="15" baseType="lpstr">
      <vt:lpstr>Andalus</vt:lpstr>
      <vt:lpstr>Arial</vt:lpstr>
      <vt:lpstr>Calibri</vt:lpstr>
      <vt:lpstr>Times New Roman</vt:lpstr>
      <vt:lpstr>1_Tema de Office</vt:lpstr>
      <vt:lpstr>Tema de Office</vt:lpstr>
      <vt:lpstr>Imagen de mapa de bits</vt:lpstr>
      <vt:lpstr>EJECUCIÓN PRESUPUESTARIA DE GASTOS ACUMULADA AL MES DE NOVIEMBRE DE 2019 PARTIDA 04: CONTRALORÍA GENERAL DE LA REPÚBLICA</vt:lpstr>
      <vt:lpstr>EJECUCIÓN ACUMULADA DE GASTOS A NOVIEMBRE DE 2019  PARTIDA 04 CONTRALORÍA GENERAL DE LA REPÚBLICA</vt:lpstr>
      <vt:lpstr>EJECUCIÓN ACUMULADA DE GASTOS A NOVIEMBRE DE 2019  PARTIDA 04 CONTRALORÍA GENERAL DE LA REPÚBLICA</vt:lpstr>
      <vt:lpstr>EJECUCION ACUMULADA DE GASTOS A NOVIEMBRE DE 2019  PARTIDA 04 CONTRALORÍA GENERAL DE LA REPÚBLICA</vt:lpstr>
      <vt:lpstr>EJECUCIÓN ACUMULADA DE GASTOS A NOVIEMBRE DE 2019  PARTIDA 04 CONTRALORÍA GENERAL DE LA REPÚBLICA</vt:lpstr>
      <vt:lpstr>EJECUCIÓN ACUMULADA DE GASTOS A NOVIEMBRE DE 2019  PARTIDA 04 CONTRALORÍA GENERAL DE LA REPÚBLICA</vt:lpstr>
      <vt:lpstr>EJECUCIÓN ACUMULADA DE GASTOS A NOVIEMBRE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Presupuesto</cp:lastModifiedBy>
  <cp:revision>264</cp:revision>
  <cp:lastPrinted>2019-10-18T21:20:26Z</cp:lastPrinted>
  <dcterms:created xsi:type="dcterms:W3CDTF">2016-06-23T13:38:47Z</dcterms:created>
  <dcterms:modified xsi:type="dcterms:W3CDTF">2020-01-07T13:34:12Z</dcterms:modified>
</cp:coreProperties>
</file>