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5"/>
  </p:notesMasterIdLst>
  <p:handoutMasterIdLst>
    <p:handoutMasterId r:id="rId26"/>
  </p:handoutMasterIdLst>
  <p:sldIdLst>
    <p:sldId id="256" r:id="rId3"/>
    <p:sldId id="298" r:id="rId4"/>
    <p:sldId id="308" r:id="rId5"/>
    <p:sldId id="264" r:id="rId6"/>
    <p:sldId id="263" r:id="rId7"/>
    <p:sldId id="265" r:id="rId8"/>
    <p:sldId id="267" r:id="rId9"/>
    <p:sldId id="301" r:id="rId10"/>
    <p:sldId id="302" r:id="rId11"/>
    <p:sldId id="303" r:id="rId12"/>
    <p:sldId id="268" r:id="rId13"/>
    <p:sldId id="310" r:id="rId14"/>
    <p:sldId id="311" r:id="rId15"/>
    <p:sldId id="309" r:id="rId16"/>
    <p:sldId id="306" r:id="rId17"/>
    <p:sldId id="312" r:id="rId18"/>
    <p:sldId id="307" r:id="rId19"/>
    <p:sldId id="271" r:id="rId20"/>
    <p:sldId id="273" r:id="rId21"/>
    <p:sldId id="274" r:id="rId22"/>
    <p:sldId id="276" r:id="rId23"/>
    <p:sldId id="275" r:id="rId24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11-07-2019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16925590"/>
              </p:ext>
            </p:extLst>
          </p:nvPr>
        </p:nvGraphicFramePr>
        <p:xfrm>
          <a:off x="5519167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167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junio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4374" y="6339511"/>
            <a:ext cx="81933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374" y="1243696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8625A1D-91B3-4F67-BDFF-A9D4347EE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952872"/>
              </p:ext>
            </p:extLst>
          </p:nvPr>
        </p:nvGraphicFramePr>
        <p:xfrm>
          <a:off x="628649" y="1916832"/>
          <a:ext cx="7886701" cy="3384371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1598908365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2360954559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3768681076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653882622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164997754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996884501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27488304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92000286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2377263300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1692631581"/>
                    </a:ext>
                  </a:extLst>
                </a:gridCol>
              </a:tblGrid>
              <a:tr h="1343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584502"/>
                  </a:ext>
                </a:extLst>
              </a:tr>
              <a:tr h="393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628562"/>
                  </a:ext>
                </a:extLst>
              </a:tr>
              <a:tr h="1684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5.251.761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5.651.761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1.618.242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211112"/>
                  </a:ext>
                </a:extLst>
              </a:tr>
              <a:tr h="134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389613"/>
                  </a:ext>
                </a:extLst>
              </a:tr>
              <a:tr h="134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7.451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223844"/>
                  </a:ext>
                </a:extLst>
              </a:tr>
              <a:tr h="134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405832"/>
                  </a:ext>
                </a:extLst>
              </a:tr>
              <a:tr h="134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914528"/>
                  </a:ext>
                </a:extLst>
              </a:tr>
              <a:tr h="134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908932"/>
                  </a:ext>
                </a:extLst>
              </a:tr>
              <a:tr h="134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715966"/>
                  </a:ext>
                </a:extLst>
              </a:tr>
              <a:tr h="134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08613"/>
                  </a:ext>
                </a:extLst>
              </a:tr>
              <a:tr h="134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769366"/>
                  </a:ext>
                </a:extLst>
              </a:tr>
              <a:tr h="134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03017"/>
                  </a:ext>
                </a:extLst>
              </a:tr>
              <a:tr h="134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25595"/>
                  </a:ext>
                </a:extLst>
              </a:tr>
              <a:tr h="134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421154"/>
                  </a:ext>
                </a:extLst>
              </a:tr>
              <a:tr h="134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4.626.638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5.026.638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1.599.340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078025"/>
                  </a:ext>
                </a:extLst>
              </a:tr>
              <a:tr h="134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4.559.331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4.559.331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1.199.340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847995"/>
                  </a:ext>
                </a:extLst>
              </a:tr>
              <a:tr h="134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67.297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467.297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27904"/>
                  </a:ext>
                </a:extLst>
              </a:tr>
              <a:tr h="134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211968"/>
                  </a:ext>
                </a:extLst>
              </a:tr>
              <a:tr h="134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614.862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614.862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563533"/>
                  </a:ext>
                </a:extLst>
              </a:tr>
              <a:tr h="13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614.862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614.862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254458"/>
                  </a:ext>
                </a:extLst>
              </a:tr>
              <a:tr h="134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614.852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614.852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224176"/>
                  </a:ext>
                </a:extLst>
              </a:tr>
              <a:tr h="134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609709"/>
                  </a:ext>
                </a:extLst>
              </a:tr>
              <a:tr h="134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182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7543" y="1244013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2DD7C8B-3F88-44FB-A5BD-3D4FED2CC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504634"/>
              </p:ext>
            </p:extLst>
          </p:nvPr>
        </p:nvGraphicFramePr>
        <p:xfrm>
          <a:off x="744226" y="1772816"/>
          <a:ext cx="7655547" cy="4620932"/>
        </p:xfrm>
        <a:graphic>
          <a:graphicData uri="http://schemas.openxmlformats.org/drawingml/2006/table">
            <a:tbl>
              <a:tblPr/>
              <a:tblGrid>
                <a:gridCol w="250345">
                  <a:extLst>
                    <a:ext uri="{9D8B030D-6E8A-4147-A177-3AD203B41FA5}">
                      <a16:colId xmlns:a16="http://schemas.microsoft.com/office/drawing/2014/main" val="1169130687"/>
                    </a:ext>
                  </a:extLst>
                </a:gridCol>
                <a:gridCol w="250345">
                  <a:extLst>
                    <a:ext uri="{9D8B030D-6E8A-4147-A177-3AD203B41FA5}">
                      <a16:colId xmlns:a16="http://schemas.microsoft.com/office/drawing/2014/main" val="1742954318"/>
                    </a:ext>
                  </a:extLst>
                </a:gridCol>
                <a:gridCol w="250345">
                  <a:extLst>
                    <a:ext uri="{9D8B030D-6E8A-4147-A177-3AD203B41FA5}">
                      <a16:colId xmlns:a16="http://schemas.microsoft.com/office/drawing/2014/main" val="118366123"/>
                    </a:ext>
                  </a:extLst>
                </a:gridCol>
                <a:gridCol w="2823891">
                  <a:extLst>
                    <a:ext uri="{9D8B030D-6E8A-4147-A177-3AD203B41FA5}">
                      <a16:colId xmlns:a16="http://schemas.microsoft.com/office/drawing/2014/main" val="198082214"/>
                    </a:ext>
                  </a:extLst>
                </a:gridCol>
                <a:gridCol w="670924">
                  <a:extLst>
                    <a:ext uri="{9D8B030D-6E8A-4147-A177-3AD203B41FA5}">
                      <a16:colId xmlns:a16="http://schemas.microsoft.com/office/drawing/2014/main" val="2030128311"/>
                    </a:ext>
                  </a:extLst>
                </a:gridCol>
                <a:gridCol w="670924">
                  <a:extLst>
                    <a:ext uri="{9D8B030D-6E8A-4147-A177-3AD203B41FA5}">
                      <a16:colId xmlns:a16="http://schemas.microsoft.com/office/drawing/2014/main" val="2080763448"/>
                    </a:ext>
                  </a:extLst>
                </a:gridCol>
                <a:gridCol w="670924">
                  <a:extLst>
                    <a:ext uri="{9D8B030D-6E8A-4147-A177-3AD203B41FA5}">
                      <a16:colId xmlns:a16="http://schemas.microsoft.com/office/drawing/2014/main" val="4260101121"/>
                    </a:ext>
                  </a:extLst>
                </a:gridCol>
                <a:gridCol w="670924">
                  <a:extLst>
                    <a:ext uri="{9D8B030D-6E8A-4147-A177-3AD203B41FA5}">
                      <a16:colId xmlns:a16="http://schemas.microsoft.com/office/drawing/2014/main" val="3459192781"/>
                    </a:ext>
                  </a:extLst>
                </a:gridCol>
                <a:gridCol w="713483">
                  <a:extLst>
                    <a:ext uri="{9D8B030D-6E8A-4147-A177-3AD203B41FA5}">
                      <a16:colId xmlns:a16="http://schemas.microsoft.com/office/drawing/2014/main" val="2206337958"/>
                    </a:ext>
                  </a:extLst>
                </a:gridCol>
                <a:gridCol w="683442">
                  <a:extLst>
                    <a:ext uri="{9D8B030D-6E8A-4147-A177-3AD203B41FA5}">
                      <a16:colId xmlns:a16="http://schemas.microsoft.com/office/drawing/2014/main" val="1812558988"/>
                    </a:ext>
                  </a:extLst>
                </a:gridCol>
              </a:tblGrid>
              <a:tr h="1217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515" marR="7515" marT="7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15" marR="7515" marT="7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61880"/>
                  </a:ext>
                </a:extLst>
              </a:tr>
              <a:tr h="3727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912813"/>
                  </a:ext>
                </a:extLst>
              </a:tr>
              <a:tr h="1597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2.329.791.018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2.329.791.018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1.313.670.869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053128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274.597.331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274.597.331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72.757.356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172835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148.655.058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148.655.058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28.016.625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792263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141.211.311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141.211.311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25.346.214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738067"/>
                  </a:ext>
                </a:extLst>
              </a:tr>
              <a:tr h="174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5.880.176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5.880.176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1.775.694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393318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368.719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368.719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368.719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491685"/>
                  </a:ext>
                </a:extLst>
              </a:tr>
              <a:tr h="159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Valores y Seguros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121.493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089760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378.404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378.404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313671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207.520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207.520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207.520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808656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487.435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487.435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196.985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376118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121.493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121.493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047716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42.087.945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42.087.945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16.126.506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415082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16.485.127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16.485.127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8.578.658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054190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7.543.209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7.543.209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602.141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302149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117.309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583517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1.533.719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1.533.719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932325"/>
                  </a:ext>
                </a:extLst>
              </a:tr>
              <a:tr h="129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107.158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107.158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57.008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522563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188.499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188.499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83.440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317403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063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151.703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151.703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80.832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403761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065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97.379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692256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665.681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665.681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331.597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125424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073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Tamaño.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4.187.768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4.187.768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1.930.999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877270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074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38.995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38.995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20.684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919337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083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362.273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362.273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256300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084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551.431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551.431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300.293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544170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958.836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958.836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320.180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400597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086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311.617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311.617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170.935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152383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088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3.626.274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3.626.274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1.914.910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885573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089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Comercio Exterior (SICEX)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1.611.086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1.611.086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812.292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510922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1.449.993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1.449.993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707.849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675120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096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1.907.271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1.907.271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921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8741" y="1199592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7ED4195-828B-4E89-BD55-B1A0BB0E61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088937"/>
              </p:ext>
            </p:extLst>
          </p:nvPr>
        </p:nvGraphicFramePr>
        <p:xfrm>
          <a:off x="674666" y="1523601"/>
          <a:ext cx="7704857" cy="4859255"/>
        </p:xfrm>
        <a:graphic>
          <a:graphicData uri="http://schemas.openxmlformats.org/drawingml/2006/table">
            <a:tbl>
              <a:tblPr/>
              <a:tblGrid>
                <a:gridCol w="251956">
                  <a:extLst>
                    <a:ext uri="{9D8B030D-6E8A-4147-A177-3AD203B41FA5}">
                      <a16:colId xmlns:a16="http://schemas.microsoft.com/office/drawing/2014/main" val="2129642048"/>
                    </a:ext>
                  </a:extLst>
                </a:gridCol>
                <a:gridCol w="251956">
                  <a:extLst>
                    <a:ext uri="{9D8B030D-6E8A-4147-A177-3AD203B41FA5}">
                      <a16:colId xmlns:a16="http://schemas.microsoft.com/office/drawing/2014/main" val="2856184218"/>
                    </a:ext>
                  </a:extLst>
                </a:gridCol>
                <a:gridCol w="251956">
                  <a:extLst>
                    <a:ext uri="{9D8B030D-6E8A-4147-A177-3AD203B41FA5}">
                      <a16:colId xmlns:a16="http://schemas.microsoft.com/office/drawing/2014/main" val="1553157469"/>
                    </a:ext>
                  </a:extLst>
                </a:gridCol>
                <a:gridCol w="2842079">
                  <a:extLst>
                    <a:ext uri="{9D8B030D-6E8A-4147-A177-3AD203B41FA5}">
                      <a16:colId xmlns:a16="http://schemas.microsoft.com/office/drawing/2014/main" val="918296548"/>
                    </a:ext>
                  </a:extLst>
                </a:gridCol>
                <a:gridCol w="675247">
                  <a:extLst>
                    <a:ext uri="{9D8B030D-6E8A-4147-A177-3AD203B41FA5}">
                      <a16:colId xmlns:a16="http://schemas.microsoft.com/office/drawing/2014/main" val="2570307534"/>
                    </a:ext>
                  </a:extLst>
                </a:gridCol>
                <a:gridCol w="675247">
                  <a:extLst>
                    <a:ext uri="{9D8B030D-6E8A-4147-A177-3AD203B41FA5}">
                      <a16:colId xmlns:a16="http://schemas.microsoft.com/office/drawing/2014/main" val="307663689"/>
                    </a:ext>
                  </a:extLst>
                </a:gridCol>
                <a:gridCol w="675247">
                  <a:extLst>
                    <a:ext uri="{9D8B030D-6E8A-4147-A177-3AD203B41FA5}">
                      <a16:colId xmlns:a16="http://schemas.microsoft.com/office/drawing/2014/main" val="3267047496"/>
                    </a:ext>
                  </a:extLst>
                </a:gridCol>
                <a:gridCol w="675247">
                  <a:extLst>
                    <a:ext uri="{9D8B030D-6E8A-4147-A177-3AD203B41FA5}">
                      <a16:colId xmlns:a16="http://schemas.microsoft.com/office/drawing/2014/main" val="831158628"/>
                    </a:ext>
                  </a:extLst>
                </a:gridCol>
                <a:gridCol w="718079">
                  <a:extLst>
                    <a:ext uri="{9D8B030D-6E8A-4147-A177-3AD203B41FA5}">
                      <a16:colId xmlns:a16="http://schemas.microsoft.com/office/drawing/2014/main" val="2340729716"/>
                    </a:ext>
                  </a:extLst>
                </a:gridCol>
                <a:gridCol w="687843">
                  <a:extLst>
                    <a:ext uri="{9D8B030D-6E8A-4147-A177-3AD203B41FA5}">
                      <a16:colId xmlns:a16="http://schemas.microsoft.com/office/drawing/2014/main" val="1677765493"/>
                    </a:ext>
                  </a:extLst>
                </a:gridCol>
              </a:tblGrid>
              <a:tr h="1141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190870"/>
                  </a:ext>
                </a:extLst>
              </a:tr>
              <a:tr h="34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740275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72.830.285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72.830.285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23.091.370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422041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19.715.170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19.715.170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5.190.950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372941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51.454.712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51.454.712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16.843.671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060899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374.784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374.784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374.784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8378"/>
                  </a:ext>
                </a:extLst>
              </a:tr>
              <a:tr h="128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Valores y Seguros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56.432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575281"/>
                  </a:ext>
                </a:extLst>
              </a:tr>
              <a:tr h="57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47.454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47.454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477841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268.650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268.650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268.650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639041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913.083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913.083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356.883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273134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56.432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56.432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982864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9.946.660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9.946.660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5.000.120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962082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3.823.061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3.823.061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2.151.501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042451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2.032.771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2.032.771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683.116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037101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284.797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284.797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76.645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79874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86.304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86.304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114615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66.155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66.155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39.179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138152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145.313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145.313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485488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16.549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16.549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13.123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052809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4.931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4.931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3.658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05624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063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18.607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372975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065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31.881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31.881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23.216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724974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174.598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174.598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51.682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930214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073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364.983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364.983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214.973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44769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074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144,8%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144,8%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121906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083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4.867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4.867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72961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084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70.722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70.722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28.599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527841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32.149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32.149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23.764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380754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086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35.578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35.578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31.269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548424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088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647.725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647.725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366.768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255447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089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Comercio Exterior (SICEX)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32.554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32.554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27.913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816279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64.385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607438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093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540.404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540.404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220.290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604380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096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1.101.550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1.101.550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877.770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403614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098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177.877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177.877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82.903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662515"/>
                  </a:ext>
                </a:extLst>
              </a:tr>
              <a:tr h="11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099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247.939 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247.939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33" marR="7133" marT="7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294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6319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123CBFB-1F69-4B45-A3BB-1C0A79E1AA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274297"/>
              </p:ext>
            </p:extLst>
          </p:nvPr>
        </p:nvGraphicFramePr>
        <p:xfrm>
          <a:off x="683568" y="1861659"/>
          <a:ext cx="7886701" cy="2446217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939112507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380926367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3642491372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1700419141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98556907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562536311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408118022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787992545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1730101703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2037539068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614488"/>
                  </a:ext>
                </a:extLst>
              </a:tr>
              <a:tr h="3716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06511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1.077.383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1.077.383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522.735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0012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230.057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143.673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6015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331.831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331.831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180.280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75842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368.671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368.671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83.062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93033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49.996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49.996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12873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53.551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53.551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47.573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81772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89693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43.277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33.204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57920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2.055.193.687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2.055.193.687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1.240.913.513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48727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548.091.585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548.091.585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502.765.244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6935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56.185.162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561851620,0%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561851620,0%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29246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1.483.149.363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1.483.149.363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669.568.783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68810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11.944.488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67668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63.744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63.744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448.809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94526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622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31305" y="1412776"/>
            <a:ext cx="777686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B5293BA-124A-4BC6-8389-1C611D3FB1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974836"/>
              </p:ext>
            </p:extLst>
          </p:nvPr>
        </p:nvGraphicFramePr>
        <p:xfrm>
          <a:off x="467002" y="2015042"/>
          <a:ext cx="8210800" cy="1739377"/>
        </p:xfrm>
        <a:graphic>
          <a:graphicData uri="http://schemas.openxmlformats.org/drawingml/2006/table">
            <a:tbl>
              <a:tblPr/>
              <a:tblGrid>
                <a:gridCol w="268502">
                  <a:extLst>
                    <a:ext uri="{9D8B030D-6E8A-4147-A177-3AD203B41FA5}">
                      <a16:colId xmlns:a16="http://schemas.microsoft.com/office/drawing/2014/main" val="2065893543"/>
                    </a:ext>
                  </a:extLst>
                </a:gridCol>
                <a:gridCol w="268502">
                  <a:extLst>
                    <a:ext uri="{9D8B030D-6E8A-4147-A177-3AD203B41FA5}">
                      <a16:colId xmlns:a16="http://schemas.microsoft.com/office/drawing/2014/main" val="2777482158"/>
                    </a:ext>
                  </a:extLst>
                </a:gridCol>
                <a:gridCol w="268502">
                  <a:extLst>
                    <a:ext uri="{9D8B030D-6E8A-4147-A177-3AD203B41FA5}">
                      <a16:colId xmlns:a16="http://schemas.microsoft.com/office/drawing/2014/main" val="1560182126"/>
                    </a:ext>
                  </a:extLst>
                </a:gridCol>
                <a:gridCol w="3028707">
                  <a:extLst>
                    <a:ext uri="{9D8B030D-6E8A-4147-A177-3AD203B41FA5}">
                      <a16:colId xmlns:a16="http://schemas.microsoft.com/office/drawing/2014/main" val="3416057043"/>
                    </a:ext>
                  </a:extLst>
                </a:gridCol>
                <a:gridCol w="719586">
                  <a:extLst>
                    <a:ext uri="{9D8B030D-6E8A-4147-A177-3AD203B41FA5}">
                      <a16:colId xmlns:a16="http://schemas.microsoft.com/office/drawing/2014/main" val="3036335879"/>
                    </a:ext>
                  </a:extLst>
                </a:gridCol>
                <a:gridCol w="719586">
                  <a:extLst>
                    <a:ext uri="{9D8B030D-6E8A-4147-A177-3AD203B41FA5}">
                      <a16:colId xmlns:a16="http://schemas.microsoft.com/office/drawing/2014/main" val="873654182"/>
                    </a:ext>
                  </a:extLst>
                </a:gridCol>
                <a:gridCol w="719586">
                  <a:extLst>
                    <a:ext uri="{9D8B030D-6E8A-4147-A177-3AD203B41FA5}">
                      <a16:colId xmlns:a16="http://schemas.microsoft.com/office/drawing/2014/main" val="829793032"/>
                    </a:ext>
                  </a:extLst>
                </a:gridCol>
                <a:gridCol w="719586">
                  <a:extLst>
                    <a:ext uri="{9D8B030D-6E8A-4147-A177-3AD203B41FA5}">
                      <a16:colId xmlns:a16="http://schemas.microsoft.com/office/drawing/2014/main" val="1194734813"/>
                    </a:ext>
                  </a:extLst>
                </a:gridCol>
                <a:gridCol w="765231">
                  <a:extLst>
                    <a:ext uri="{9D8B030D-6E8A-4147-A177-3AD203B41FA5}">
                      <a16:colId xmlns:a16="http://schemas.microsoft.com/office/drawing/2014/main" val="3117861290"/>
                    </a:ext>
                  </a:extLst>
                </a:gridCol>
                <a:gridCol w="733012">
                  <a:extLst>
                    <a:ext uri="{9D8B030D-6E8A-4147-A177-3AD203B41FA5}">
                      <a16:colId xmlns:a16="http://schemas.microsoft.com/office/drawing/2014/main" val="298345709"/>
                    </a:ext>
                  </a:extLst>
                </a:gridCol>
              </a:tblGrid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386551"/>
                  </a:ext>
                </a:extLst>
              </a:tr>
              <a:tr h="426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801642"/>
                  </a:ext>
                </a:extLst>
              </a:tr>
              <a:tr h="1826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208.668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140143"/>
                  </a:ext>
                </a:extLst>
              </a:tr>
              <a:tr h="139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208.668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850471"/>
                  </a:ext>
                </a:extLst>
              </a:tr>
              <a:tr h="139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186747"/>
                  </a:ext>
                </a:extLst>
              </a:tr>
              <a:tr h="139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37.361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37.361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709174"/>
                  </a:ext>
                </a:extLst>
              </a:tr>
              <a:tr h="156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630945"/>
                  </a:ext>
                </a:extLst>
              </a:tr>
              <a:tr h="139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353.945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353.945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203.166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363243"/>
                  </a:ext>
                </a:extLst>
              </a:tr>
              <a:tr h="139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910971"/>
                  </a:ext>
                </a:extLst>
              </a:tr>
              <a:tr h="139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543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417935D-E8FC-421F-B0D8-420241395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777690"/>
              </p:ext>
            </p:extLst>
          </p:nvPr>
        </p:nvGraphicFramePr>
        <p:xfrm>
          <a:off x="628651" y="2032426"/>
          <a:ext cx="7886698" cy="2957840"/>
        </p:xfrm>
        <a:graphic>
          <a:graphicData uri="http://schemas.openxmlformats.org/drawingml/2006/table">
            <a:tbl>
              <a:tblPr/>
              <a:tblGrid>
                <a:gridCol w="305884">
                  <a:extLst>
                    <a:ext uri="{9D8B030D-6E8A-4147-A177-3AD203B41FA5}">
                      <a16:colId xmlns:a16="http://schemas.microsoft.com/office/drawing/2014/main" val="3524795626"/>
                    </a:ext>
                  </a:extLst>
                </a:gridCol>
                <a:gridCol w="254903">
                  <a:extLst>
                    <a:ext uri="{9D8B030D-6E8A-4147-A177-3AD203B41FA5}">
                      <a16:colId xmlns:a16="http://schemas.microsoft.com/office/drawing/2014/main" val="197030505"/>
                    </a:ext>
                  </a:extLst>
                </a:gridCol>
                <a:gridCol w="254903">
                  <a:extLst>
                    <a:ext uri="{9D8B030D-6E8A-4147-A177-3AD203B41FA5}">
                      <a16:colId xmlns:a16="http://schemas.microsoft.com/office/drawing/2014/main" val="704462389"/>
                    </a:ext>
                  </a:extLst>
                </a:gridCol>
                <a:gridCol w="2916090">
                  <a:extLst>
                    <a:ext uri="{9D8B030D-6E8A-4147-A177-3AD203B41FA5}">
                      <a16:colId xmlns:a16="http://schemas.microsoft.com/office/drawing/2014/main" val="2015113157"/>
                    </a:ext>
                  </a:extLst>
                </a:gridCol>
                <a:gridCol w="683140">
                  <a:extLst>
                    <a:ext uri="{9D8B030D-6E8A-4147-A177-3AD203B41FA5}">
                      <a16:colId xmlns:a16="http://schemas.microsoft.com/office/drawing/2014/main" val="776719545"/>
                    </a:ext>
                  </a:extLst>
                </a:gridCol>
                <a:gridCol w="683140">
                  <a:extLst>
                    <a:ext uri="{9D8B030D-6E8A-4147-A177-3AD203B41FA5}">
                      <a16:colId xmlns:a16="http://schemas.microsoft.com/office/drawing/2014/main" val="3040478885"/>
                    </a:ext>
                  </a:extLst>
                </a:gridCol>
                <a:gridCol w="683140">
                  <a:extLst>
                    <a:ext uri="{9D8B030D-6E8A-4147-A177-3AD203B41FA5}">
                      <a16:colId xmlns:a16="http://schemas.microsoft.com/office/drawing/2014/main" val="1347955979"/>
                    </a:ext>
                  </a:extLst>
                </a:gridCol>
                <a:gridCol w="683140">
                  <a:extLst>
                    <a:ext uri="{9D8B030D-6E8A-4147-A177-3AD203B41FA5}">
                      <a16:colId xmlns:a16="http://schemas.microsoft.com/office/drawing/2014/main" val="173469902"/>
                    </a:ext>
                  </a:extLst>
                </a:gridCol>
                <a:gridCol w="726473">
                  <a:extLst>
                    <a:ext uri="{9D8B030D-6E8A-4147-A177-3AD203B41FA5}">
                      <a16:colId xmlns:a16="http://schemas.microsoft.com/office/drawing/2014/main" val="941581667"/>
                    </a:ext>
                  </a:extLst>
                </a:gridCol>
                <a:gridCol w="695885">
                  <a:extLst>
                    <a:ext uri="{9D8B030D-6E8A-4147-A177-3AD203B41FA5}">
                      <a16:colId xmlns:a16="http://schemas.microsoft.com/office/drawing/2014/main" val="1867224586"/>
                    </a:ext>
                  </a:extLst>
                </a:gridCol>
              </a:tblGrid>
              <a:tr h="1814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721250"/>
                  </a:ext>
                </a:extLst>
              </a:tr>
              <a:tr h="55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781504"/>
                  </a:ext>
                </a:extLst>
              </a:tr>
              <a:tr h="1905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37.611.956.277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37.732.213.265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120.256.988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14.139.554.626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506379"/>
                  </a:ext>
                </a:extLst>
              </a:tr>
              <a:tr h="14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37.611.956.277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37.732.213.265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120.256.988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14.139.554.626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732932"/>
                  </a:ext>
                </a:extLst>
              </a:tr>
              <a:tr h="14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19.190.326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19.190.326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6.132.625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812663"/>
                  </a:ext>
                </a:extLst>
              </a:tr>
              <a:tr h="14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124.508.491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124.541.570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33.079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52.525.017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410510"/>
                  </a:ext>
                </a:extLst>
              </a:tr>
              <a:tr h="14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579.186.088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579.186.088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213.257.058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76091"/>
                  </a:ext>
                </a:extLst>
              </a:tr>
              <a:tr h="14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77.836.907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77.836.907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31.172.548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404839"/>
                  </a:ext>
                </a:extLst>
              </a:tr>
              <a:tr h="14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2.803.847.904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2.783.594.545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-20.253.359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1.003.788.984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706923"/>
                  </a:ext>
                </a:extLst>
              </a:tr>
              <a:tr h="14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110.270.248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110.270.248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36.951.236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994480"/>
                  </a:ext>
                </a:extLst>
              </a:tr>
              <a:tr h="14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380.705.414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380.641.526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-63.888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106.930.335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324222"/>
                  </a:ext>
                </a:extLst>
              </a:tr>
              <a:tr h="14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415.961.517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415.961.517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190.245.339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427542"/>
                  </a:ext>
                </a:extLst>
              </a:tr>
              <a:tr h="14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10.749.250.495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10.767.566.405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18.315.910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3.797.207.709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449438"/>
                  </a:ext>
                </a:extLst>
              </a:tr>
              <a:tr h="14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1.122.884.486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1.127.115.080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4.230.594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421.596.344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016555"/>
                  </a:ext>
                </a:extLst>
              </a:tr>
              <a:tr h="14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1.192.999.083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1.193.955.502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956.419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496.355.406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08597"/>
                  </a:ext>
                </a:extLst>
              </a:tr>
              <a:tr h="14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1.974.115.195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1.970.212.979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-3.902.216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434.806.290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120923"/>
                  </a:ext>
                </a:extLst>
              </a:tr>
              <a:tr h="14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464.803.584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469.317.553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4.513.969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160.275.068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609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774AA4D-6C7F-4586-A98F-93EEDE8C5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501413"/>
              </p:ext>
            </p:extLst>
          </p:nvPr>
        </p:nvGraphicFramePr>
        <p:xfrm>
          <a:off x="628650" y="1925696"/>
          <a:ext cx="7886699" cy="2943461"/>
        </p:xfrm>
        <a:graphic>
          <a:graphicData uri="http://schemas.openxmlformats.org/drawingml/2006/table">
            <a:tbl>
              <a:tblPr/>
              <a:tblGrid>
                <a:gridCol w="305884">
                  <a:extLst>
                    <a:ext uri="{9D8B030D-6E8A-4147-A177-3AD203B41FA5}">
                      <a16:colId xmlns:a16="http://schemas.microsoft.com/office/drawing/2014/main" val="1139169660"/>
                    </a:ext>
                  </a:extLst>
                </a:gridCol>
                <a:gridCol w="254903">
                  <a:extLst>
                    <a:ext uri="{9D8B030D-6E8A-4147-A177-3AD203B41FA5}">
                      <a16:colId xmlns:a16="http://schemas.microsoft.com/office/drawing/2014/main" val="878747174"/>
                    </a:ext>
                  </a:extLst>
                </a:gridCol>
                <a:gridCol w="254903">
                  <a:extLst>
                    <a:ext uri="{9D8B030D-6E8A-4147-A177-3AD203B41FA5}">
                      <a16:colId xmlns:a16="http://schemas.microsoft.com/office/drawing/2014/main" val="4116536391"/>
                    </a:ext>
                  </a:extLst>
                </a:gridCol>
                <a:gridCol w="2916090">
                  <a:extLst>
                    <a:ext uri="{9D8B030D-6E8A-4147-A177-3AD203B41FA5}">
                      <a16:colId xmlns:a16="http://schemas.microsoft.com/office/drawing/2014/main" val="3838093700"/>
                    </a:ext>
                  </a:extLst>
                </a:gridCol>
                <a:gridCol w="683140">
                  <a:extLst>
                    <a:ext uri="{9D8B030D-6E8A-4147-A177-3AD203B41FA5}">
                      <a16:colId xmlns:a16="http://schemas.microsoft.com/office/drawing/2014/main" val="546503552"/>
                    </a:ext>
                  </a:extLst>
                </a:gridCol>
                <a:gridCol w="683140">
                  <a:extLst>
                    <a:ext uri="{9D8B030D-6E8A-4147-A177-3AD203B41FA5}">
                      <a16:colId xmlns:a16="http://schemas.microsoft.com/office/drawing/2014/main" val="756091145"/>
                    </a:ext>
                  </a:extLst>
                </a:gridCol>
                <a:gridCol w="683140">
                  <a:extLst>
                    <a:ext uri="{9D8B030D-6E8A-4147-A177-3AD203B41FA5}">
                      <a16:colId xmlns:a16="http://schemas.microsoft.com/office/drawing/2014/main" val="2559829638"/>
                    </a:ext>
                  </a:extLst>
                </a:gridCol>
                <a:gridCol w="683140">
                  <a:extLst>
                    <a:ext uri="{9D8B030D-6E8A-4147-A177-3AD203B41FA5}">
                      <a16:colId xmlns:a16="http://schemas.microsoft.com/office/drawing/2014/main" val="198824753"/>
                    </a:ext>
                  </a:extLst>
                </a:gridCol>
                <a:gridCol w="726474">
                  <a:extLst>
                    <a:ext uri="{9D8B030D-6E8A-4147-A177-3AD203B41FA5}">
                      <a16:colId xmlns:a16="http://schemas.microsoft.com/office/drawing/2014/main" val="878721960"/>
                    </a:ext>
                  </a:extLst>
                </a:gridCol>
                <a:gridCol w="695885">
                  <a:extLst>
                    <a:ext uri="{9D8B030D-6E8A-4147-A177-3AD203B41FA5}">
                      <a16:colId xmlns:a16="http://schemas.microsoft.com/office/drawing/2014/main" val="3800808543"/>
                    </a:ext>
                  </a:extLst>
                </a:gridCol>
              </a:tblGrid>
              <a:tr h="1670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632317"/>
                  </a:ext>
                </a:extLst>
              </a:tr>
              <a:tr h="501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342369"/>
                  </a:ext>
                </a:extLst>
              </a:tr>
              <a:tr h="142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13.535.309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13.535.309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2.735.789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067866"/>
                  </a:ext>
                </a:extLst>
              </a:tr>
              <a:tr h="13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6.667.309.530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6.703.338.969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36.029.439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2.963.988.295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325895"/>
                  </a:ext>
                </a:extLst>
              </a:tr>
              <a:tr h="13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5.924.750.193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5.974.178.467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49.428.274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2.422.312.540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228922"/>
                  </a:ext>
                </a:extLst>
              </a:tr>
              <a:tr h="13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46.838.284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46.838.284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14.904.041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43236"/>
                  </a:ext>
                </a:extLst>
              </a:tr>
              <a:tr h="13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2.478.162.397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2.478.735.311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572.914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904.779.712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149804"/>
                  </a:ext>
                </a:extLst>
              </a:tr>
              <a:tr h="13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1.048.894.139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1.048.894.139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302.231.637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063132"/>
                  </a:ext>
                </a:extLst>
              </a:tr>
              <a:tr h="13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28.560.730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28.789.656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228.926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8.553.716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601249"/>
                  </a:ext>
                </a:extLst>
              </a:tr>
              <a:tr h="13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634.587.738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641.309.353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6.721.615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295.404.080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925670"/>
                  </a:ext>
                </a:extLst>
              </a:tr>
              <a:tr h="259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12.758.811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13.418.013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659.202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2.669.416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668646"/>
                  </a:ext>
                </a:extLst>
              </a:tr>
              <a:tr h="13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192.737.500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192.737.500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81.943.237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112668"/>
                  </a:ext>
                </a:extLst>
              </a:tr>
              <a:tr h="13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120.512.146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120.512.146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28.523.521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98318"/>
                  </a:ext>
                </a:extLst>
              </a:tr>
              <a:tr h="13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57.252.828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79.929.176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22.676.348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19.073.271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041426"/>
                  </a:ext>
                </a:extLst>
              </a:tr>
              <a:tr h="13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112.290.681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112.290.681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29.523.396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844788"/>
                  </a:ext>
                </a:extLst>
              </a:tr>
              <a:tr h="13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55.853.596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55.853.596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30.679.907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53449"/>
                  </a:ext>
                </a:extLst>
              </a:tr>
              <a:tr h="13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15.680.282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15.680.282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5.319.975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341354"/>
                  </a:ext>
                </a:extLst>
              </a:tr>
              <a:tr h="133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186.672.375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186.782.137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109.762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75.668.134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02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581128"/>
            <a:ext cx="8212023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1282" y="1266140"/>
            <a:ext cx="77048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DAF2F70-47F7-4AC7-BD5E-8B22913A38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670915"/>
              </p:ext>
            </p:extLst>
          </p:nvPr>
        </p:nvGraphicFramePr>
        <p:xfrm>
          <a:off x="491659" y="1721480"/>
          <a:ext cx="8160681" cy="2375603"/>
        </p:xfrm>
        <a:graphic>
          <a:graphicData uri="http://schemas.openxmlformats.org/drawingml/2006/table">
            <a:tbl>
              <a:tblPr/>
              <a:tblGrid>
                <a:gridCol w="266863">
                  <a:extLst>
                    <a:ext uri="{9D8B030D-6E8A-4147-A177-3AD203B41FA5}">
                      <a16:colId xmlns:a16="http://schemas.microsoft.com/office/drawing/2014/main" val="1316670075"/>
                    </a:ext>
                  </a:extLst>
                </a:gridCol>
                <a:gridCol w="266863">
                  <a:extLst>
                    <a:ext uri="{9D8B030D-6E8A-4147-A177-3AD203B41FA5}">
                      <a16:colId xmlns:a16="http://schemas.microsoft.com/office/drawing/2014/main" val="1542675630"/>
                    </a:ext>
                  </a:extLst>
                </a:gridCol>
                <a:gridCol w="266863">
                  <a:extLst>
                    <a:ext uri="{9D8B030D-6E8A-4147-A177-3AD203B41FA5}">
                      <a16:colId xmlns:a16="http://schemas.microsoft.com/office/drawing/2014/main" val="374405621"/>
                    </a:ext>
                  </a:extLst>
                </a:gridCol>
                <a:gridCol w="3010219">
                  <a:extLst>
                    <a:ext uri="{9D8B030D-6E8A-4147-A177-3AD203B41FA5}">
                      <a16:colId xmlns:a16="http://schemas.microsoft.com/office/drawing/2014/main" val="2089069863"/>
                    </a:ext>
                  </a:extLst>
                </a:gridCol>
                <a:gridCol w="715194">
                  <a:extLst>
                    <a:ext uri="{9D8B030D-6E8A-4147-A177-3AD203B41FA5}">
                      <a16:colId xmlns:a16="http://schemas.microsoft.com/office/drawing/2014/main" val="146733448"/>
                    </a:ext>
                  </a:extLst>
                </a:gridCol>
                <a:gridCol w="715194">
                  <a:extLst>
                    <a:ext uri="{9D8B030D-6E8A-4147-A177-3AD203B41FA5}">
                      <a16:colId xmlns:a16="http://schemas.microsoft.com/office/drawing/2014/main" val="710511361"/>
                    </a:ext>
                  </a:extLst>
                </a:gridCol>
                <a:gridCol w="715194">
                  <a:extLst>
                    <a:ext uri="{9D8B030D-6E8A-4147-A177-3AD203B41FA5}">
                      <a16:colId xmlns:a16="http://schemas.microsoft.com/office/drawing/2014/main" val="1796988682"/>
                    </a:ext>
                  </a:extLst>
                </a:gridCol>
                <a:gridCol w="715194">
                  <a:extLst>
                    <a:ext uri="{9D8B030D-6E8A-4147-A177-3AD203B41FA5}">
                      <a16:colId xmlns:a16="http://schemas.microsoft.com/office/drawing/2014/main" val="3824431498"/>
                    </a:ext>
                  </a:extLst>
                </a:gridCol>
                <a:gridCol w="760560">
                  <a:extLst>
                    <a:ext uri="{9D8B030D-6E8A-4147-A177-3AD203B41FA5}">
                      <a16:colId xmlns:a16="http://schemas.microsoft.com/office/drawing/2014/main" val="220886297"/>
                    </a:ext>
                  </a:extLst>
                </a:gridCol>
                <a:gridCol w="728537">
                  <a:extLst>
                    <a:ext uri="{9D8B030D-6E8A-4147-A177-3AD203B41FA5}">
                      <a16:colId xmlns:a16="http://schemas.microsoft.com/office/drawing/2014/main" val="2857475827"/>
                    </a:ext>
                  </a:extLst>
                </a:gridCol>
              </a:tblGrid>
              <a:tr h="1629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240841"/>
                  </a:ext>
                </a:extLst>
              </a:tr>
              <a:tr h="4264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308938"/>
                  </a:ext>
                </a:extLst>
              </a:tr>
              <a:tr h="1827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205.688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17540"/>
                  </a:ext>
                </a:extLst>
              </a:tr>
              <a:tr h="14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205.688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060892"/>
                  </a:ext>
                </a:extLst>
              </a:tr>
              <a:tr h="14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63.795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32.408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188894"/>
                  </a:ext>
                </a:extLst>
              </a:tr>
              <a:tr h="14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63.795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32.408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432380"/>
                  </a:ext>
                </a:extLst>
              </a:tr>
              <a:tr h="14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203.680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203.680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89.143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306326"/>
                  </a:ext>
                </a:extLst>
              </a:tr>
              <a:tr h="14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179.832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179.832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15000"/>
                  </a:ext>
                </a:extLst>
              </a:tr>
              <a:tr h="14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23.848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211593"/>
                  </a:ext>
                </a:extLst>
              </a:tr>
              <a:tr h="14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178.948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178.948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84.137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547756"/>
                  </a:ext>
                </a:extLst>
              </a:tr>
              <a:tr h="14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544126"/>
                  </a:ext>
                </a:extLst>
              </a:tr>
              <a:tr h="14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42.070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343042"/>
                  </a:ext>
                </a:extLst>
              </a:tr>
              <a:tr h="14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74.892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74.892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364264"/>
                  </a:ext>
                </a:extLst>
              </a:tr>
              <a:tr h="14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516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501008"/>
            <a:ext cx="796036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mayo 2019 de Fondo FRP en millones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1144057-E2A8-4C45-927F-68B75453AB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080792"/>
              </p:ext>
            </p:extLst>
          </p:nvPr>
        </p:nvGraphicFramePr>
        <p:xfrm>
          <a:off x="523838" y="3933056"/>
          <a:ext cx="8088953" cy="1677848"/>
        </p:xfrm>
        <a:graphic>
          <a:graphicData uri="http://schemas.openxmlformats.org/drawingml/2006/table">
            <a:tbl>
              <a:tblPr/>
              <a:tblGrid>
                <a:gridCol w="266434">
                  <a:extLst>
                    <a:ext uri="{9D8B030D-6E8A-4147-A177-3AD203B41FA5}">
                      <a16:colId xmlns:a16="http://schemas.microsoft.com/office/drawing/2014/main" val="2230764388"/>
                    </a:ext>
                  </a:extLst>
                </a:gridCol>
                <a:gridCol w="266434">
                  <a:extLst>
                    <a:ext uri="{9D8B030D-6E8A-4147-A177-3AD203B41FA5}">
                      <a16:colId xmlns:a16="http://schemas.microsoft.com/office/drawing/2014/main" val="845725066"/>
                    </a:ext>
                  </a:extLst>
                </a:gridCol>
                <a:gridCol w="266434">
                  <a:extLst>
                    <a:ext uri="{9D8B030D-6E8A-4147-A177-3AD203B41FA5}">
                      <a16:colId xmlns:a16="http://schemas.microsoft.com/office/drawing/2014/main" val="488280583"/>
                    </a:ext>
                  </a:extLst>
                </a:gridCol>
                <a:gridCol w="3005381">
                  <a:extLst>
                    <a:ext uri="{9D8B030D-6E8A-4147-A177-3AD203B41FA5}">
                      <a16:colId xmlns:a16="http://schemas.microsoft.com/office/drawing/2014/main" val="1163071388"/>
                    </a:ext>
                  </a:extLst>
                </a:gridCol>
                <a:gridCol w="714045">
                  <a:extLst>
                    <a:ext uri="{9D8B030D-6E8A-4147-A177-3AD203B41FA5}">
                      <a16:colId xmlns:a16="http://schemas.microsoft.com/office/drawing/2014/main" val="1598493190"/>
                    </a:ext>
                  </a:extLst>
                </a:gridCol>
                <a:gridCol w="714045">
                  <a:extLst>
                    <a:ext uri="{9D8B030D-6E8A-4147-A177-3AD203B41FA5}">
                      <a16:colId xmlns:a16="http://schemas.microsoft.com/office/drawing/2014/main" val="3488706411"/>
                    </a:ext>
                  </a:extLst>
                </a:gridCol>
                <a:gridCol w="714045">
                  <a:extLst>
                    <a:ext uri="{9D8B030D-6E8A-4147-A177-3AD203B41FA5}">
                      <a16:colId xmlns:a16="http://schemas.microsoft.com/office/drawing/2014/main" val="1538956071"/>
                    </a:ext>
                  </a:extLst>
                </a:gridCol>
                <a:gridCol w="714045">
                  <a:extLst>
                    <a:ext uri="{9D8B030D-6E8A-4147-A177-3AD203B41FA5}">
                      <a16:colId xmlns:a16="http://schemas.microsoft.com/office/drawing/2014/main" val="389020910"/>
                    </a:ext>
                  </a:extLst>
                </a:gridCol>
                <a:gridCol w="714045">
                  <a:extLst>
                    <a:ext uri="{9D8B030D-6E8A-4147-A177-3AD203B41FA5}">
                      <a16:colId xmlns:a16="http://schemas.microsoft.com/office/drawing/2014/main" val="2725003373"/>
                    </a:ext>
                  </a:extLst>
                </a:gridCol>
                <a:gridCol w="714045">
                  <a:extLst>
                    <a:ext uri="{9D8B030D-6E8A-4147-A177-3AD203B41FA5}">
                      <a16:colId xmlns:a16="http://schemas.microsoft.com/office/drawing/2014/main" val="2208870428"/>
                    </a:ext>
                  </a:extLst>
                </a:gridCol>
              </a:tblGrid>
              <a:tr h="1431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132897"/>
                  </a:ext>
                </a:extLst>
              </a:tr>
              <a:tr h="4127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35954"/>
                  </a:ext>
                </a:extLst>
              </a:tr>
              <a:tr h="1768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872.874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872.874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2.008.526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479821"/>
                  </a:ext>
                </a:extLst>
              </a:tr>
              <a:tr h="134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244336"/>
                  </a:ext>
                </a:extLst>
              </a:tr>
              <a:tr h="134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310.584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310.584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210100"/>
                  </a:ext>
                </a:extLst>
              </a:tr>
              <a:tr h="134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310.584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310.584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541732"/>
                  </a:ext>
                </a:extLst>
              </a:tr>
              <a:tr h="134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310.584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310.584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538676"/>
                  </a:ext>
                </a:extLst>
              </a:tr>
              <a:tr h="134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557.120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557.120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2.006.117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505602"/>
                  </a:ext>
                </a:extLst>
              </a:tr>
              <a:tr h="134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557.110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557.110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2.006.117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790989"/>
                  </a:ext>
                </a:extLst>
              </a:tr>
              <a:tr h="134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036154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3CCF531-BD62-4395-B060-6663E7E61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414147"/>
              </p:ext>
            </p:extLst>
          </p:nvPr>
        </p:nvGraphicFramePr>
        <p:xfrm>
          <a:off x="2352164" y="1949400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325160742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79629361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mayo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0301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8.913,24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0425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-839,00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3960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1.766,26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2175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304,40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068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-32,48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000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10.112,42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53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mayo 2019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3429000"/>
            <a:ext cx="7817594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8A38750-FE34-4AD7-AC47-2DF593D6B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785481"/>
              </p:ext>
            </p:extLst>
          </p:nvPr>
        </p:nvGraphicFramePr>
        <p:xfrm>
          <a:off x="506590" y="3787800"/>
          <a:ext cx="8142411" cy="2191568"/>
        </p:xfrm>
        <a:graphic>
          <a:graphicData uri="http://schemas.openxmlformats.org/drawingml/2006/table">
            <a:tbl>
              <a:tblPr/>
              <a:tblGrid>
                <a:gridCol w="266266">
                  <a:extLst>
                    <a:ext uri="{9D8B030D-6E8A-4147-A177-3AD203B41FA5}">
                      <a16:colId xmlns:a16="http://schemas.microsoft.com/office/drawing/2014/main" val="4248062341"/>
                    </a:ext>
                  </a:extLst>
                </a:gridCol>
                <a:gridCol w="266266">
                  <a:extLst>
                    <a:ext uri="{9D8B030D-6E8A-4147-A177-3AD203B41FA5}">
                      <a16:colId xmlns:a16="http://schemas.microsoft.com/office/drawing/2014/main" val="4164605980"/>
                    </a:ext>
                  </a:extLst>
                </a:gridCol>
                <a:gridCol w="266266">
                  <a:extLst>
                    <a:ext uri="{9D8B030D-6E8A-4147-A177-3AD203B41FA5}">
                      <a16:colId xmlns:a16="http://schemas.microsoft.com/office/drawing/2014/main" val="474228324"/>
                    </a:ext>
                  </a:extLst>
                </a:gridCol>
                <a:gridCol w="3003481">
                  <a:extLst>
                    <a:ext uri="{9D8B030D-6E8A-4147-A177-3AD203B41FA5}">
                      <a16:colId xmlns:a16="http://schemas.microsoft.com/office/drawing/2014/main" val="962219161"/>
                    </a:ext>
                  </a:extLst>
                </a:gridCol>
                <a:gridCol w="713592">
                  <a:extLst>
                    <a:ext uri="{9D8B030D-6E8A-4147-A177-3AD203B41FA5}">
                      <a16:colId xmlns:a16="http://schemas.microsoft.com/office/drawing/2014/main" val="3777310016"/>
                    </a:ext>
                  </a:extLst>
                </a:gridCol>
                <a:gridCol w="713592">
                  <a:extLst>
                    <a:ext uri="{9D8B030D-6E8A-4147-A177-3AD203B41FA5}">
                      <a16:colId xmlns:a16="http://schemas.microsoft.com/office/drawing/2014/main" val="4004927637"/>
                    </a:ext>
                  </a:extLst>
                </a:gridCol>
                <a:gridCol w="713592">
                  <a:extLst>
                    <a:ext uri="{9D8B030D-6E8A-4147-A177-3AD203B41FA5}">
                      <a16:colId xmlns:a16="http://schemas.microsoft.com/office/drawing/2014/main" val="843078367"/>
                    </a:ext>
                  </a:extLst>
                </a:gridCol>
                <a:gridCol w="713592">
                  <a:extLst>
                    <a:ext uri="{9D8B030D-6E8A-4147-A177-3AD203B41FA5}">
                      <a16:colId xmlns:a16="http://schemas.microsoft.com/office/drawing/2014/main" val="3166362269"/>
                    </a:ext>
                  </a:extLst>
                </a:gridCol>
                <a:gridCol w="758858">
                  <a:extLst>
                    <a:ext uri="{9D8B030D-6E8A-4147-A177-3AD203B41FA5}">
                      <a16:colId xmlns:a16="http://schemas.microsoft.com/office/drawing/2014/main" val="606305724"/>
                    </a:ext>
                  </a:extLst>
                </a:gridCol>
                <a:gridCol w="726906">
                  <a:extLst>
                    <a:ext uri="{9D8B030D-6E8A-4147-A177-3AD203B41FA5}">
                      <a16:colId xmlns:a16="http://schemas.microsoft.com/office/drawing/2014/main" val="1828213605"/>
                    </a:ext>
                  </a:extLst>
                </a:gridCol>
              </a:tblGrid>
              <a:tr h="1508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248"/>
                  </a:ext>
                </a:extLst>
              </a:tr>
              <a:tr h="4347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932420"/>
                  </a:ext>
                </a:extLst>
              </a:tr>
              <a:tr h="1863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168.684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168.684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77.861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310551"/>
                  </a:ext>
                </a:extLst>
              </a:tr>
              <a:tr h="141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918535"/>
                  </a:ext>
                </a:extLst>
              </a:tr>
              <a:tr h="141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912523"/>
                  </a:ext>
                </a:extLst>
              </a:tr>
              <a:tr h="141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182753"/>
                  </a:ext>
                </a:extLst>
              </a:tr>
              <a:tr h="141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866958"/>
                  </a:ext>
                </a:extLst>
              </a:tr>
              <a:tr h="141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165.716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165.716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76.699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812790"/>
                  </a:ext>
                </a:extLst>
              </a:tr>
              <a:tr h="141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165.706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165.706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76.699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90677"/>
                  </a:ext>
                </a:extLst>
              </a:tr>
              <a:tr h="141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703142"/>
                  </a:ext>
                </a:extLst>
              </a:tr>
              <a:tr h="141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761560"/>
                  </a:ext>
                </a:extLst>
              </a:tr>
              <a:tr h="141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43014"/>
                  </a:ext>
                </a:extLst>
              </a:tr>
              <a:tr h="141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536525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0538E2F-83C5-4FBC-AD54-7EBD899ABA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448292"/>
              </p:ext>
            </p:extLst>
          </p:nvPr>
        </p:nvGraphicFramePr>
        <p:xfrm>
          <a:off x="2355850" y="1843584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163085562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99084414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mayo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2733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54454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-11.394,4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04439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3.118,5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2068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1.000,3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2494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-24,7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825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14.465,5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651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  <a:endParaRPr lang="es-CL" sz="1600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acumulada a mayo de 2019 de la Partida Tesoro Público, </a:t>
            </a:r>
            <a:r>
              <a:rPr lang="es-CL" sz="1400" b="1" dirty="0"/>
              <a:t>ascendió en moneda nacional a 46,1%</a:t>
            </a:r>
            <a:r>
              <a:rPr lang="es-CL" sz="1400" dirty="0"/>
              <a:t>.  Correspondiendo el 68,2% del gasto al subtítulo Aporte Fiscal Libre, que representa a su vez el 83,7% de la Partida.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A nivel consolidado, el presupuesto vigente en pesos consideró incrementos por $34.486 millones de pesos, mientras que en dólares se incrementó en $400 millones.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El </a:t>
            </a:r>
            <a:r>
              <a:rPr lang="es-CL" sz="1400" b="1" dirty="0">
                <a:solidFill>
                  <a:prstClr val="black"/>
                </a:solidFill>
              </a:rPr>
              <a:t>gasto de la Partida </a:t>
            </a:r>
            <a:r>
              <a:rPr lang="es-CL" sz="1400" dirty="0">
                <a:solidFill>
                  <a:prstClr val="black"/>
                </a:solidFill>
              </a:rPr>
              <a:t>en</a:t>
            </a:r>
            <a:r>
              <a:rPr lang="es-CL" sz="1400" b="1" dirty="0">
                <a:solidFill>
                  <a:prstClr val="black"/>
                </a:solidFill>
              </a:rPr>
              <a:t> dólares, al mes de mayo alcanzó un 65%, </a:t>
            </a:r>
            <a:r>
              <a:rPr lang="es-CL" sz="1400" dirty="0">
                <a:solidFill>
                  <a:prstClr val="black"/>
                </a:solidFill>
              </a:rPr>
              <a:t>respecto al presupuesto vigente.  Ello debido, fundamentalmente, a que los Subtítulos 30 “Adquisición de Activos Financieros” registró una erogación de 67,1%, mientras que el 34 “Servicio de la Deuda”, presentó una ejecución de 53,3%.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Respecto a la ejecución de los Programas presupuestarios, en moneda nacional, se destaca lo siguiente:</a:t>
            </a:r>
          </a:p>
          <a:p>
            <a:pPr marL="715963" lvl="1" indent="-354013" algn="just"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s-CL" sz="1400" b="1" dirty="0">
                <a:solidFill>
                  <a:prstClr val="black"/>
                </a:solidFill>
              </a:rPr>
              <a:t>Subsidios</a:t>
            </a:r>
            <a:r>
              <a:rPr lang="es-CL" sz="1400" dirty="0">
                <a:solidFill>
                  <a:prstClr val="black"/>
                </a:solidFill>
              </a:rPr>
              <a:t>, con $461.817 millones ejecutados a la fecha, representó una erogación de 38,8% del presupuesto vigente, donde las principales erogaciones correspondieron a transferencias por $202.072 millones para el “Fondo Único de Prestaciones Familiares y Subsidios de Cesantía”; $123.540 millones para el “Fondo Nacional de Subsidio Familiar”; $44.014 millones para el “Fondo Único de Prestaciones Familiares y Subsidios de Cesantía”; y, $26.202 millones para la “Bonificación a la Contratación de Mano de Obra Ley N°19.853”, que en conjunto representan el 85,7% de la ejecución.</a:t>
            </a:r>
            <a:r>
              <a:rPr lang="es-CL" sz="1400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6399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5838" y="1484783"/>
            <a:ext cx="7969985" cy="37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3" y="4136050"/>
            <a:ext cx="783451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190B8E0-AC7C-450C-979F-C000BF727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281595"/>
              </p:ext>
            </p:extLst>
          </p:nvPr>
        </p:nvGraphicFramePr>
        <p:xfrm>
          <a:off x="515012" y="1910610"/>
          <a:ext cx="8133917" cy="1613613"/>
        </p:xfrm>
        <a:graphic>
          <a:graphicData uri="http://schemas.openxmlformats.org/drawingml/2006/table">
            <a:tbl>
              <a:tblPr/>
              <a:tblGrid>
                <a:gridCol w="265989">
                  <a:extLst>
                    <a:ext uri="{9D8B030D-6E8A-4147-A177-3AD203B41FA5}">
                      <a16:colId xmlns:a16="http://schemas.microsoft.com/office/drawing/2014/main" val="341736748"/>
                    </a:ext>
                  </a:extLst>
                </a:gridCol>
                <a:gridCol w="265989">
                  <a:extLst>
                    <a:ext uri="{9D8B030D-6E8A-4147-A177-3AD203B41FA5}">
                      <a16:colId xmlns:a16="http://schemas.microsoft.com/office/drawing/2014/main" val="3125804910"/>
                    </a:ext>
                  </a:extLst>
                </a:gridCol>
                <a:gridCol w="265989">
                  <a:extLst>
                    <a:ext uri="{9D8B030D-6E8A-4147-A177-3AD203B41FA5}">
                      <a16:colId xmlns:a16="http://schemas.microsoft.com/office/drawing/2014/main" val="3984809097"/>
                    </a:ext>
                  </a:extLst>
                </a:gridCol>
                <a:gridCol w="3000348">
                  <a:extLst>
                    <a:ext uri="{9D8B030D-6E8A-4147-A177-3AD203B41FA5}">
                      <a16:colId xmlns:a16="http://schemas.microsoft.com/office/drawing/2014/main" val="2464855954"/>
                    </a:ext>
                  </a:extLst>
                </a:gridCol>
                <a:gridCol w="712847">
                  <a:extLst>
                    <a:ext uri="{9D8B030D-6E8A-4147-A177-3AD203B41FA5}">
                      <a16:colId xmlns:a16="http://schemas.microsoft.com/office/drawing/2014/main" val="3850619335"/>
                    </a:ext>
                  </a:extLst>
                </a:gridCol>
                <a:gridCol w="712847">
                  <a:extLst>
                    <a:ext uri="{9D8B030D-6E8A-4147-A177-3AD203B41FA5}">
                      <a16:colId xmlns:a16="http://schemas.microsoft.com/office/drawing/2014/main" val="573926599"/>
                    </a:ext>
                  </a:extLst>
                </a:gridCol>
                <a:gridCol w="712847">
                  <a:extLst>
                    <a:ext uri="{9D8B030D-6E8A-4147-A177-3AD203B41FA5}">
                      <a16:colId xmlns:a16="http://schemas.microsoft.com/office/drawing/2014/main" val="2855459809"/>
                    </a:ext>
                  </a:extLst>
                </a:gridCol>
                <a:gridCol w="712847">
                  <a:extLst>
                    <a:ext uri="{9D8B030D-6E8A-4147-A177-3AD203B41FA5}">
                      <a16:colId xmlns:a16="http://schemas.microsoft.com/office/drawing/2014/main" val="3811708780"/>
                    </a:ext>
                  </a:extLst>
                </a:gridCol>
                <a:gridCol w="758066">
                  <a:extLst>
                    <a:ext uri="{9D8B030D-6E8A-4147-A177-3AD203B41FA5}">
                      <a16:colId xmlns:a16="http://schemas.microsoft.com/office/drawing/2014/main" val="3965191726"/>
                    </a:ext>
                  </a:extLst>
                </a:gridCol>
                <a:gridCol w="726148">
                  <a:extLst>
                    <a:ext uri="{9D8B030D-6E8A-4147-A177-3AD203B41FA5}">
                      <a16:colId xmlns:a16="http://schemas.microsoft.com/office/drawing/2014/main" val="1774344748"/>
                    </a:ext>
                  </a:extLst>
                </a:gridCol>
              </a:tblGrid>
              <a:tr h="1498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400471"/>
                  </a:ext>
                </a:extLst>
              </a:tr>
              <a:tr h="4320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030512"/>
                  </a:ext>
                </a:extLst>
              </a:tr>
              <a:tr h="1851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286.545.523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955151743,3%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955151743,3%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784511"/>
                  </a:ext>
                </a:extLst>
              </a:tr>
              <a:tr h="141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177.147.987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1771479870,0%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1771479870,0%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102959"/>
                  </a:ext>
                </a:extLst>
              </a:tr>
              <a:tr h="141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177.147.987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1771479870,0%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1771479870,0%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134804"/>
                  </a:ext>
                </a:extLst>
              </a:tr>
              <a:tr h="141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177.147.987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1771479870,0%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1771479870,0%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859393"/>
                  </a:ext>
                </a:extLst>
              </a:tr>
              <a:tr h="141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109.397.536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546987680,0%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546987680,0%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27973"/>
                  </a:ext>
                </a:extLst>
              </a:tr>
              <a:tr h="141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108.721.118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1087211180,0%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1087211180,0%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7321"/>
                  </a:ext>
                </a:extLst>
              </a:tr>
              <a:tr h="141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676.418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6764180,0%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6764180,0%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469389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F0C704B-34BE-4CB9-963B-0667709DB7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700998"/>
              </p:ext>
            </p:extLst>
          </p:nvPr>
        </p:nvGraphicFramePr>
        <p:xfrm>
          <a:off x="515012" y="4509120"/>
          <a:ext cx="8133915" cy="1782737"/>
        </p:xfrm>
        <a:graphic>
          <a:graphicData uri="http://schemas.openxmlformats.org/drawingml/2006/table">
            <a:tbl>
              <a:tblPr/>
              <a:tblGrid>
                <a:gridCol w="287723">
                  <a:extLst>
                    <a:ext uri="{9D8B030D-6E8A-4147-A177-3AD203B41FA5}">
                      <a16:colId xmlns:a16="http://schemas.microsoft.com/office/drawing/2014/main" val="747032319"/>
                    </a:ext>
                  </a:extLst>
                </a:gridCol>
                <a:gridCol w="287723">
                  <a:extLst>
                    <a:ext uri="{9D8B030D-6E8A-4147-A177-3AD203B41FA5}">
                      <a16:colId xmlns:a16="http://schemas.microsoft.com/office/drawing/2014/main" val="3889327467"/>
                    </a:ext>
                  </a:extLst>
                </a:gridCol>
                <a:gridCol w="287723">
                  <a:extLst>
                    <a:ext uri="{9D8B030D-6E8A-4147-A177-3AD203B41FA5}">
                      <a16:colId xmlns:a16="http://schemas.microsoft.com/office/drawing/2014/main" val="1532207120"/>
                    </a:ext>
                  </a:extLst>
                </a:gridCol>
                <a:gridCol w="2580871">
                  <a:extLst>
                    <a:ext uri="{9D8B030D-6E8A-4147-A177-3AD203B41FA5}">
                      <a16:colId xmlns:a16="http://schemas.microsoft.com/office/drawing/2014/main" val="66519218"/>
                    </a:ext>
                  </a:extLst>
                </a:gridCol>
                <a:gridCol w="771096">
                  <a:extLst>
                    <a:ext uri="{9D8B030D-6E8A-4147-A177-3AD203B41FA5}">
                      <a16:colId xmlns:a16="http://schemas.microsoft.com/office/drawing/2014/main" val="2536204848"/>
                    </a:ext>
                  </a:extLst>
                </a:gridCol>
                <a:gridCol w="771096">
                  <a:extLst>
                    <a:ext uri="{9D8B030D-6E8A-4147-A177-3AD203B41FA5}">
                      <a16:colId xmlns:a16="http://schemas.microsoft.com/office/drawing/2014/main" val="1080655863"/>
                    </a:ext>
                  </a:extLst>
                </a:gridCol>
                <a:gridCol w="771096">
                  <a:extLst>
                    <a:ext uri="{9D8B030D-6E8A-4147-A177-3AD203B41FA5}">
                      <a16:colId xmlns:a16="http://schemas.microsoft.com/office/drawing/2014/main" val="3881136007"/>
                    </a:ext>
                  </a:extLst>
                </a:gridCol>
                <a:gridCol w="771096">
                  <a:extLst>
                    <a:ext uri="{9D8B030D-6E8A-4147-A177-3AD203B41FA5}">
                      <a16:colId xmlns:a16="http://schemas.microsoft.com/office/drawing/2014/main" val="1491522933"/>
                    </a:ext>
                  </a:extLst>
                </a:gridCol>
                <a:gridCol w="820009">
                  <a:extLst>
                    <a:ext uri="{9D8B030D-6E8A-4147-A177-3AD203B41FA5}">
                      <a16:colId xmlns:a16="http://schemas.microsoft.com/office/drawing/2014/main" val="2138625638"/>
                    </a:ext>
                  </a:extLst>
                </a:gridCol>
                <a:gridCol w="785482">
                  <a:extLst>
                    <a:ext uri="{9D8B030D-6E8A-4147-A177-3AD203B41FA5}">
                      <a16:colId xmlns:a16="http://schemas.microsoft.com/office/drawing/2014/main" val="1249060985"/>
                    </a:ext>
                  </a:extLst>
                </a:gridCol>
              </a:tblGrid>
              <a:tr h="1553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371015"/>
                  </a:ext>
                </a:extLst>
              </a:tr>
              <a:tr h="438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727187"/>
                  </a:ext>
                </a:extLst>
              </a:tr>
              <a:tr h="187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531.493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531.493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185.388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390379"/>
                  </a:ext>
                </a:extLst>
              </a:tr>
              <a:tr h="143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794885"/>
                  </a:ext>
                </a:extLst>
              </a:tr>
              <a:tr h="143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518.126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518.126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329294"/>
                  </a:ext>
                </a:extLst>
              </a:tr>
              <a:tr h="143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518.126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518.126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696265"/>
                  </a:ext>
                </a:extLst>
              </a:tr>
              <a:tr h="143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518.126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518.126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743628"/>
                  </a:ext>
                </a:extLst>
              </a:tr>
              <a:tr h="143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13.357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13.357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185.388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1387,9%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1387,9%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499254"/>
                  </a:ext>
                </a:extLst>
              </a:tr>
              <a:tr h="143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13.347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13.347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182.771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1369,4%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1369,4%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175611"/>
                  </a:ext>
                </a:extLst>
              </a:tr>
              <a:tr h="143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2.617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26170,0%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26170,0%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759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017" y="61737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505430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E77C73E-C47F-4237-9383-4EF77AF99D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01618"/>
              </p:ext>
            </p:extLst>
          </p:nvPr>
        </p:nvGraphicFramePr>
        <p:xfrm>
          <a:off x="446017" y="1860419"/>
          <a:ext cx="8235947" cy="3944852"/>
        </p:xfrm>
        <a:graphic>
          <a:graphicData uri="http://schemas.openxmlformats.org/drawingml/2006/table">
            <a:tbl>
              <a:tblPr/>
              <a:tblGrid>
                <a:gridCol w="263467">
                  <a:extLst>
                    <a:ext uri="{9D8B030D-6E8A-4147-A177-3AD203B41FA5}">
                      <a16:colId xmlns:a16="http://schemas.microsoft.com/office/drawing/2014/main" val="2185502061"/>
                    </a:ext>
                  </a:extLst>
                </a:gridCol>
                <a:gridCol w="263467">
                  <a:extLst>
                    <a:ext uri="{9D8B030D-6E8A-4147-A177-3AD203B41FA5}">
                      <a16:colId xmlns:a16="http://schemas.microsoft.com/office/drawing/2014/main" val="2819015740"/>
                    </a:ext>
                  </a:extLst>
                </a:gridCol>
                <a:gridCol w="263467">
                  <a:extLst>
                    <a:ext uri="{9D8B030D-6E8A-4147-A177-3AD203B41FA5}">
                      <a16:colId xmlns:a16="http://schemas.microsoft.com/office/drawing/2014/main" val="729596012"/>
                    </a:ext>
                  </a:extLst>
                </a:gridCol>
                <a:gridCol w="3151054">
                  <a:extLst>
                    <a:ext uri="{9D8B030D-6E8A-4147-A177-3AD203B41FA5}">
                      <a16:colId xmlns:a16="http://schemas.microsoft.com/office/drawing/2014/main" val="999873495"/>
                    </a:ext>
                  </a:extLst>
                </a:gridCol>
                <a:gridCol w="706088">
                  <a:extLst>
                    <a:ext uri="{9D8B030D-6E8A-4147-A177-3AD203B41FA5}">
                      <a16:colId xmlns:a16="http://schemas.microsoft.com/office/drawing/2014/main" val="3806864826"/>
                    </a:ext>
                  </a:extLst>
                </a:gridCol>
                <a:gridCol w="706088">
                  <a:extLst>
                    <a:ext uri="{9D8B030D-6E8A-4147-A177-3AD203B41FA5}">
                      <a16:colId xmlns:a16="http://schemas.microsoft.com/office/drawing/2014/main" val="441694865"/>
                    </a:ext>
                  </a:extLst>
                </a:gridCol>
                <a:gridCol w="706088">
                  <a:extLst>
                    <a:ext uri="{9D8B030D-6E8A-4147-A177-3AD203B41FA5}">
                      <a16:colId xmlns:a16="http://schemas.microsoft.com/office/drawing/2014/main" val="992604487"/>
                    </a:ext>
                  </a:extLst>
                </a:gridCol>
                <a:gridCol w="706088">
                  <a:extLst>
                    <a:ext uri="{9D8B030D-6E8A-4147-A177-3AD203B41FA5}">
                      <a16:colId xmlns:a16="http://schemas.microsoft.com/office/drawing/2014/main" val="136344258"/>
                    </a:ext>
                  </a:extLst>
                </a:gridCol>
                <a:gridCol w="750878">
                  <a:extLst>
                    <a:ext uri="{9D8B030D-6E8A-4147-A177-3AD203B41FA5}">
                      <a16:colId xmlns:a16="http://schemas.microsoft.com/office/drawing/2014/main" val="1103293477"/>
                    </a:ext>
                  </a:extLst>
                </a:gridCol>
                <a:gridCol w="719262">
                  <a:extLst>
                    <a:ext uri="{9D8B030D-6E8A-4147-A177-3AD203B41FA5}">
                      <a16:colId xmlns:a16="http://schemas.microsoft.com/office/drawing/2014/main" val="4281558961"/>
                    </a:ext>
                  </a:extLst>
                </a:gridCol>
              </a:tblGrid>
              <a:tr h="1578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596655"/>
                  </a:ext>
                </a:extLst>
              </a:tr>
              <a:tr h="437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57960"/>
                  </a:ext>
                </a:extLst>
              </a:tr>
              <a:tr h="1872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401.749.562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401.749.562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404.203.355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980130"/>
                  </a:ext>
                </a:extLst>
              </a:tr>
              <a:tr h="142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82.058.121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82.058.121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201.487.223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831457"/>
                  </a:ext>
                </a:extLst>
              </a:tr>
              <a:tr h="142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82.058.121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82.058.121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201.487.223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487547"/>
                  </a:ext>
                </a:extLst>
              </a:tr>
              <a:tr h="142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319.691.441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319.691.441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202.716.132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340219"/>
                  </a:ext>
                </a:extLst>
              </a:tr>
              <a:tr h="142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319.691.431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319.691.431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202.716.132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539478"/>
                  </a:ext>
                </a:extLst>
              </a:tr>
              <a:tr h="142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41.320.335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41.320.335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221988"/>
                  </a:ext>
                </a:extLst>
              </a:tr>
              <a:tr h="142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10.174.464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10.174.464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6.655.359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902562"/>
                  </a:ext>
                </a:extLst>
              </a:tr>
              <a:tr h="142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13.464.810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13.464.810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13.464.810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023517"/>
                  </a:ext>
                </a:extLst>
              </a:tr>
              <a:tr h="142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11.193.301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11.193.301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6.193.301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8091"/>
                  </a:ext>
                </a:extLst>
              </a:tr>
              <a:tr h="142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16.838.668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16.838.668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16.838.668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442660"/>
                  </a:ext>
                </a:extLst>
              </a:tr>
              <a:tr h="142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20.179.120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20.179.120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9.483.428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373020"/>
                  </a:ext>
                </a:extLst>
              </a:tr>
              <a:tr h="142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Bernardo O'Higgins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17.637.592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17.637.592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5.422.978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908718"/>
                  </a:ext>
                </a:extLst>
              </a:tr>
              <a:tr h="142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24.744.407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24.744.407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21.602.286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914852"/>
                  </a:ext>
                </a:extLst>
              </a:tr>
              <a:tr h="142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Biobío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20.227.816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20.227.816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7.459.398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914254"/>
                  </a:ext>
                </a:extLst>
              </a:tr>
              <a:tr h="142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28.677.790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28.677.790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28.677.790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57881"/>
                  </a:ext>
                </a:extLst>
              </a:tr>
              <a:tr h="151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21.206.311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21.206.311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21.206.311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471874"/>
                  </a:ext>
                </a:extLst>
              </a:tr>
              <a:tr h="157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12.164.817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12.164.817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12.164.817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603161"/>
                  </a:ext>
                </a:extLst>
              </a:tr>
              <a:tr h="142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13.256.032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13.256.032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13.250.801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72486"/>
                  </a:ext>
                </a:extLst>
              </a:tr>
              <a:tr h="142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32.953.571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32.953.571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20.361.054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782406"/>
                  </a:ext>
                </a:extLst>
              </a:tr>
              <a:tr h="142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12.921.987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12.921.987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12.921.987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962149"/>
                  </a:ext>
                </a:extLst>
              </a:tr>
              <a:tr h="142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8.615.585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8.615.585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6.000.000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593652"/>
                  </a:ext>
                </a:extLst>
              </a:tr>
              <a:tr h="142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056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14.114.825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14.114.825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1.013.144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614750"/>
                  </a:ext>
                </a:extLst>
              </a:tr>
              <a:tr h="142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161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628" y="603879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86104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684076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Fondo en millones de $ (información trimestral)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52322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DFFB6AE-0792-4B44-A2DA-2C85C2B93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49438"/>
              </p:ext>
            </p:extLst>
          </p:nvPr>
        </p:nvGraphicFramePr>
        <p:xfrm>
          <a:off x="528176" y="4293096"/>
          <a:ext cx="8087648" cy="1656182"/>
        </p:xfrm>
        <a:graphic>
          <a:graphicData uri="http://schemas.openxmlformats.org/drawingml/2006/table">
            <a:tbl>
              <a:tblPr/>
              <a:tblGrid>
                <a:gridCol w="264476">
                  <a:extLst>
                    <a:ext uri="{9D8B030D-6E8A-4147-A177-3AD203B41FA5}">
                      <a16:colId xmlns:a16="http://schemas.microsoft.com/office/drawing/2014/main" val="3486913937"/>
                    </a:ext>
                  </a:extLst>
                </a:gridCol>
                <a:gridCol w="264476">
                  <a:extLst>
                    <a:ext uri="{9D8B030D-6E8A-4147-A177-3AD203B41FA5}">
                      <a16:colId xmlns:a16="http://schemas.microsoft.com/office/drawing/2014/main" val="3331150591"/>
                    </a:ext>
                  </a:extLst>
                </a:gridCol>
                <a:gridCol w="264476">
                  <a:extLst>
                    <a:ext uri="{9D8B030D-6E8A-4147-A177-3AD203B41FA5}">
                      <a16:colId xmlns:a16="http://schemas.microsoft.com/office/drawing/2014/main" val="2639294178"/>
                    </a:ext>
                  </a:extLst>
                </a:gridCol>
                <a:gridCol w="2983280">
                  <a:extLst>
                    <a:ext uri="{9D8B030D-6E8A-4147-A177-3AD203B41FA5}">
                      <a16:colId xmlns:a16="http://schemas.microsoft.com/office/drawing/2014/main" val="766046263"/>
                    </a:ext>
                  </a:extLst>
                </a:gridCol>
                <a:gridCol w="708792">
                  <a:extLst>
                    <a:ext uri="{9D8B030D-6E8A-4147-A177-3AD203B41FA5}">
                      <a16:colId xmlns:a16="http://schemas.microsoft.com/office/drawing/2014/main" val="2574056230"/>
                    </a:ext>
                  </a:extLst>
                </a:gridCol>
                <a:gridCol w="708792">
                  <a:extLst>
                    <a:ext uri="{9D8B030D-6E8A-4147-A177-3AD203B41FA5}">
                      <a16:colId xmlns:a16="http://schemas.microsoft.com/office/drawing/2014/main" val="3349275162"/>
                    </a:ext>
                  </a:extLst>
                </a:gridCol>
                <a:gridCol w="708792">
                  <a:extLst>
                    <a:ext uri="{9D8B030D-6E8A-4147-A177-3AD203B41FA5}">
                      <a16:colId xmlns:a16="http://schemas.microsoft.com/office/drawing/2014/main" val="2230637742"/>
                    </a:ext>
                  </a:extLst>
                </a:gridCol>
                <a:gridCol w="708792">
                  <a:extLst>
                    <a:ext uri="{9D8B030D-6E8A-4147-A177-3AD203B41FA5}">
                      <a16:colId xmlns:a16="http://schemas.microsoft.com/office/drawing/2014/main" val="2154366959"/>
                    </a:ext>
                  </a:extLst>
                </a:gridCol>
                <a:gridCol w="753754">
                  <a:extLst>
                    <a:ext uri="{9D8B030D-6E8A-4147-A177-3AD203B41FA5}">
                      <a16:colId xmlns:a16="http://schemas.microsoft.com/office/drawing/2014/main" val="376123469"/>
                    </a:ext>
                  </a:extLst>
                </a:gridCol>
                <a:gridCol w="722018">
                  <a:extLst>
                    <a:ext uri="{9D8B030D-6E8A-4147-A177-3AD203B41FA5}">
                      <a16:colId xmlns:a16="http://schemas.microsoft.com/office/drawing/2014/main" val="3154263466"/>
                    </a:ext>
                  </a:extLst>
                </a:gridCol>
              </a:tblGrid>
              <a:tr h="1521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235262"/>
                  </a:ext>
                </a:extLst>
              </a:tr>
              <a:tr h="4386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497800"/>
                  </a:ext>
                </a:extLst>
              </a:tr>
              <a:tr h="1879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111.675.592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113.323.269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1.647.677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204.617.225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040815"/>
                  </a:ext>
                </a:extLst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30.990.100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2515"/>
                  </a:ext>
                </a:extLst>
              </a:tr>
              <a:tr h="161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30.990.100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620680"/>
                  </a:ext>
                </a:extLst>
              </a:tr>
              <a:tr h="286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30.990.100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271512"/>
                  </a:ext>
                </a:extLst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27.701.752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29.349.429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1.647.677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173.627.125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086116"/>
                  </a:ext>
                </a:extLst>
              </a:tr>
              <a:tr h="143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27.701.752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29.349.429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1.647.677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173.627.125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840186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42373C1-2FCD-4C44-9A30-C6F76A3F9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444721"/>
              </p:ext>
            </p:extLst>
          </p:nvPr>
        </p:nvGraphicFramePr>
        <p:xfrm>
          <a:off x="2355850" y="2060744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3992783173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30680552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marzo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48335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Inicial al 31 de diciembre de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02287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6945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5932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45489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7334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902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7"/>
            <a:ext cx="8229600" cy="53336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715963" lvl="0" indent="-354013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2"/>
            </a:pPr>
            <a:r>
              <a:rPr lang="es-CL" sz="1400" b="1" dirty="0">
                <a:solidFill>
                  <a:prstClr val="black"/>
                </a:solidFill>
              </a:rPr>
              <a:t>Operaciones Complementarias</a:t>
            </a:r>
            <a:r>
              <a:rPr lang="es-CL" sz="1400" dirty="0">
                <a:solidFill>
                  <a:prstClr val="black"/>
                </a:solidFill>
              </a:rPr>
              <a:t>, presentó un 120,6% de ejecución, explicado por el nivel de erogación del subtítulo 30 “adquisición de activos financieros” (ítem compra de títulos y valores), que alcanza los $3.419.469 millones por sobre el presupuesto inicial y vigente de dicha asignación, representando a su vez el 77,6% del gasto total del programa, </a:t>
            </a:r>
          </a:p>
          <a:p>
            <a:pPr marL="715963" indent="-354013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400" b="1" dirty="0"/>
              <a:t>Servicio de la Deuda Pública</a:t>
            </a:r>
            <a:r>
              <a:rPr lang="es-CL" sz="1400" dirty="0"/>
              <a:t>, registra un </a:t>
            </a:r>
            <a:r>
              <a:rPr lang="es-CL" sz="1400" b="1" dirty="0"/>
              <a:t>gasto de 56,4% en moneda nacional.</a:t>
            </a:r>
            <a:r>
              <a:rPr lang="es-CL" sz="1400" dirty="0">
                <a:solidFill>
                  <a:prstClr val="black"/>
                </a:solidFill>
              </a:rPr>
              <a:t>  Mientras que el presupuesto </a:t>
            </a:r>
            <a:r>
              <a:rPr lang="es-CL" sz="1400" b="1" dirty="0">
                <a:solidFill>
                  <a:prstClr val="black"/>
                </a:solidFill>
              </a:rPr>
              <a:t>en dólares </a:t>
            </a:r>
            <a:r>
              <a:rPr lang="es-CL" sz="1400" dirty="0">
                <a:solidFill>
                  <a:prstClr val="black"/>
                </a:solidFill>
              </a:rPr>
              <a:t>presenta un gasto de 53,3%,</a:t>
            </a:r>
          </a:p>
          <a:p>
            <a:pPr marL="715963" indent="-354013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400" b="1" dirty="0"/>
              <a:t>Aporte Fiscal Libre</a:t>
            </a:r>
            <a:r>
              <a:rPr lang="es-CL" sz="1400" dirty="0"/>
              <a:t>, presentó una ejecución de 37,5% en línea con el gasto registrado a igual mes del año 2018, destacando las transferencias efectuadas al Ministerio de la Mujer y la Equidad de Género, </a:t>
            </a:r>
            <a:r>
              <a:rPr lang="es-CL" sz="1400"/>
              <a:t>que totalizan un </a:t>
            </a:r>
            <a:r>
              <a:rPr lang="es-CL" sz="1400" dirty="0"/>
              <a:t>54,9% y al Ministerio de Desarrollo Social, con un 46,1%.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</p:spTree>
    <p:extLst>
      <p:ext uri="{BB962C8B-B14F-4D97-AF65-F5344CB8AC3E}">
        <p14:creationId xmlns:p14="http://schemas.microsoft.com/office/powerpoint/2010/main" val="317673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4130494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340768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6" y="6359411"/>
            <a:ext cx="734481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4365104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65B2E90-CDB3-4D03-897A-65D9C7EBF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141683"/>
              </p:ext>
            </p:extLst>
          </p:nvPr>
        </p:nvGraphicFramePr>
        <p:xfrm>
          <a:off x="628649" y="1747195"/>
          <a:ext cx="7886701" cy="2087651"/>
        </p:xfrm>
        <a:graphic>
          <a:graphicData uri="http://schemas.openxmlformats.org/drawingml/2006/table">
            <a:tbl>
              <a:tblPr/>
              <a:tblGrid>
                <a:gridCol w="282880">
                  <a:extLst>
                    <a:ext uri="{9D8B030D-6E8A-4147-A177-3AD203B41FA5}">
                      <a16:colId xmlns:a16="http://schemas.microsoft.com/office/drawing/2014/main" val="2457747812"/>
                    </a:ext>
                  </a:extLst>
                </a:gridCol>
                <a:gridCol w="3190889">
                  <a:extLst>
                    <a:ext uri="{9D8B030D-6E8A-4147-A177-3AD203B41FA5}">
                      <a16:colId xmlns:a16="http://schemas.microsoft.com/office/drawing/2014/main" val="4105254517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4070623884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081114867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1231577995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634421374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2716345158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3143424735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660199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44727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44.930.045.358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44.964.530.959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34.485.601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20.724.820.858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66616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39538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267.413.071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267.346.469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-66.602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118.671.433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0914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3.630.350.519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3.540.259.652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-90.090.867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792.741.538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99991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12.224.943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61124715,0%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61124715,0%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90804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37.611.956.277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37.732.213.265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120.256.988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14.139.554.626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137880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274.597.331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274.597.331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72.757.356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30463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109.759.923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113.907.600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4.147.677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3.909.297.946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3561,7%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3432,0%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93229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975.631.478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975.869.883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238.405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438.608.664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7771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2.055.193.687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2.055.193.687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1.240.913.513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44426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642954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2AD3A16E-458A-4E4A-8B75-9D8A2207E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094181"/>
              </p:ext>
            </p:extLst>
          </p:nvPr>
        </p:nvGraphicFramePr>
        <p:xfrm>
          <a:off x="628649" y="4662961"/>
          <a:ext cx="7886701" cy="1646359"/>
        </p:xfrm>
        <a:graphic>
          <a:graphicData uri="http://schemas.openxmlformats.org/drawingml/2006/table">
            <a:tbl>
              <a:tblPr/>
              <a:tblGrid>
                <a:gridCol w="282880">
                  <a:extLst>
                    <a:ext uri="{9D8B030D-6E8A-4147-A177-3AD203B41FA5}">
                      <a16:colId xmlns:a16="http://schemas.microsoft.com/office/drawing/2014/main" val="1363621720"/>
                    </a:ext>
                  </a:extLst>
                </a:gridCol>
                <a:gridCol w="3190889">
                  <a:extLst>
                    <a:ext uri="{9D8B030D-6E8A-4147-A177-3AD203B41FA5}">
                      <a16:colId xmlns:a16="http://schemas.microsoft.com/office/drawing/2014/main" val="19122582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1671289253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113367348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615104528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1101079320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2015059160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987570864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010610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473661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6.219.151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6.619.151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4.304.373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14891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22125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79204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05205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205.688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9454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5.362.831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5.762.831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3.867.544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26990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208.668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71151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534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83568" y="3418823"/>
            <a:ext cx="800323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34076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4006987"/>
            <a:ext cx="79821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683568" y="5862463"/>
            <a:ext cx="777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59B5F64-4CCE-4815-8FCC-EB1EFB1784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931372"/>
              </p:ext>
            </p:extLst>
          </p:nvPr>
        </p:nvGraphicFramePr>
        <p:xfrm>
          <a:off x="628651" y="1721301"/>
          <a:ext cx="7886697" cy="1470899"/>
        </p:xfrm>
        <a:graphic>
          <a:graphicData uri="http://schemas.openxmlformats.org/drawingml/2006/table">
            <a:tbl>
              <a:tblPr/>
              <a:tblGrid>
                <a:gridCol w="270834">
                  <a:extLst>
                    <a:ext uri="{9D8B030D-6E8A-4147-A177-3AD203B41FA5}">
                      <a16:colId xmlns:a16="http://schemas.microsoft.com/office/drawing/2014/main" val="1001683642"/>
                    </a:ext>
                  </a:extLst>
                </a:gridCol>
                <a:gridCol w="270834">
                  <a:extLst>
                    <a:ext uri="{9D8B030D-6E8A-4147-A177-3AD203B41FA5}">
                      <a16:colId xmlns:a16="http://schemas.microsoft.com/office/drawing/2014/main" val="3405720698"/>
                    </a:ext>
                  </a:extLst>
                </a:gridCol>
                <a:gridCol w="3055013">
                  <a:extLst>
                    <a:ext uri="{9D8B030D-6E8A-4147-A177-3AD203B41FA5}">
                      <a16:colId xmlns:a16="http://schemas.microsoft.com/office/drawing/2014/main" val="3539305876"/>
                    </a:ext>
                  </a:extLst>
                </a:gridCol>
                <a:gridCol w="725836">
                  <a:extLst>
                    <a:ext uri="{9D8B030D-6E8A-4147-A177-3AD203B41FA5}">
                      <a16:colId xmlns:a16="http://schemas.microsoft.com/office/drawing/2014/main" val="2442910170"/>
                    </a:ext>
                  </a:extLst>
                </a:gridCol>
                <a:gridCol w="725836">
                  <a:extLst>
                    <a:ext uri="{9D8B030D-6E8A-4147-A177-3AD203B41FA5}">
                      <a16:colId xmlns:a16="http://schemas.microsoft.com/office/drawing/2014/main" val="4234190287"/>
                    </a:ext>
                  </a:extLst>
                </a:gridCol>
                <a:gridCol w="725836">
                  <a:extLst>
                    <a:ext uri="{9D8B030D-6E8A-4147-A177-3AD203B41FA5}">
                      <a16:colId xmlns:a16="http://schemas.microsoft.com/office/drawing/2014/main" val="4064378976"/>
                    </a:ext>
                  </a:extLst>
                </a:gridCol>
                <a:gridCol w="725836">
                  <a:extLst>
                    <a:ext uri="{9D8B030D-6E8A-4147-A177-3AD203B41FA5}">
                      <a16:colId xmlns:a16="http://schemas.microsoft.com/office/drawing/2014/main" val="4152419373"/>
                    </a:ext>
                  </a:extLst>
                </a:gridCol>
                <a:gridCol w="693336">
                  <a:extLst>
                    <a:ext uri="{9D8B030D-6E8A-4147-A177-3AD203B41FA5}">
                      <a16:colId xmlns:a16="http://schemas.microsoft.com/office/drawing/2014/main" val="255955714"/>
                    </a:ext>
                  </a:extLst>
                </a:gridCol>
                <a:gridCol w="693336">
                  <a:extLst>
                    <a:ext uri="{9D8B030D-6E8A-4147-A177-3AD203B41FA5}">
                      <a16:colId xmlns:a16="http://schemas.microsoft.com/office/drawing/2014/main" val="2726652679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098514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835575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1.189.658.811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1.189.658.811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461.816.892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293004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3.742.979.706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3.657.208.319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-85.771.387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4.408.769.760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869466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2.329.791.018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2.329.791.018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1.313.670.869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041852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37.611.956.277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37.732.213.265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120.256.988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14.139.554.626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233798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286.545.523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955151743,3%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955151743,3%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074197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401.749.562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401.749.562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404.203.355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705497"/>
                  </a:ext>
                </a:extLst>
              </a:tr>
              <a:tr h="154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111.675.592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113.323.269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1.647.677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204.617.225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400874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D0A56E0D-CFCB-4737-B32E-9137561298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680949"/>
              </p:ext>
            </p:extLst>
          </p:nvPr>
        </p:nvGraphicFramePr>
        <p:xfrm>
          <a:off x="628650" y="4363419"/>
          <a:ext cx="7886697" cy="1316523"/>
        </p:xfrm>
        <a:graphic>
          <a:graphicData uri="http://schemas.openxmlformats.org/drawingml/2006/table">
            <a:tbl>
              <a:tblPr/>
              <a:tblGrid>
                <a:gridCol w="270834">
                  <a:extLst>
                    <a:ext uri="{9D8B030D-6E8A-4147-A177-3AD203B41FA5}">
                      <a16:colId xmlns:a16="http://schemas.microsoft.com/office/drawing/2014/main" val="4024957730"/>
                    </a:ext>
                  </a:extLst>
                </a:gridCol>
                <a:gridCol w="270834">
                  <a:extLst>
                    <a:ext uri="{9D8B030D-6E8A-4147-A177-3AD203B41FA5}">
                      <a16:colId xmlns:a16="http://schemas.microsoft.com/office/drawing/2014/main" val="1830459168"/>
                    </a:ext>
                  </a:extLst>
                </a:gridCol>
                <a:gridCol w="3055013">
                  <a:extLst>
                    <a:ext uri="{9D8B030D-6E8A-4147-A177-3AD203B41FA5}">
                      <a16:colId xmlns:a16="http://schemas.microsoft.com/office/drawing/2014/main" val="3920663374"/>
                    </a:ext>
                  </a:extLst>
                </a:gridCol>
                <a:gridCol w="725836">
                  <a:extLst>
                    <a:ext uri="{9D8B030D-6E8A-4147-A177-3AD203B41FA5}">
                      <a16:colId xmlns:a16="http://schemas.microsoft.com/office/drawing/2014/main" val="2035617232"/>
                    </a:ext>
                  </a:extLst>
                </a:gridCol>
                <a:gridCol w="725836">
                  <a:extLst>
                    <a:ext uri="{9D8B030D-6E8A-4147-A177-3AD203B41FA5}">
                      <a16:colId xmlns:a16="http://schemas.microsoft.com/office/drawing/2014/main" val="1007359286"/>
                    </a:ext>
                  </a:extLst>
                </a:gridCol>
                <a:gridCol w="725836">
                  <a:extLst>
                    <a:ext uri="{9D8B030D-6E8A-4147-A177-3AD203B41FA5}">
                      <a16:colId xmlns:a16="http://schemas.microsoft.com/office/drawing/2014/main" val="2361116626"/>
                    </a:ext>
                  </a:extLst>
                </a:gridCol>
                <a:gridCol w="725836">
                  <a:extLst>
                    <a:ext uri="{9D8B030D-6E8A-4147-A177-3AD203B41FA5}">
                      <a16:colId xmlns:a16="http://schemas.microsoft.com/office/drawing/2014/main" val="2376589853"/>
                    </a:ext>
                  </a:extLst>
                </a:gridCol>
                <a:gridCol w="693336">
                  <a:extLst>
                    <a:ext uri="{9D8B030D-6E8A-4147-A177-3AD203B41FA5}">
                      <a16:colId xmlns:a16="http://schemas.microsoft.com/office/drawing/2014/main" val="1030950496"/>
                    </a:ext>
                  </a:extLst>
                </a:gridCol>
                <a:gridCol w="693336">
                  <a:extLst>
                    <a:ext uri="{9D8B030D-6E8A-4147-A177-3AD203B41FA5}">
                      <a16:colId xmlns:a16="http://schemas.microsoft.com/office/drawing/2014/main" val="1348689209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093405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048842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5.251.761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5.651.761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1.618.242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246393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208.668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439266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205.688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675917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872.874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872.874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2.008.526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988712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168.684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168.684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77.861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62103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531.493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531.493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185.388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00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149" y="6071657"/>
            <a:ext cx="8229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1244417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A38D633-7C66-483D-80C5-A996562032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044541"/>
              </p:ext>
            </p:extLst>
          </p:nvPr>
        </p:nvGraphicFramePr>
        <p:xfrm>
          <a:off x="628649" y="1773624"/>
          <a:ext cx="7886701" cy="353098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79883740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68256927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63038532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73542943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9994394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7044932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5380027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6674136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41217994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571472007"/>
                    </a:ext>
                  </a:extLst>
                </a:gridCol>
              </a:tblGrid>
              <a:tr h="1335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492738"/>
                  </a:ext>
                </a:extLst>
              </a:tr>
              <a:tr h="4090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460857"/>
                  </a:ext>
                </a:extLst>
              </a:tr>
              <a:tr h="1752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1.189.658.811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1.189.658.811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461.816.892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967140"/>
                  </a:ext>
                </a:extLst>
              </a:tr>
              <a:tr h="133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1.123.193.903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1.123.193.903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434.593.024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791885"/>
                  </a:ext>
                </a:extLst>
              </a:tr>
              <a:tr h="133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1.030.518.746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1.030.518.746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390.579.124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296801"/>
                  </a:ext>
                </a:extLst>
              </a:tr>
              <a:tr h="133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3.370.808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3.370.808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423.800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736964"/>
                  </a:ext>
                </a:extLst>
              </a:tr>
              <a:tr h="267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de Magallanes y de la Antártica Chilena, y Subsidio Isla de Pascua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43.600.930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43.600.930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12.190.094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754916"/>
                  </a:ext>
                </a:extLst>
              </a:tr>
              <a:tr h="133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539.230.195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539.230.195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202.072.451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425160"/>
                  </a:ext>
                </a:extLst>
              </a:tr>
              <a:tr h="133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938948"/>
                  </a:ext>
                </a:extLst>
              </a:tr>
              <a:tr h="133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300.014.815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300.014.815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123.539.710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0917"/>
                  </a:ext>
                </a:extLst>
              </a:tr>
              <a:tr h="133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75.720.406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75.720.406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26.150.721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017604"/>
                  </a:ext>
                </a:extLst>
              </a:tr>
              <a:tr h="133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68.106.131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68.106.131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26.202.348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727469"/>
                  </a:ext>
                </a:extLst>
              </a:tr>
              <a:tr h="133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 de 2006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060967"/>
                  </a:ext>
                </a:extLst>
              </a:tr>
              <a:tr h="267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465.441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465.441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337453"/>
                  </a:ext>
                </a:extLst>
              </a:tr>
              <a:tr h="133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772172"/>
                  </a:ext>
                </a:extLst>
              </a:tr>
              <a:tr h="133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92.675.157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92.675.157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44.013.900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176644"/>
                  </a:ext>
                </a:extLst>
              </a:tr>
              <a:tr h="133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92.675.157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92.675.157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44.013.900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715471"/>
                  </a:ext>
                </a:extLst>
              </a:tr>
              <a:tr h="141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66.464.908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66.464.908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27.223.868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431543"/>
                  </a:ext>
                </a:extLst>
              </a:tr>
              <a:tr h="133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66.464.908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66.464.908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27.223.868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762487"/>
                  </a:ext>
                </a:extLst>
              </a:tr>
              <a:tr h="133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61.891.896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61.891.896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26.035.241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726552"/>
                  </a:ext>
                </a:extLst>
              </a:tr>
              <a:tr h="133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2.996.634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581.505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496514"/>
                  </a:ext>
                </a:extLst>
              </a:tr>
              <a:tr h="133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1.576.378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1.576.378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607.122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179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76243"/>
            <a:ext cx="81679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8" y="1297098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5A36A65-C02A-4BFA-8C45-6570B86629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027223"/>
              </p:ext>
            </p:extLst>
          </p:nvPr>
        </p:nvGraphicFramePr>
        <p:xfrm>
          <a:off x="628649" y="1878987"/>
          <a:ext cx="7886701" cy="4017803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3469617024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2077483272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358359153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3292517532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697366323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324829702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258325268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643528031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2580803374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1599038949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574721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860850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3.742.979.706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3.657.208.319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-85.771.387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4.408.769.760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28314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143.052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143.052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50.839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56924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267.413.071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267.346.469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-66.602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118.671.433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31396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105.379.232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105.379.232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50.124.447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27129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50.257.380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50.257.380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25.376.326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35974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6.689.533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79100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44.821.852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44.821.852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18.058.588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4268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162.033.829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161.967.227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-66.602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68.535.154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18968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162.033.829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161.967.227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-66.602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68.535.154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48626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118320,0%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118320,0%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78259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118320,0%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118320,0%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54657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2.423.182.776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2.333.091.909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-90.090.867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327.158.414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94310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45.201.847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45.201.847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7.962.313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12325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943.312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943.312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826.868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75372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7.725.000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7.725.000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1.695.041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846786"/>
                  </a:ext>
                </a:extLst>
              </a:tr>
              <a:tr h="131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229.493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229.493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228.129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47747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11.086.387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11.086.387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4.552.701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495064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17.648.959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17.648.959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-2.713.921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33772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18304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7.568.686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7.568.686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3.373.495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68313"/>
                  </a:ext>
                </a:extLst>
              </a:tr>
              <a:tr h="154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605.810.745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605.810.745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177.653.049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422565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72.593.452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72.593.452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125788"/>
                  </a:ext>
                </a:extLst>
              </a:tr>
              <a:tr h="154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435.296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435.296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505.062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037684"/>
                  </a:ext>
                </a:extLst>
              </a:tr>
              <a:tr h="154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Ley N° 20.630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336.781.997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336.781.997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177.147.987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302279"/>
                  </a:ext>
                </a:extLst>
              </a:tr>
              <a:tr h="154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138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572" y="6356350"/>
            <a:ext cx="821856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1053" y="126106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D8F2AD3-2368-4747-B4AC-E5C23D4FFA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10057"/>
              </p:ext>
            </p:extLst>
          </p:nvPr>
        </p:nvGraphicFramePr>
        <p:xfrm>
          <a:off x="628649" y="1862599"/>
          <a:ext cx="7886701" cy="4489841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3166654870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2542283511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1134088117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3632712956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818002299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263224300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946476348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516425174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872476671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902848173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793427"/>
                  </a:ext>
                </a:extLst>
              </a:tr>
              <a:tr h="3716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03206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1.772.170.174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1.682.079.307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-90.090.867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141.498.707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92377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314.523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314.523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-160.033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39620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1.389.295.323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1.297.830.807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-91.464.516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82.346.480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04761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5.147.877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5.147.877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2.144.950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88544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50.210.908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50.210.908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33.376.143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315963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4.837.461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4.837.461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3.490.176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5022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7.009.718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7.009.718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2.890.715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53285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684.575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684.575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286.096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74900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3.825.283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3.825.283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1.454.738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42875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-26.341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-26.351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321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2.153.804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2.153.804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897.331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0994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275.487.587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275.487.587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432837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3.439.985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3.439.985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2.134.738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285704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10.034.032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10.034.032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6.116.715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36879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8.349.955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8.349.955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3.246.247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24016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5.850.193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5.850.193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1.944.636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42782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2.179.940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2.179.940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734.349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11141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54611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3.348.990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3.348.990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680983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 Bonificación Adicional Zonas Extremas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595.426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38163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44.345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443450,0%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443450,0%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81624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44.345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443450,0%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443450,0%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82216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12.224.943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61124715,0%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61124715,0%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95045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12.224.943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122249430,0%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122249430,0%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89958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12.224.943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122249430,0%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122249430,0%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54618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13627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484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002" y="617378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6002" y="12869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B0708AE-9CFD-4A8C-B993-4AE1D18DD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038858"/>
              </p:ext>
            </p:extLst>
          </p:nvPr>
        </p:nvGraphicFramePr>
        <p:xfrm>
          <a:off x="628649" y="1862598"/>
          <a:ext cx="7886701" cy="4132422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2769306126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35910111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4048079743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3393522181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619266584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815919193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094250897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443472538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242217176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3335963705"/>
                    </a:ext>
                  </a:extLst>
                </a:gridCol>
              </a:tblGrid>
              <a:tr h="1338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847597"/>
                  </a:ext>
                </a:extLst>
              </a:tr>
              <a:tr h="4014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36414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3.424.786.062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11415953540,0%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136989,8%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593784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3.419.469.062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34194690620,0%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34194690620,0%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934639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5.317.000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53170000,0%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1859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91622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1.047.240.757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1.049.126.839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1.886.082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525.878.069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68237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305573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391531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991.127.785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993.013.867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1.886.082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491.959.580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535535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27.407.257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27.407.257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8.029.493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801607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3.612.455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3.612.455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93199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47.707.798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47.707.798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39836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367.890.762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367.890.762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122.916.150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56475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28.631.909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28.631.909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11.122.467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236667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172.167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172.167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462949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352.798.328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352.798.328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212.425.543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76382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104.967.300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106.614.977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1.647.677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104.783.862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688187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17.596.517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17.596.517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89689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35.472.916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35.472.916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32.270.627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386601"/>
                  </a:ext>
                </a:extLst>
              </a:tr>
              <a:tr h="26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4.870.376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5.108.781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238.405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258259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56.112.962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56.112.962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33.918.489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60643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27.407.257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27.407.257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22.829.028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912362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28.631.909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28.631.909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11.089.461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28916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73.786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73.786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319180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28770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231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4064</TotalTime>
  <Words>7152</Words>
  <Application>Microsoft Office PowerPoint</Application>
  <PresentationFormat>Presentación en pantalla (4:3)</PresentationFormat>
  <Paragraphs>3875</Paragraphs>
  <Slides>22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MAYO DE 2019 PARTIDA 50: TESORO PÚBLICO</vt:lpstr>
      <vt:lpstr>EJECUCIÓN ACUMULADA DE GASTOS A MAYO DE 2019  PARTIDA 50 TESORO PÚBLICO</vt:lpstr>
      <vt:lpstr>EJECUCIÓN ACUMULADA DE GASTOS A MAYO DE 2019  PARTIDA 50 TESORO PÚBLICO</vt:lpstr>
      <vt:lpstr>EJECUCIÓN ACUMULADA DE GASTOS A MAYO DE 2019  PARTIDA 50 TESORO PÚBLICO</vt:lpstr>
      <vt:lpstr>EJECUCIÓN ACUMULADA DE GASTOS A MAYO DE 2019  PARTIDA 50 RESUMEN POR CAPÍTULOS</vt:lpstr>
      <vt:lpstr>EJECUCIÓN ACUMULADA DE GASTOS A MAYO DE 2019  PARTIDA 50. CAPÍTULO 01. PROGRAMA 02:  SUBSIDIOS</vt:lpstr>
      <vt:lpstr>EJECUCIÓN ACUMULADA DE GASTOS A MAYO DE 2019  PARTIDA 50. CAPÍTULO 01. PROGRAMA 03:  OPERACIONES COMPLEMENTARIAS</vt:lpstr>
      <vt:lpstr>EJECUCIÓN ACUMULADA DE GASTOS A MAYO DE 2019  PARTIDA 50. CAPÍTULO 01. PROGRAMA 03:  OPERACIONES COMPLEMENTARIAS</vt:lpstr>
      <vt:lpstr>EJECUCIÓN ACUMULADA DE GASTOS A MAYO DE 2019  PARTIDA 50. CAPÍTULO 01. PROGRAMA 03:  OPERACIONES COMPLEMENTARIAS</vt:lpstr>
      <vt:lpstr>EJECUCIÓN ACUMULADA DE GASTOS A MAYO DE 2019  PARTIDA 50. CAPÍTULO 01. PROGRAMA 03:  OPERACIONES COMPLEMENTARIAS</vt:lpstr>
      <vt:lpstr>EJECUCIÓN ACUMULADA DE GASTOS A MAYO DE 2019  PARTIDA 50. CAPÍTULO 01. PROGRAMA 04:  SERVICIO DE LA DEUDA PÚBLICA</vt:lpstr>
      <vt:lpstr>EJECUCIÓN ACUMULADA DE GASTOS A MAYO DE 2019  PARTIDA 50. CAPÍTULO 01. PROGRAMA 04:  SERVICIO DE LA DEUDA PÚBLICA</vt:lpstr>
      <vt:lpstr>EJECUCIÓN ACUMULADA DE GASTOS A MAYO DE 2019  PARTIDA 50. CAPÍTULO 01. PROGRAMA 04:  SERVICIO DE LA DEUDA PÚBLICA</vt:lpstr>
      <vt:lpstr>EJECUCIÓN ACUMULADA DE GASTOS A MAYO DE 2019  PARTIDA 50. CAPÍTULO 01. PROGRAMA 04:  SERVICIO DE LA DEUDA PÚBLICA</vt:lpstr>
      <vt:lpstr>EJECUCIÓN ACUMULADA DE GASTOS A MAYO DE 2019  PARTIDA 50. CAPÍTULO 01. PROGRAMA 05:  APORTE FISCAL LIBRE</vt:lpstr>
      <vt:lpstr>EJECUCIÓN ACUMULADA DE GASTOS A MAYO DE 2019  PARTIDA 50. CAPÍTULO 01. PROGRAMA 05:  APORTE FISCAL LIBRE</vt:lpstr>
      <vt:lpstr>EJECUCIÓN ACUMULADA DE GASTOS A MAYO DE 2019  PARTIDA 50. CAPÍTULO 01. PROGRAMA 05:  APORTE FISCAL LIBRE</vt:lpstr>
      <vt:lpstr>EJECUCIÓN ACUMULADA DE GASTOS A MAYO DE 2019  PARTIDA 50. CAPÍTULO 01. PROGRAMA 06:  FONDO DE RESERVA DE PENSIONES</vt:lpstr>
      <vt:lpstr>EJECUCIÓN ACUMULADA DE GASTOS A MAYO DE 2019  PARTIDA 50. CAPÍTULO 01. PROGRAMA 07:  FONDO DE ESTABILIZACIÓN ECONÓMICA Y SOCIAL</vt:lpstr>
      <vt:lpstr>EJECUCIÓN ACUMULADA DE GASTOS A MAYO DE 2019  PARTIDA 50. CAPÍTULO 01. PROGRAMA 08:  FONDO PARA LA EDUCACIÓN</vt:lpstr>
      <vt:lpstr>EJECUCIÓN ACUMULADA DE GASTOS A MAYO DE 2019  PARTIDA 50. CAPÍTULO 01. PROGRAMA 09:  FONDO DE APOYO REGIONAL</vt:lpstr>
      <vt:lpstr>EJECUCIÓN ACUMULADA DE GASTOS A MAYO DE 2019  PARTIDA 50. CAPÍTULO 01. PROGRAMA 10:  FONDO PARA DIAGNÓSTICOS Y TRATAMIENTOS DE ALTO COSTO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277</cp:revision>
  <cp:lastPrinted>2016-08-01T14:19:25Z</cp:lastPrinted>
  <dcterms:created xsi:type="dcterms:W3CDTF">2016-06-23T13:38:47Z</dcterms:created>
  <dcterms:modified xsi:type="dcterms:W3CDTF">2019-07-11T16:24:36Z</dcterms:modified>
</cp:coreProperties>
</file>