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18"/>
  </p:notesMasterIdLst>
  <p:handoutMasterIdLst>
    <p:handoutMasterId r:id="rId19"/>
  </p:handoutMasterIdLst>
  <p:sldIdLst>
    <p:sldId id="256" r:id="rId3"/>
    <p:sldId id="298" r:id="rId4"/>
    <p:sldId id="309" r:id="rId5"/>
    <p:sldId id="310" r:id="rId6"/>
    <p:sldId id="311" r:id="rId7"/>
    <p:sldId id="301" r:id="rId8"/>
    <p:sldId id="263" r:id="rId9"/>
    <p:sldId id="265" r:id="rId10"/>
    <p:sldId id="307" r:id="rId11"/>
    <p:sldId id="269" r:id="rId12"/>
    <p:sldId id="271" r:id="rId13"/>
    <p:sldId id="273" r:id="rId14"/>
    <p:sldId id="308" r:id="rId15"/>
    <p:sldId id="305" r:id="rId16"/>
    <p:sldId id="306" r:id="rId17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>
      <p:cViewPr varScale="1">
        <p:scale>
          <a:sx n="111" d="100"/>
          <a:sy n="111" d="100"/>
        </p:scale>
        <p:origin x="157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4.20\presupuesto\3%20Ejecucion\2019\Planillas\2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Inicial por Subtítulos de Gasto</a:t>
            </a:r>
            <a:endParaRPr lang="es-CL" sz="1200" b="1">
              <a:effectLst/>
            </a:endParaRPr>
          </a:p>
        </c:rich>
      </c:tx>
      <c:layout>
        <c:manualLayout>
          <c:xMode val="edge"/>
          <c:yMode val="edge"/>
          <c:x val="0.16619196607046632"/>
          <c:y val="1.44534778681120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142253741461124E-2"/>
          <c:y val="0.25148937683602562"/>
          <c:w val="0.97875302011089671"/>
          <c:h val="0.4774586916472839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851-4BDC-9139-E8E1A557E32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851-4BDC-9139-E8E1A557E32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851-4BDC-9139-E8E1A557E32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851-4BDC-9139-E8E1A557E32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851-4BDC-9139-E8E1A557E32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851-4BDC-9139-E8E1A557E32B}"/>
              </c:ext>
            </c:extLst>
          </c:dPt>
          <c:dLbls>
            <c:dLbl>
              <c:idx val="4"/>
              <c:layout>
                <c:manualLayout>
                  <c:x val="1.5542187370736728E-2"/>
                  <c:y val="-1.556199637948724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51-4BDC-9139-E8E1A557E32B}"/>
                </c:ext>
              </c:extLst>
            </c:dLbl>
            <c:dLbl>
              <c:idx val="5"/>
              <c:layout>
                <c:manualLayout>
                  <c:x val="2.1759062319031363E-2"/>
                  <c:y val="-1.55619963794872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851-4BDC-9139-E8E1A557E32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29'!$C$57:$C$62</c:f>
              <c:strCache>
                <c:ptCount val="6"/>
                <c:pt idx="0">
                  <c:v>Gastos en Personal</c:v>
                </c:pt>
                <c:pt idx="1">
                  <c:v>Bienes y Servicios de Consumo</c:v>
                </c:pt>
                <c:pt idx="2">
                  <c:v>Transferencias Corrientes</c:v>
                </c:pt>
                <c:pt idx="3">
                  <c:v>Iniciativas de Inversión</c:v>
                </c:pt>
                <c:pt idx="4">
                  <c:v>Transferencias de Capital</c:v>
                </c:pt>
                <c:pt idx="5">
                  <c:v>Otros</c:v>
                </c:pt>
              </c:strCache>
            </c:strRef>
          </c:cat>
          <c:val>
            <c:numRef>
              <c:f>'Partida 29'!$D$57:$D$62</c:f>
              <c:numCache>
                <c:formatCode>#,##0</c:formatCode>
                <c:ptCount val="6"/>
                <c:pt idx="0">
                  <c:v>55464743</c:v>
                </c:pt>
                <c:pt idx="1">
                  <c:v>20146819</c:v>
                </c:pt>
                <c:pt idx="2">
                  <c:v>96521599</c:v>
                </c:pt>
                <c:pt idx="3">
                  <c:v>6732617</c:v>
                </c:pt>
                <c:pt idx="4">
                  <c:v>6282233</c:v>
                </c:pt>
                <c:pt idx="5">
                  <c:v>4184164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851-4BDC-9139-E8E1A557E3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620743599103092E-2"/>
          <c:y val="0.86327522067871598"/>
          <c:w val="0.97600337209504462"/>
          <c:h val="0.115044562519116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04-07-2019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04-07-2019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04-07-2019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04-07-2019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04-07-2019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CB32A8-ACCF-408E-AE69-3B995A8F0BFF}" type="datetime1">
              <a:rPr lang="es-CL" smtClean="0"/>
              <a:t>04-07-2019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E02360-A21A-4CCD-BCB0-8531ABD610AB}" type="datetime1">
              <a:rPr lang="es-CL" smtClean="0"/>
              <a:t>04-07-2019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04-07-2019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04-07-2019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04-07-2019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04-07-2019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04-07-2019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04-07-2019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04-07-2019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04-07-2019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04-07-2019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04-07-2019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04-07-2019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04-07-2019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04-07-2019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04-07-2019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04-07-2019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04-07-2019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04-07-2019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04-07-2019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156176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846928123"/>
              </p:ext>
            </p:extLst>
          </p:nvPr>
        </p:nvGraphicFramePr>
        <p:xfrm>
          <a:off x="5508104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012161" y="44624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TÉCNICA DE APOYO PRESUPUESTARIO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3D8D151-7409-43A4-8CFE-809D30D736B9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1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MAYO DE 2019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29: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LAS CULTURAS, LAS ARTES Y EL PATRIMONIO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Valparaíso, julio 2019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6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TÉCNICA DE APOYO PRESUPUESTARIO</a:t>
            </a:r>
            <a:endParaRPr lang="es-CL" sz="1400" dirty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2D4952BC-765B-43F4-BA3F-D34E579D3F21}"/>
              </a:ext>
            </a:extLst>
          </p:cNvPr>
          <p:cNvSpPr/>
          <p:nvPr/>
        </p:nvSpPr>
        <p:spPr>
          <a:xfrm>
            <a:off x="410078" y="6237312"/>
            <a:ext cx="5890114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05061" y="548680"/>
            <a:ext cx="8210798" cy="77575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29. CAPÍTUO 01. PROGRAMA 02: FONDOS CULTURALES Y ARTÍSTICOS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endParaRPr lang="es-CL" sz="12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B9630865-9078-4584-A01B-A439C27EE2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551172"/>
              </p:ext>
            </p:extLst>
          </p:nvPr>
        </p:nvGraphicFramePr>
        <p:xfrm>
          <a:off x="466618" y="1868116"/>
          <a:ext cx="8210763" cy="2208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Worksheet" r:id="rId3" imgW="9458435" imgH="2657610" progId="Excel.Sheet.12">
                  <p:embed/>
                </p:oleObj>
              </mc:Choice>
              <mc:Fallback>
                <p:oleObj name="Worksheet" r:id="rId3" imgW="9458435" imgH="26576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6618" y="1868116"/>
                        <a:ext cx="8210763" cy="22089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05061" y="548680"/>
            <a:ext cx="8210798" cy="77575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29. CAPÍTUO 02. PROGRAMA 01: SUBSECRETARÍA DEL PATRIMONIO CULTURAL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endParaRPr lang="es-CL" sz="12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33C98E42-08A7-4E65-9F58-4B9A3B9949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712198"/>
              </p:ext>
            </p:extLst>
          </p:nvPr>
        </p:nvGraphicFramePr>
        <p:xfrm>
          <a:off x="476037" y="1916832"/>
          <a:ext cx="8210763" cy="2004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Worksheet" r:id="rId3" imgW="9458435" imgH="2200230" progId="Excel.Sheet.12">
                  <p:embed/>
                </p:oleObj>
              </mc:Choice>
              <mc:Fallback>
                <p:oleObj name="Worksheet" r:id="rId3" imgW="9458435" imgH="22002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037" y="1916832"/>
                        <a:ext cx="8210763" cy="2004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05061" y="548681"/>
            <a:ext cx="8210798" cy="77575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29. CAPÍTUO 03. PROGRAMA 01: SERVICIO NACIONAL DEL PATRIMONIO CULTURAL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endParaRPr lang="es-CL" sz="12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0DB4E4B5-1755-4667-887B-2C15FCC3B328}"/>
              </a:ext>
            </a:extLst>
          </p:cNvPr>
          <p:cNvSpPr txBox="1">
            <a:spLocks/>
          </p:cNvSpPr>
          <p:nvPr/>
        </p:nvSpPr>
        <p:spPr>
          <a:xfrm>
            <a:off x="414336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                    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8CA7C579-E65C-434F-B44B-7D0BDB72D0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506982"/>
              </p:ext>
            </p:extLst>
          </p:nvPr>
        </p:nvGraphicFramePr>
        <p:xfrm>
          <a:off x="467544" y="1916832"/>
          <a:ext cx="8176392" cy="374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Worksheet" r:id="rId3" imgW="9458435" imgH="4638600" progId="Excel.Sheet.12">
                  <p:embed/>
                </p:oleObj>
              </mc:Choice>
              <mc:Fallback>
                <p:oleObj name="Worksheet" r:id="rId3" imgW="9458435" imgH="4638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916832"/>
                        <a:ext cx="8176392" cy="3744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05061" y="548681"/>
            <a:ext cx="8210798" cy="77575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29. CAPÍTUO 03. PROGRAMA 01: SERVICIO NACIONAL DEL PATRIMONIO CULTURAL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endParaRPr lang="es-CL" sz="12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0DB4E4B5-1755-4667-887B-2C15FCC3B328}"/>
              </a:ext>
            </a:extLst>
          </p:cNvPr>
          <p:cNvSpPr txBox="1">
            <a:spLocks/>
          </p:cNvSpPr>
          <p:nvPr/>
        </p:nvSpPr>
        <p:spPr>
          <a:xfrm>
            <a:off x="414336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                    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DF77B1EA-06EB-479D-9619-62131A222E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979726"/>
              </p:ext>
            </p:extLst>
          </p:nvPr>
        </p:nvGraphicFramePr>
        <p:xfrm>
          <a:off x="544091" y="1916832"/>
          <a:ext cx="8076307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Worksheet" r:id="rId3" imgW="9458435" imgH="2295540" progId="Excel.Sheet.12">
                  <p:embed/>
                </p:oleObj>
              </mc:Choice>
              <mc:Fallback>
                <p:oleObj name="Worksheet" r:id="rId3" imgW="9458435" imgH="22955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091" y="1916832"/>
                        <a:ext cx="8076307" cy="1872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5923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7926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05061" y="548680"/>
            <a:ext cx="8210798" cy="77575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29. CAPÍTUO 03. PROGRAMA 02: RED DE BIBLIOTECAS PÚBLICAS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endParaRPr lang="es-CL" sz="12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A13BDD64-E9E5-4F2B-AAD6-6D96694C98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043131"/>
              </p:ext>
            </p:extLst>
          </p:nvPr>
        </p:nvGraphicFramePr>
        <p:xfrm>
          <a:off x="476037" y="1934607"/>
          <a:ext cx="8210763" cy="2214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Worksheet" r:id="rId3" imgW="9458435" imgH="2657610" progId="Excel.Sheet.12">
                  <p:embed/>
                </p:oleObj>
              </mc:Choice>
              <mc:Fallback>
                <p:oleObj name="Worksheet" r:id="rId3" imgW="9458435" imgH="26576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037" y="1934607"/>
                        <a:ext cx="8210763" cy="2214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6774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7926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05061" y="548680"/>
            <a:ext cx="8210798" cy="77575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29. CAPÍTUO 03. PROGRAMA 03: CONSEJO DE MONUMENTOS NACIONALES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endParaRPr lang="es-CL" sz="12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955CFE55-D38F-4B7A-9FC4-F48F27DDB2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085871"/>
              </p:ext>
            </p:extLst>
          </p:nvPr>
        </p:nvGraphicFramePr>
        <p:xfrm>
          <a:off x="550928" y="1934607"/>
          <a:ext cx="8064896" cy="1498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Worksheet" r:id="rId3" imgW="9458435" imgH="1743120" progId="Excel.Sheet.12">
                  <p:embed/>
                </p:oleObj>
              </mc:Choice>
              <mc:Fallback>
                <p:oleObj name="Worksheet" r:id="rId3" imgW="9458435" imgH="17431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0928" y="1934607"/>
                        <a:ext cx="8064896" cy="1498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0672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196752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CL" sz="1300" b="1" dirty="0"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s-CL" sz="1300" dirty="0"/>
              <a:t>La proposición de presupuesto para el Ministerio de las Culturas, las Artes y el Patrimonio del año 2019 presentada por el Ejecutivo alcanzó a $188.129 millones, con un mayor gasto fiscal de $7.278 millones lo que representa un incremento de un 4,0% en relación al año 2018.  El incremento respondió principalmente al impacto de la implementación de la nueva institucionalidad (Ley N°21.045), la cual tiene efecto sólo en el gasto de operación (subtítulos 21 y 22) y en activos no financieros, y no en Líneas Programáticas.  Sin perjuicio de lo señalado, durante la discusión del presupuesto, la propuesta se incremento en $1.203 millones, recursos destinados a la Subsecretaría de las Culturas y las Artes, incrementando las asignaciones 24.01.279 “Corporación Centro Cultural Gabriela Mistral”, por $120 millones y en la asignación 24.01.290 “Otras Instituciones Colaboradoras”, por $1.083 millones.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s-CL" sz="1300" dirty="0"/>
              <a:t>Al mes de </a:t>
            </a:r>
            <a:r>
              <a:rPr lang="es-ES" sz="1300" dirty="0"/>
              <a:t>mayo</a:t>
            </a:r>
            <a:r>
              <a:rPr lang="es-CL" sz="1300" dirty="0"/>
              <a:t>, el Presupuesto del Ministerio ascendió a los </a:t>
            </a:r>
            <a:r>
              <a:rPr lang="es-CL" sz="1300" b="1" dirty="0"/>
              <a:t>$193.471 millones</a:t>
            </a:r>
            <a:r>
              <a:rPr lang="es-CL" sz="1300" dirty="0"/>
              <a:t>, mientras que los recursos ejecutados durante el mes alcanzó los </a:t>
            </a:r>
            <a:r>
              <a:rPr lang="es-CL" sz="1300" b="1" dirty="0"/>
              <a:t>$10.933 millones</a:t>
            </a:r>
            <a:r>
              <a:rPr lang="es-CL" sz="1300" dirty="0"/>
              <a:t>, equivalente a una ejecución de </a:t>
            </a:r>
            <a:r>
              <a:rPr lang="es-CL" sz="1300" b="1" dirty="0"/>
              <a:t>5,7%</a:t>
            </a:r>
            <a:r>
              <a:rPr lang="es-CL" sz="1300" dirty="0"/>
              <a:t> respecto al presupuesto vigente.  Dicha erogación se encuentra por sobre lo registrado a igual mes del año 2018 (4,3%), si se considera el presupuesto disponible en los Ministerios y Servicios que vieron modificado su presupuesto como consecuencia de la aplicación de la Ley N°21.045, que crea el Ministerio de las Culturas, las Artes y el Patrimonio.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s-CL" sz="1300" dirty="0"/>
              <a:t>Con todo el gasto acumulado al quinto mes ascendió a </a:t>
            </a:r>
            <a:r>
              <a:rPr lang="es-CL" sz="1300" b="1" dirty="0"/>
              <a:t>$75.261 millones</a:t>
            </a:r>
            <a:r>
              <a:rPr lang="es-CL" sz="1300" dirty="0"/>
              <a:t>, representando una ejecución de </a:t>
            </a:r>
            <a:r>
              <a:rPr lang="es-CL" sz="1300" b="1" dirty="0"/>
              <a:t>38,9%</a:t>
            </a:r>
            <a:r>
              <a:rPr lang="es-CL" sz="1300" dirty="0"/>
              <a:t> respecto del presupuesto vigente, dicha erogación es mayor en 3,4 puntos porcentuales a la registrada a igual periodo de 2018.</a:t>
            </a: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3"/>
            </a:pPr>
            <a:r>
              <a:rPr lang="es-CL" sz="1300" dirty="0">
                <a:solidFill>
                  <a:prstClr val="black"/>
                </a:solidFill>
                <a:ea typeface="+mn-ea"/>
                <a:cs typeface="+mn-cs"/>
              </a:rPr>
              <a:t>En cuanto a los programas, el 72,4% del presupuesto vigente, se concentra en la Subsecretaría de las Culturas y las Artes (44,5%) y el Servicio Nacional del Patrimonio Cultural (27,8%), los que al mes de </a:t>
            </a:r>
            <a:r>
              <a:rPr lang="es-ES" sz="1300" dirty="0"/>
              <a:t>mayo</a:t>
            </a:r>
            <a:r>
              <a:rPr lang="es-CL" sz="1300" dirty="0">
                <a:solidFill>
                  <a:prstClr val="black"/>
                </a:solidFill>
                <a:ea typeface="+mn-ea"/>
                <a:cs typeface="+mn-cs"/>
              </a:rPr>
              <a:t> alcanzaron tasas de ejecución de 31,8% y 33,4% respectivamente, ambas calculadas sobre al presupuesto vigente.</a:t>
            </a: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3"/>
            </a:pPr>
            <a:r>
              <a:rPr lang="es-CL" sz="1300" dirty="0">
                <a:solidFill>
                  <a:prstClr val="black"/>
                </a:solidFill>
                <a:ea typeface="+mn-ea"/>
                <a:cs typeface="+mn-cs"/>
              </a:rPr>
              <a:t>La mayor erogación se registra en el programa “</a:t>
            </a:r>
            <a:r>
              <a:rPr lang="es-CL" sz="1300" dirty="0">
                <a:solidFill>
                  <a:prstClr val="black"/>
                </a:solidFill>
              </a:rPr>
              <a:t>Fondos Culturales y Artísticos</a:t>
            </a:r>
            <a:r>
              <a:rPr lang="es-CL" sz="1300" dirty="0">
                <a:solidFill>
                  <a:prstClr val="black"/>
                </a:solidFill>
                <a:ea typeface="+mn-ea"/>
                <a:cs typeface="+mn-cs"/>
              </a:rPr>
              <a:t>”</a:t>
            </a:r>
            <a:r>
              <a:rPr lang="es-CL" sz="1300" dirty="0">
                <a:solidFill>
                  <a:prstClr val="black"/>
                </a:solidFill>
              </a:rPr>
              <a:t>, con un 65,2%</a:t>
            </a:r>
            <a:r>
              <a:rPr lang="es-CL" sz="1300" dirty="0">
                <a:solidFill>
                  <a:prstClr val="black"/>
                </a:solidFill>
                <a:ea typeface="+mn-ea"/>
                <a:cs typeface="+mn-cs"/>
              </a:rPr>
              <a:t>.  Por su parte, el “Consejo de Monumentos Nacionales</a:t>
            </a:r>
            <a:r>
              <a:rPr lang="es-CL" sz="1300" dirty="0">
                <a:solidFill>
                  <a:prstClr val="black"/>
                </a:solidFill>
              </a:rPr>
              <a:t>” </a:t>
            </a:r>
            <a:r>
              <a:rPr lang="es-CL" sz="1300" dirty="0">
                <a:solidFill>
                  <a:prstClr val="black"/>
                </a:solidFill>
                <a:ea typeface="+mn-ea"/>
                <a:cs typeface="+mn-cs"/>
              </a:rPr>
              <a:t>presentan la menor ejecución con un 24,1%.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endParaRPr lang="es-CL" sz="13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5789" y="476672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29 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MINISTERIO DE LAS CULTURAS, LAS ARTES Y EL PATRIMONIO</a:t>
            </a:r>
            <a:endParaRPr lang="es-CL" sz="12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5789" y="476672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29 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MINISTERIO DE LAS CULTURAS, LAS ARTES Y EL PATRIMONIO</a:t>
            </a:r>
            <a:endParaRPr lang="es-CL" sz="12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D62D8A99-DF16-4596-8E96-C639298707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9569527"/>
              </p:ext>
            </p:extLst>
          </p:nvPr>
        </p:nvGraphicFramePr>
        <p:xfrm>
          <a:off x="414338" y="1844824"/>
          <a:ext cx="4085654" cy="2596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53A9CBE5-19D9-41BE-B585-87FC66D7C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10" y="1844824"/>
            <a:ext cx="4085652" cy="259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52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5789" y="476672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29 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MINISTERIO DE LAS CULTURAS, LAS ARTES Y EL PATRIMONIO</a:t>
            </a:r>
            <a:endParaRPr lang="es-CL" sz="12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DA34504-B4F6-4AA4-90FA-5FF150824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676247"/>
            <a:ext cx="6480720" cy="388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06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5789" y="476672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29 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MINISTERIO DE LAS CULTURAS, LAS ARTES Y EL PATRIMONIO</a:t>
            </a:r>
            <a:endParaRPr lang="es-CL" sz="12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98F2979-22CC-4BAF-953F-C1A35E0F3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673199"/>
            <a:ext cx="6480720" cy="395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10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23388EAA-2174-4AB9-BDF1-4EDC03A7B8A0}"/>
              </a:ext>
            </a:extLst>
          </p:cNvPr>
          <p:cNvSpPr txBox="1">
            <a:spLocks/>
          </p:cNvSpPr>
          <p:nvPr/>
        </p:nvSpPr>
        <p:spPr>
          <a:xfrm>
            <a:off x="414338" y="1478759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5789" y="476672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29 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MINISTERIO DE LAS CULTURAS, LAS ARTES Y EL PATRIMONIO</a:t>
            </a:r>
            <a:endParaRPr lang="es-CL" sz="12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657A849F-C207-403F-B9EE-8CABBD3E38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475237"/>
              </p:ext>
            </p:extLst>
          </p:nvPr>
        </p:nvGraphicFramePr>
        <p:xfrm>
          <a:off x="500062" y="1934099"/>
          <a:ext cx="8159043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Worksheet" r:id="rId3" imgW="8839290" imgH="2314710" progId="Excel.Sheet.12">
                  <p:embed/>
                </p:oleObj>
              </mc:Choice>
              <mc:Fallback>
                <p:oleObj name="Worksheet" r:id="rId3" imgW="8839290" imgH="23147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062" y="1934099"/>
                        <a:ext cx="8159043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5192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5789" y="476672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29 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RESUMEN POR CAPÍTULOS</a:t>
            </a:r>
            <a:endParaRPr lang="es-CL" sz="12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921CDED2-C84A-425C-9F9D-F75C0EFC15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75643"/>
              </p:ext>
            </p:extLst>
          </p:nvPr>
        </p:nvGraphicFramePr>
        <p:xfrm>
          <a:off x="471982" y="1700808"/>
          <a:ext cx="8200036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Worksheet" r:id="rId4" imgW="9144000" imgH="1971810" progId="Excel.Sheet.12">
                  <p:embed/>
                </p:oleObj>
              </mc:Choice>
              <mc:Fallback>
                <p:oleObj name="Worksheet" r:id="rId4" imgW="9144000" imgH="19718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1982" y="1700808"/>
                        <a:ext cx="8200036" cy="2016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                    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05061" y="548680"/>
            <a:ext cx="8210798" cy="77575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29. CAPÍTUO 01. PROGRAMA 01: SUBSECRETARÍA DE LAS CULTURAS Y LAS ARTES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endParaRPr lang="es-CL" sz="12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37A19105-1E11-4800-95F6-9D92444DA7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959205"/>
              </p:ext>
            </p:extLst>
          </p:nvPr>
        </p:nvGraphicFramePr>
        <p:xfrm>
          <a:off x="414335" y="1916832"/>
          <a:ext cx="8201523" cy="3672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Worksheet" r:id="rId3" imgW="9458435" imgH="4648320" progId="Excel.Sheet.12">
                  <p:embed/>
                </p:oleObj>
              </mc:Choice>
              <mc:Fallback>
                <p:oleObj name="Worksheet" r:id="rId3" imgW="9458435" imgH="46483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916832"/>
                        <a:ext cx="8201523" cy="3672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                    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05061" y="548680"/>
            <a:ext cx="8210798" cy="77575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29. CAPÍTUO 01. PROGRAMA 01: SUBSECRETARÍA DE LAS CULTURAS Y LAS ARTES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endParaRPr lang="es-CL" sz="12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D62A378F-AD77-4DCA-9D52-DE139839E6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735476"/>
              </p:ext>
            </p:extLst>
          </p:nvPr>
        </p:nvGraphicFramePr>
        <p:xfrm>
          <a:off x="476002" y="1916832"/>
          <a:ext cx="8210798" cy="28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Worksheet" r:id="rId3" imgW="9458435" imgH="3057480" progId="Excel.Sheet.12">
                  <p:embed/>
                </p:oleObj>
              </mc:Choice>
              <mc:Fallback>
                <p:oleObj name="Worksheet" r:id="rId3" imgW="9458435" imgH="3057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002" y="1916832"/>
                        <a:ext cx="8210798" cy="280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3435213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3720</TotalTime>
  <Words>630</Words>
  <Application>Microsoft Office PowerPoint</Application>
  <PresentationFormat>Presentación en pantalla (4:3)</PresentationFormat>
  <Paragraphs>52</Paragraphs>
  <Slides>15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Andalus</vt:lpstr>
      <vt:lpstr>Arial</vt:lpstr>
      <vt:lpstr>Calibri</vt:lpstr>
      <vt:lpstr>Times New Roman</vt:lpstr>
      <vt:lpstr>1_Tema de Office</vt:lpstr>
      <vt:lpstr>Tema de Office</vt:lpstr>
      <vt:lpstr>Imagen de mapa de bits</vt:lpstr>
      <vt:lpstr>Hoja de cálculo de Microsoft Excel</vt:lpstr>
      <vt:lpstr>EJECUCIÓN ACUMULADA DE GASTOS PRESUPUESTARIOS AL MES DE MAYO DE 2019 PARTIDA 29: MINISTERIO DE LAS CULTURAS, LAS ARTES Y EL PATRIMONIO</vt:lpstr>
      <vt:lpstr>EJECUCIÓN ACUMULADA DE GASTOS A MAYO DE 2019  PARTIDA 29 MINISTERIO DE LAS CULTURAS, LAS ARTES Y EL PATRIMONIO</vt:lpstr>
      <vt:lpstr>EJECUCIÓN ACUMULADA DE GASTOS A MAYO DE 2019  PARTIDA 29 MINISTERIO DE LAS CULTURAS, LAS ARTES Y EL PATRIMONIO</vt:lpstr>
      <vt:lpstr>EJECUCIÓN ACUMULADA DE GASTOS A MAYO DE 2019  PARTIDA 29 MINISTERIO DE LAS CULTURAS, LAS ARTES Y EL PATRIMONIO</vt:lpstr>
      <vt:lpstr>EJECUCIÓN ACUMULADA DE GASTOS A MAYO DE 2019  PARTIDA 29 MINISTERIO DE LAS CULTURAS, LAS ARTES Y EL PATRIMONIO</vt:lpstr>
      <vt:lpstr>EJECUCIÓN ACUMULADA DE GASTOS A MAYO DE 2019  PARTIDA 29 MINISTERIO DE LAS CULTURAS, LAS ARTES Y EL PATRIMONIO</vt:lpstr>
      <vt:lpstr>EJECUCIÓN ACUMULADA DE GASTOS A MAYO DE 2019  PARTIDA 29 RESUMEN POR CAPÍTULOS</vt:lpstr>
      <vt:lpstr>EJECUCIÓN ACUMULADA DE GASTOS A MAYO DE 2019  PARTIDA 29. CAPÍTUO 01. PROGRAMA 01: SUBSECRETARÍA DE LAS CULTURAS Y LAS ARTES </vt:lpstr>
      <vt:lpstr>EJECUCIÓN ACUMULADA DE GASTOS A MAYO DE 2019  PARTIDA 29. CAPÍTUO 01. PROGRAMA 01: SUBSECRETARÍA DE LAS CULTURAS Y LAS ARTES </vt:lpstr>
      <vt:lpstr>EJECUCIÓN ACUMULADA DE GASTOS A MAYO DE 2019  PARTIDA 29. CAPÍTUO 01. PROGRAMA 02: FONDOS CULTURALES Y ARTÍSTICOS </vt:lpstr>
      <vt:lpstr>EJECUCIÓN ACUMULADA DE GASTOS A MAYO DE 2019  PARTIDA 29. CAPÍTUO 02. PROGRAMA 01: SUBSECRETARÍA DEL PATRIMONIO CULTURAL </vt:lpstr>
      <vt:lpstr>EJECUCIÓN ACUMULADA DE GASTOS A MAYO DE 2019  PARTIDA 29. CAPÍTUO 03. PROGRAMA 01: SERVICIO NACIONAL DEL PATRIMONIO CULTURAL </vt:lpstr>
      <vt:lpstr>EJECUCIÓN ACUMULADA DE GASTOS A MAYO DE 2019  PARTIDA 29. CAPÍTUO 03. PROGRAMA 01: SERVICIO NACIONAL DEL PATRIMONIO CULTURAL </vt:lpstr>
      <vt:lpstr>EJECUCIÓN ACUMULADA DE GASTOS A MAYO DE 2019  PARTIDA 29. CAPÍTUO 03. PROGRAMA 02: RED DE BIBLIOTECAS PÚBLICAS </vt:lpstr>
      <vt:lpstr>EJECUCIÓN ACUMULADA DE GASTOS A MAYO DE 2019  PARTIDA 29. CAPÍTUO 03. PROGRAMA 03: CONSEJO DE MONUMENTOS NACIONALES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rodrigo ruiz</cp:lastModifiedBy>
  <cp:revision>228</cp:revision>
  <cp:lastPrinted>2017-06-20T21:34:02Z</cp:lastPrinted>
  <dcterms:created xsi:type="dcterms:W3CDTF">2016-06-23T13:38:47Z</dcterms:created>
  <dcterms:modified xsi:type="dcterms:W3CDTF">2019-07-04T21:45:13Z</dcterms:modified>
</cp:coreProperties>
</file>