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9" r:id="rId5"/>
    <p:sldId id="300" r:id="rId6"/>
    <p:sldId id="299" r:id="rId7"/>
    <p:sldId id="264" r:id="rId8"/>
    <p:sldId id="263" r:id="rId9"/>
    <p:sldId id="265" r:id="rId10"/>
    <p:sldId id="267" r:id="rId11"/>
    <p:sldId id="268" r:id="rId12"/>
    <p:sldId id="271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72DEF2D6-713E-4653-A4DE-577E86E181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602049"/>
              </p:ext>
            </p:extLst>
          </p:nvPr>
        </p:nvGraphicFramePr>
        <p:xfrm>
          <a:off x="510244" y="1885241"/>
          <a:ext cx="8123511" cy="211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Worksheet" r:id="rId3" imgW="9458435" imgH="2352780" progId="Excel.Sheet.12">
                  <p:embed/>
                </p:oleObj>
              </mc:Choice>
              <mc:Fallback>
                <p:oleObj name="Worksheet" r:id="rId3" imgW="9458435" imgH="2352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244" y="1885241"/>
                        <a:ext cx="8123511" cy="2119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1415738"/>
            <a:ext cx="814922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6601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DF3BE29B-144E-4757-B3EA-1178673190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220183"/>
              </p:ext>
            </p:extLst>
          </p:nvPr>
        </p:nvGraphicFramePr>
        <p:xfrm>
          <a:off x="528176" y="1865374"/>
          <a:ext cx="8158624" cy="2211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Worksheet" r:id="rId3" imgW="9839322" imgH="2533680" progId="Excel.Sheet.12">
                  <p:embed/>
                </p:oleObj>
              </mc:Choice>
              <mc:Fallback>
                <p:oleObj name="Worksheet" r:id="rId3" imgW="9839322" imgH="25336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8176" y="1865374"/>
                        <a:ext cx="8158624" cy="22116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presentó un presupuesto aprobado de </a:t>
            </a:r>
            <a:r>
              <a:rPr lang="es-CL" sz="1400" b="1" dirty="0"/>
              <a:t>$56.217 </a:t>
            </a:r>
            <a:r>
              <a:rPr lang="es-CL" sz="1400" dirty="0"/>
              <a:t>millones, con un 62% de los recursos destinado a transferencias corrientes, los que al mes de mayo registraron erogaciones del 58,8% sobre el presupuesto vigente y en línea con su gasto histórico.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global del Ministerio del mes de mayo ascendió a </a:t>
            </a:r>
            <a:r>
              <a:rPr lang="es-CL" sz="1400" b="1" dirty="0"/>
              <a:t>$1,854 millones</a:t>
            </a:r>
            <a:r>
              <a:rPr lang="es-CL" sz="1400" dirty="0"/>
              <a:t>, es decir, un gasto de </a:t>
            </a:r>
            <a:r>
              <a:rPr lang="es-CL" sz="1400" b="1" dirty="0"/>
              <a:t>3,3% </a:t>
            </a:r>
            <a:r>
              <a:rPr lang="es-CL" sz="1400" dirty="0"/>
              <a:t>respecto del presupuesto vigente, gasto superior al registrado a igual mes de los últimos dos año (2017, 3%; y 2018, 2,8%).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En cuanto a los programas, el 74,8% del presupuesto vigente, se concentra en el “Servicio Nacional de la Mujer y la Equidad de Género” (46,9%) y “Prevención y Atención de la Violencia contra las Mujeres” (27,9%), programas que al mes de mayo alcanzaron niveles de ejecución de 42,5% y 46,7% respectivamente, calculados respecto al presupuesto vigente.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Finalmente, el programa “Subsecretaría de la Mujer y la Equidad de Género” presentó el menor avance con un 33,8%, mientras que el programa “</a:t>
            </a:r>
            <a:r>
              <a:rPr lang="es-CL" sz="1400" dirty="0"/>
              <a:t>Mujer y Trabajo” registró la mayor erogación con un 90%.  Lo último se explica fundamentalmente por el gasto registrado en el subtítulo 24 “transferencias corrientes”, el que alcanza un 94,9% y una participación dentro del programa de 93,5%.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E22065-130C-4419-B329-D43D9130B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9" y="1973425"/>
            <a:ext cx="4105297" cy="24636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1BC4DC9-13A9-46F4-82BD-39E02295F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3365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8800C2-6CD1-4A46-AEFE-3D8952440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23" y="1621379"/>
            <a:ext cx="6608218" cy="403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0B0D03B-DF76-41BC-AC58-B414C34EB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326" y="1612233"/>
            <a:ext cx="6515034" cy="40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9143DF7D-F90B-44A5-A5CB-99E2026875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057380"/>
              </p:ext>
            </p:extLst>
          </p:nvPr>
        </p:nvGraphicFramePr>
        <p:xfrm>
          <a:off x="496184" y="1724100"/>
          <a:ext cx="8201486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3" imgW="8839290" imgH="1552500" progId="Excel.Sheet.12">
                  <p:embed/>
                </p:oleObj>
              </mc:Choice>
              <mc:Fallback>
                <p:oleObj name="Worksheet" r:id="rId3" imgW="8839290" imgH="1552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6184" y="1724100"/>
                        <a:ext cx="8201486" cy="155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B55C627E-88EA-4C53-907B-774CD85740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289097"/>
              </p:ext>
            </p:extLst>
          </p:nvPr>
        </p:nvGraphicFramePr>
        <p:xfrm>
          <a:off x="471884" y="1698862"/>
          <a:ext cx="8200231" cy="15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Worksheet" r:id="rId4" imgW="9144000" imgH="1438290" progId="Excel.Sheet.12">
                  <p:embed/>
                </p:oleObj>
              </mc:Choice>
              <mc:Fallback>
                <p:oleObj name="Worksheet" r:id="rId4" imgW="9144000" imgH="14382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1884" y="1698862"/>
                        <a:ext cx="8200231" cy="15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57D27289-C877-4B44-83AF-98471ECE57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496560"/>
              </p:ext>
            </p:extLst>
          </p:nvPr>
        </p:nvGraphicFramePr>
        <p:xfrm>
          <a:off x="520897" y="1985432"/>
          <a:ext cx="8123511" cy="2163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9458435" imgH="2505060" progId="Excel.Sheet.12">
                  <p:embed/>
                </p:oleObj>
              </mc:Choice>
              <mc:Fallback>
                <p:oleObj name="Worksheet" r:id="rId3" imgW="9458435" imgH="25050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897" y="1985432"/>
                        <a:ext cx="8123511" cy="2163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5281A2B9-9E46-4D29-AEEF-F607D3589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57463"/>
              </p:ext>
            </p:extLst>
          </p:nvPr>
        </p:nvGraphicFramePr>
        <p:xfrm>
          <a:off x="496250" y="1916831"/>
          <a:ext cx="8095489" cy="302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Worksheet" r:id="rId4" imgW="9458435" imgH="3419550" progId="Excel.Sheet.12">
                  <p:embed/>
                </p:oleObj>
              </mc:Choice>
              <mc:Fallback>
                <p:oleObj name="Worksheet" r:id="rId4" imgW="9458435" imgH="34195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6250" y="1916831"/>
                        <a:ext cx="8095489" cy="302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396</Words>
  <Application>Microsoft Office PowerPoint</Application>
  <PresentationFormat>Presentación en pantalla (4:3)</PresentationFormat>
  <Paragraphs>39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Hoja de cálculo de Microsoft Excel</vt:lpstr>
      <vt:lpstr>EJECUCIÓN ACUMULADA DE GASTOS PRESUPUESTARIOS AL MES DE MAYO DE 2019 PARTIDA 27: MINISTERIO DE LA MUJER Y LA EQUIDAD DE GÉNERO</vt:lpstr>
      <vt:lpstr>EJECUCIÓN ACUMULADA DE GASTOS A MAYO DE 2019  PARTIDA 27 MINISTERIO DE LA MUJER Y EQUIDAD DE GÉNERO</vt:lpstr>
      <vt:lpstr>EJECUCIÓN ACUMULADA DE GASTOS A MAYO DE 2019  PARTIDA 27 MINISTERIO DE LA MUJER Y EQUIDAD DE GÉNERO</vt:lpstr>
      <vt:lpstr>Presentación de PowerPoint</vt:lpstr>
      <vt:lpstr>Presentación de PowerPoint</vt:lpstr>
      <vt:lpstr>EJECUCIÓN ACUMULADA DE GASTOS A MAYO DE 2019  PARTIDA 27 MINISTERIO DE LA MUJER Y EQUIDAD DE GÉNERO</vt:lpstr>
      <vt:lpstr>EJECUCIÓN ACUMULADA DE GASTOS A MAYO DE 2019  PARTIDA 27 RESUMEN POR CAPÍTULOS</vt:lpstr>
      <vt:lpstr>EJECUCIÓN ACUMULADA DE GASTOS A MAYO DE 2019  PARTIDA 27. CAPÍTULO 01. PROGRAMA 01:  SUBSECRETARÍA DE LA MUJER Y LA EQUIDAD DE GÉNERO</vt:lpstr>
      <vt:lpstr>EJECUCIÓN ACUMULADA DE GASTOS A MAYO DE 2019  PARTIDA 27. CAPÍTULO 02. PROGRAMA 01:  SERVICIO NACIONAL DE LA MUJER Y LA EQUIDAD DE GÉNERO</vt:lpstr>
      <vt:lpstr>EJECUCIÓN ACUMULADA DE GASTOS A MAYO DE 2019  PARTIDA 27. CAPÍTULO 02. PROGRAMA 02:  MUJER Y TRABAJO </vt:lpstr>
      <vt:lpstr>EJECUCIÓN ACUMULADA DE GASTOS A MAYO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210</cp:revision>
  <cp:lastPrinted>2016-10-11T11:56:42Z</cp:lastPrinted>
  <dcterms:created xsi:type="dcterms:W3CDTF">2016-06-23T13:38:47Z</dcterms:created>
  <dcterms:modified xsi:type="dcterms:W3CDTF">2019-07-04T20:48:57Z</dcterms:modified>
</cp:coreProperties>
</file>