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7"/>
  </p:notesMasterIdLst>
  <p:handoutMasterIdLst>
    <p:handoutMasterId r:id="rId18"/>
  </p:handoutMasterIdLst>
  <p:sldIdLst>
    <p:sldId id="256" r:id="rId3"/>
    <p:sldId id="309" r:id="rId4"/>
    <p:sldId id="304" r:id="rId5"/>
    <p:sldId id="312" r:id="rId6"/>
    <p:sldId id="313" r:id="rId7"/>
    <p:sldId id="311" r:id="rId8"/>
    <p:sldId id="314" r:id="rId9"/>
    <p:sldId id="315" r:id="rId10"/>
    <p:sldId id="310" r:id="rId11"/>
    <p:sldId id="264" r:id="rId12"/>
    <p:sldId id="263" r:id="rId13"/>
    <p:sldId id="302" r:id="rId14"/>
    <p:sldId id="303" r:id="rId15"/>
    <p:sldId id="299" r:id="rId1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3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dirty="0"/>
              <a:t>Distribución Presupuesto</a:t>
            </a:r>
            <a:r>
              <a:rPr lang="es-CL" sz="1200" b="1" baseline="0" dirty="0"/>
              <a:t> por Subtítulo de Gasto </a:t>
            </a:r>
            <a:endParaRPr lang="es-CL" sz="1200" b="1" dirty="0"/>
          </a:p>
        </c:rich>
      </c:tx>
      <c:layout>
        <c:manualLayout>
          <c:xMode val="edge"/>
          <c:yMode val="edge"/>
          <c:x val="0.10173719813476913"/>
          <c:y val="4.724710477576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D75-44C3-AF9D-A4CAD1F18F5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D75-44C3-AF9D-A4CAD1F18F5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D75-44C3-AF9D-A4CAD1F18F5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D75-44C3-AF9D-A4CAD1F18F5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D75-44C3-AF9D-A4CAD1F18F51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75-44C3-AF9D-A4CAD1F18F51}"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75-44C3-AF9D-A4CAD1F18F51}"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75-44C3-AF9D-A4CAD1F18F51}"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75-44C3-AF9D-A4CAD1F18F51}"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75-44C3-AF9D-A4CAD1F18F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26'!$C$65:$C$69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26'!$D$65:$D$69</c:f>
              <c:numCache>
                <c:formatCode>#,##0</c:formatCode>
                <c:ptCount val="5"/>
                <c:pt idx="0">
                  <c:v>26071176</c:v>
                </c:pt>
                <c:pt idx="1">
                  <c:v>75376485</c:v>
                </c:pt>
                <c:pt idx="2">
                  <c:v>9805444</c:v>
                </c:pt>
                <c:pt idx="3">
                  <c:v>14555704</c:v>
                </c:pt>
                <c:pt idx="4">
                  <c:v>6473838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75-44C3-AF9D-A4CAD1F18F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dirty="0"/>
              <a:t>Distribución</a:t>
            </a:r>
            <a:r>
              <a:rPr lang="es-CL" sz="1200" b="1" baseline="0" dirty="0"/>
              <a:t> Presupuesto Inicial por Programas</a:t>
            </a:r>
          </a:p>
          <a:p>
            <a:pPr>
              <a:defRPr/>
            </a:pPr>
            <a:r>
              <a:rPr lang="es-CL" sz="1200" b="1" baseline="0" dirty="0"/>
              <a:t>(en millones de $) </a:t>
            </a:r>
            <a:endParaRPr lang="es-CL" sz="1200" b="1" dirty="0"/>
          </a:p>
        </c:rich>
      </c:tx>
      <c:layout>
        <c:manualLayout>
          <c:xMode val="edge"/>
          <c:yMode val="edge"/>
          <c:x val="0.2094508262948967"/>
          <c:y val="5.41511676552263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26'!$H$65:$H$67</c:f>
              <c:strCache>
                <c:ptCount val="3"/>
                <c:pt idx="0">
                  <c:v>Subsecretaría del Deporte</c:v>
                </c:pt>
                <c:pt idx="1">
                  <c:v>Instituto Nacional de Deportes</c:v>
                </c:pt>
                <c:pt idx="2">
                  <c:v>Fondo Nacional para el Fomento del Deporte</c:v>
                </c:pt>
              </c:strCache>
            </c:strRef>
          </c:cat>
          <c:val>
            <c:numRef>
              <c:f>'Partida 26'!$I$65:$I$67</c:f>
              <c:numCache>
                <c:formatCode>#,##0</c:formatCode>
                <c:ptCount val="3"/>
                <c:pt idx="0">
                  <c:v>7753</c:v>
                </c:pt>
                <c:pt idx="1">
                  <c:v>119914</c:v>
                </c:pt>
                <c:pt idx="2">
                  <c:v>4615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30-4104-BC85-BD5A8E7F114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4965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26'!$C$33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26'!$D$33:$O$33</c:f>
              <c:numCache>
                <c:formatCode>0.0%</c:formatCode>
                <c:ptCount val="12"/>
                <c:pt idx="0">
                  <c:v>2.1000000000000001E-2</c:v>
                </c:pt>
                <c:pt idx="1">
                  <c:v>3.6999999999999998E-2</c:v>
                </c:pt>
                <c:pt idx="2">
                  <c:v>6.3E-2</c:v>
                </c:pt>
                <c:pt idx="3">
                  <c:v>0.125</c:v>
                </c:pt>
                <c:pt idx="4">
                  <c:v>8.3000000000000004E-2</c:v>
                </c:pt>
                <c:pt idx="5">
                  <c:v>7.9000000000000001E-2</c:v>
                </c:pt>
                <c:pt idx="6">
                  <c:v>6.2E-2</c:v>
                </c:pt>
                <c:pt idx="7">
                  <c:v>6.3E-2</c:v>
                </c:pt>
                <c:pt idx="8">
                  <c:v>0.104</c:v>
                </c:pt>
                <c:pt idx="9">
                  <c:v>7.0000000000000007E-2</c:v>
                </c:pt>
                <c:pt idx="10">
                  <c:v>7.5999999999999998E-2</c:v>
                </c:pt>
                <c:pt idx="11">
                  <c:v>0.186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4E-49CF-B63B-3193564B3F02}"/>
            </c:ext>
          </c:extLst>
        </c:ser>
        <c:ser>
          <c:idx val="1"/>
          <c:order val="1"/>
          <c:tx>
            <c:strRef>
              <c:f>'Partida 26'!$C$34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26'!$D$34:$O$34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4.7E-2</c:v>
                </c:pt>
                <c:pt idx="2">
                  <c:v>7.5999999999999998E-2</c:v>
                </c:pt>
                <c:pt idx="3">
                  <c:v>0.10199999999999999</c:v>
                </c:pt>
                <c:pt idx="4">
                  <c:v>9.8000000000000004E-2</c:v>
                </c:pt>
                <c:pt idx="5">
                  <c:v>7.6999999999999999E-2</c:v>
                </c:pt>
                <c:pt idx="6">
                  <c:v>5.1999999999999998E-2</c:v>
                </c:pt>
                <c:pt idx="7">
                  <c:v>7.6999999999999999E-2</c:v>
                </c:pt>
                <c:pt idx="8">
                  <c:v>7.2999999999999995E-2</c:v>
                </c:pt>
                <c:pt idx="9">
                  <c:v>0.10199999999999999</c:v>
                </c:pt>
                <c:pt idx="10">
                  <c:v>9.4E-2</c:v>
                </c:pt>
                <c:pt idx="11">
                  <c:v>0.16300000000000001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4E-49CF-B63B-3193564B3F02}"/>
            </c:ext>
          </c:extLst>
        </c:ser>
        <c:ser>
          <c:idx val="2"/>
          <c:order val="2"/>
          <c:tx>
            <c:strRef>
              <c:f>'Partida 26'!$C$35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26'!$D$35:$H$35</c:f>
              <c:numCache>
                <c:formatCode>0.0%</c:formatCode>
                <c:ptCount val="5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4E-49CF-B63B-3193564B3F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29076608"/>
        <c:axId val="129090688"/>
      </c:barChart>
      <c:catAx>
        <c:axId val="12907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090688"/>
        <c:crosses val="autoZero"/>
        <c:auto val="0"/>
        <c:lblAlgn val="ctr"/>
        <c:lblOffset val="100"/>
        <c:noMultiLvlLbl val="0"/>
      </c:catAx>
      <c:valAx>
        <c:axId val="12909068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90766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26'!$C$29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26'!$D$28:$O$28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26'!$D$29:$O$29</c:f>
              <c:numCache>
                <c:formatCode>0.0%</c:formatCode>
                <c:ptCount val="12"/>
                <c:pt idx="0">
                  <c:v>2.1000000000000001E-2</c:v>
                </c:pt>
                <c:pt idx="1">
                  <c:v>5.8000000000000003E-2</c:v>
                </c:pt>
                <c:pt idx="2">
                  <c:v>0.122</c:v>
                </c:pt>
                <c:pt idx="3">
                  <c:v>0.247</c:v>
                </c:pt>
                <c:pt idx="4">
                  <c:v>0.32900000000000001</c:v>
                </c:pt>
                <c:pt idx="5">
                  <c:v>0.40699999999999997</c:v>
                </c:pt>
                <c:pt idx="6">
                  <c:v>0.46899999999999997</c:v>
                </c:pt>
                <c:pt idx="7">
                  <c:v>0.52700000000000002</c:v>
                </c:pt>
                <c:pt idx="8">
                  <c:v>0.63100000000000001</c:v>
                </c:pt>
                <c:pt idx="9">
                  <c:v>0.70099999999999996</c:v>
                </c:pt>
                <c:pt idx="10">
                  <c:v>0.78400000000000003</c:v>
                </c:pt>
                <c:pt idx="11">
                  <c:v>0.96899999999999997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194-40D1-BA00-8F30E8D414DD}"/>
            </c:ext>
          </c:extLst>
        </c:ser>
        <c:ser>
          <c:idx val="1"/>
          <c:order val="1"/>
          <c:tx>
            <c:strRef>
              <c:f>'Partida 26'!$C$30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26'!$D$28:$O$28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26'!$D$30:$O$30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7.4999999999999997E-2</c:v>
                </c:pt>
                <c:pt idx="2">
                  <c:v>0.151</c:v>
                </c:pt>
                <c:pt idx="3">
                  <c:v>0.253</c:v>
                </c:pt>
                <c:pt idx="4">
                  <c:v>0.35099999999999998</c:v>
                </c:pt>
                <c:pt idx="5">
                  <c:v>0.42699999999999999</c:v>
                </c:pt>
                <c:pt idx="6">
                  <c:v>0.48199999999999998</c:v>
                </c:pt>
                <c:pt idx="7">
                  <c:v>0.55900000000000005</c:v>
                </c:pt>
                <c:pt idx="8">
                  <c:v>0.63200000000000001</c:v>
                </c:pt>
                <c:pt idx="9">
                  <c:v>0.73399999999999999</c:v>
                </c:pt>
                <c:pt idx="10">
                  <c:v>0.82799999999999996</c:v>
                </c:pt>
                <c:pt idx="11">
                  <c:v>0.97499999999999998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194-40D1-BA00-8F30E8D414DD}"/>
            </c:ext>
          </c:extLst>
        </c:ser>
        <c:ser>
          <c:idx val="2"/>
          <c:order val="2"/>
          <c:tx>
            <c:strRef>
              <c:f>'Partida 26'!$C$31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642812303829254E-2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94-40D1-BA00-8F30E8D414DD}"/>
                </c:ext>
              </c:extLst>
            </c:dLbl>
            <c:dLbl>
              <c:idx val="1"/>
              <c:layout>
                <c:manualLayout>
                  <c:x val="-4.7708725674827368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194-40D1-BA00-8F30E8D414DD}"/>
                </c:ext>
              </c:extLst>
            </c:dLbl>
            <c:dLbl>
              <c:idx val="2"/>
              <c:layout>
                <c:manualLayout>
                  <c:x val="-5.5241682360326477E-2"/>
                  <c:y val="6.2499999999999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94-40D1-BA00-8F30E8D414DD}"/>
                </c:ext>
              </c:extLst>
            </c:dLbl>
            <c:dLbl>
              <c:idx val="3"/>
              <c:layout>
                <c:manualLayout>
                  <c:x val="-5.7752667922159495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94-40D1-BA00-8F30E8D414DD}"/>
                </c:ext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94-40D1-BA00-8F30E8D414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26'!$D$31:$H$31</c:f>
              <c:numCache>
                <c:formatCode>0.0%</c:formatCode>
                <c:ptCount val="5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194-40D1-BA00-8F30E8D414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140992"/>
        <c:axId val="129146880"/>
      </c:lineChart>
      <c:catAx>
        <c:axId val="12914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6880"/>
        <c:crosses val="autoZero"/>
        <c:auto val="1"/>
        <c:lblAlgn val="ctr"/>
        <c:lblOffset val="100"/>
        <c:tickLblSkip val="1"/>
        <c:noMultiLvlLbl val="0"/>
      </c:catAx>
      <c:valAx>
        <c:axId val="12914688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09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10-07-2019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MAYO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julio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23479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35697" y="5218489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E25D99A-D715-4517-B0A7-28098498BA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806565"/>
              </p:ext>
            </p:extLst>
          </p:nvPr>
        </p:nvGraphicFramePr>
        <p:xfrm>
          <a:off x="611560" y="2780928"/>
          <a:ext cx="7886699" cy="2257384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467374756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77240137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83565086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53379590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49033522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880976406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2151007730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3394219970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30178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772654"/>
                  </a:ext>
                </a:extLst>
              </a:tr>
              <a:tr h="178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132.282.647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132.282.647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42.673.865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572348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26.071.176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26.071.176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10.287.536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044841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5.304.311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5.304.311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1.429.427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534962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647903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75.376.485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75.376.485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20.529.743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085796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179.735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889708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573.869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573.869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775932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315.502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811177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9.764.784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937484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659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78791" y="3593979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438228C-963B-4CB2-B09B-27DD65A7F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34096"/>
              </p:ext>
            </p:extLst>
          </p:nvPr>
        </p:nvGraphicFramePr>
        <p:xfrm>
          <a:off x="578791" y="2404410"/>
          <a:ext cx="7886699" cy="1189569"/>
        </p:xfrm>
        <a:graphic>
          <a:graphicData uri="http://schemas.openxmlformats.org/drawingml/2006/table">
            <a:tbl>
              <a:tblPr/>
              <a:tblGrid>
                <a:gridCol w="692768">
                  <a:extLst>
                    <a:ext uri="{9D8B030D-6E8A-4147-A177-3AD203B41FA5}">
                      <a16:colId xmlns:a16="http://schemas.microsoft.com/office/drawing/2014/main" val="1539802946"/>
                    </a:ext>
                  </a:extLst>
                </a:gridCol>
                <a:gridCol w="255911">
                  <a:extLst>
                    <a:ext uri="{9D8B030D-6E8A-4147-A177-3AD203B41FA5}">
                      <a16:colId xmlns:a16="http://schemas.microsoft.com/office/drawing/2014/main" val="3549809590"/>
                    </a:ext>
                  </a:extLst>
                </a:gridCol>
                <a:gridCol w="2915830">
                  <a:extLst>
                    <a:ext uri="{9D8B030D-6E8A-4147-A177-3AD203B41FA5}">
                      <a16:colId xmlns:a16="http://schemas.microsoft.com/office/drawing/2014/main" val="1125025290"/>
                    </a:ext>
                  </a:extLst>
                </a:gridCol>
                <a:gridCol w="692768">
                  <a:extLst>
                    <a:ext uri="{9D8B030D-6E8A-4147-A177-3AD203B41FA5}">
                      <a16:colId xmlns:a16="http://schemas.microsoft.com/office/drawing/2014/main" val="2288526994"/>
                    </a:ext>
                  </a:extLst>
                </a:gridCol>
                <a:gridCol w="692768">
                  <a:extLst>
                    <a:ext uri="{9D8B030D-6E8A-4147-A177-3AD203B41FA5}">
                      <a16:colId xmlns:a16="http://schemas.microsoft.com/office/drawing/2014/main" val="2927923474"/>
                    </a:ext>
                  </a:extLst>
                </a:gridCol>
                <a:gridCol w="692768">
                  <a:extLst>
                    <a:ext uri="{9D8B030D-6E8A-4147-A177-3AD203B41FA5}">
                      <a16:colId xmlns:a16="http://schemas.microsoft.com/office/drawing/2014/main" val="3383030274"/>
                    </a:ext>
                  </a:extLst>
                </a:gridCol>
                <a:gridCol w="692768">
                  <a:extLst>
                    <a:ext uri="{9D8B030D-6E8A-4147-A177-3AD203B41FA5}">
                      <a16:colId xmlns:a16="http://schemas.microsoft.com/office/drawing/2014/main" val="2725940859"/>
                    </a:ext>
                  </a:extLst>
                </a:gridCol>
                <a:gridCol w="630729">
                  <a:extLst>
                    <a:ext uri="{9D8B030D-6E8A-4147-A177-3AD203B41FA5}">
                      <a16:colId xmlns:a16="http://schemas.microsoft.com/office/drawing/2014/main" val="1287824746"/>
                    </a:ext>
                  </a:extLst>
                </a:gridCol>
                <a:gridCol w="620389">
                  <a:extLst>
                    <a:ext uri="{9D8B030D-6E8A-4147-A177-3AD203B41FA5}">
                      <a16:colId xmlns:a16="http://schemas.microsoft.com/office/drawing/2014/main" val="2504450204"/>
                    </a:ext>
                  </a:extLst>
                </a:gridCol>
              </a:tblGrid>
              <a:tr h="131263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858186"/>
                  </a:ext>
                </a:extLst>
              </a:tr>
              <a:tr h="401992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534830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2.561.032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794158"/>
                  </a:ext>
                </a:extLst>
              </a:tr>
              <a:tr h="205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124.529.474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124.529.474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40.112.833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58094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38.805.519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53844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1.307.314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35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747" y="5020165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715" y="188709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B8347E8-9B25-496B-93FC-23EC04870F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451446"/>
              </p:ext>
            </p:extLst>
          </p:nvPr>
        </p:nvGraphicFramePr>
        <p:xfrm>
          <a:off x="579437" y="2245947"/>
          <a:ext cx="7886700" cy="2802755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1495286895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991770987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484264479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482111141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4203575883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359712587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4256887061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836713953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3215873782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952443771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076754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83534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2.561.032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935474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4.690.072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4.690.072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1.781.812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443458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1.549.127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1.549.127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351.133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65511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408.631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3049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408.631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85343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591.911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591.911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178.181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89475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503.393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23567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275.181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20349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143.489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798135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164369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287294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77284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77.143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378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13809DF-F2EA-4069-899E-C5998579F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494638"/>
              </p:ext>
            </p:extLst>
          </p:nvPr>
        </p:nvGraphicFramePr>
        <p:xfrm>
          <a:off x="899592" y="1432678"/>
          <a:ext cx="6840763" cy="5050779"/>
        </p:xfrm>
        <a:graphic>
          <a:graphicData uri="http://schemas.openxmlformats.org/drawingml/2006/table">
            <a:tbl>
              <a:tblPr/>
              <a:tblGrid>
                <a:gridCol w="582008">
                  <a:extLst>
                    <a:ext uri="{9D8B030D-6E8A-4147-A177-3AD203B41FA5}">
                      <a16:colId xmlns:a16="http://schemas.microsoft.com/office/drawing/2014/main" val="3769936656"/>
                    </a:ext>
                  </a:extLst>
                </a:gridCol>
                <a:gridCol w="214995">
                  <a:extLst>
                    <a:ext uri="{9D8B030D-6E8A-4147-A177-3AD203B41FA5}">
                      <a16:colId xmlns:a16="http://schemas.microsoft.com/office/drawing/2014/main" val="542386302"/>
                    </a:ext>
                  </a:extLst>
                </a:gridCol>
                <a:gridCol w="214995">
                  <a:extLst>
                    <a:ext uri="{9D8B030D-6E8A-4147-A177-3AD203B41FA5}">
                      <a16:colId xmlns:a16="http://schemas.microsoft.com/office/drawing/2014/main" val="2930779541"/>
                    </a:ext>
                  </a:extLst>
                </a:gridCol>
                <a:gridCol w="2449644">
                  <a:extLst>
                    <a:ext uri="{9D8B030D-6E8A-4147-A177-3AD203B41FA5}">
                      <a16:colId xmlns:a16="http://schemas.microsoft.com/office/drawing/2014/main" val="3030788497"/>
                    </a:ext>
                  </a:extLst>
                </a:gridCol>
                <a:gridCol w="582008">
                  <a:extLst>
                    <a:ext uri="{9D8B030D-6E8A-4147-A177-3AD203B41FA5}">
                      <a16:colId xmlns:a16="http://schemas.microsoft.com/office/drawing/2014/main" val="2108913305"/>
                    </a:ext>
                  </a:extLst>
                </a:gridCol>
                <a:gridCol w="582008">
                  <a:extLst>
                    <a:ext uri="{9D8B030D-6E8A-4147-A177-3AD203B41FA5}">
                      <a16:colId xmlns:a16="http://schemas.microsoft.com/office/drawing/2014/main" val="1942015379"/>
                    </a:ext>
                  </a:extLst>
                </a:gridCol>
                <a:gridCol w="582008">
                  <a:extLst>
                    <a:ext uri="{9D8B030D-6E8A-4147-A177-3AD203B41FA5}">
                      <a16:colId xmlns:a16="http://schemas.microsoft.com/office/drawing/2014/main" val="2462707793"/>
                    </a:ext>
                  </a:extLst>
                </a:gridCol>
                <a:gridCol w="582008">
                  <a:extLst>
                    <a:ext uri="{9D8B030D-6E8A-4147-A177-3AD203B41FA5}">
                      <a16:colId xmlns:a16="http://schemas.microsoft.com/office/drawing/2014/main" val="2050108290"/>
                    </a:ext>
                  </a:extLst>
                </a:gridCol>
                <a:gridCol w="529888">
                  <a:extLst>
                    <a:ext uri="{9D8B030D-6E8A-4147-A177-3AD203B41FA5}">
                      <a16:colId xmlns:a16="http://schemas.microsoft.com/office/drawing/2014/main" val="2091781731"/>
                    </a:ext>
                  </a:extLst>
                </a:gridCol>
                <a:gridCol w="521201">
                  <a:extLst>
                    <a:ext uri="{9D8B030D-6E8A-4147-A177-3AD203B41FA5}">
                      <a16:colId xmlns:a16="http://schemas.microsoft.com/office/drawing/2014/main" val="963876287"/>
                    </a:ext>
                  </a:extLst>
                </a:gridCol>
              </a:tblGrid>
              <a:tr h="1092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4704" marR="4704" marT="4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4704" marR="4704" marT="4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316794"/>
                  </a:ext>
                </a:extLst>
              </a:tr>
              <a:tr h="2675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56052"/>
                  </a:ext>
                </a:extLst>
              </a:tr>
              <a:tr h="1146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38.805.519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100730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21.381.104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21.381.104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8.505.724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238265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3.521.527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3.521.527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1.006.660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079197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873825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891774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69.624.313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69.624.313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18.885.432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149689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53.864.898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53.864.898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14.533.562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19453"/>
                  </a:ext>
                </a:extLst>
              </a:tr>
              <a:tr h="19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20.040.952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20.040.952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6.661.854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416045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6.280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643496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276.737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909331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1.798.792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1.557.723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487305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Unico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176.775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396562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531.430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255.773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547932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Privado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62.738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38.488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330775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12.590.266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12.590.266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1.497.803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780920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870.021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870.021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131.616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939188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242.014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099380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378.480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378.480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18.837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523467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7.988.779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7.988.779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2.592.949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779062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3.879.864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3.879.864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1.501.782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479063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5.021.770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5.021.770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744945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15.759.415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15.759.415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4.351.870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830724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057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8.325.488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8.325.488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2.130.993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595548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058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224.869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680266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061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7.209.058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7.209.058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1.996.008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125188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179.735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010578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179.735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377661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430.380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430.380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147.682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521281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35.020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35.020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406438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19.488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19.488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301566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13.661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13.661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546870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70.721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70.721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29.807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485380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291.490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291.490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113.626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193044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315.502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18358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315.502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979502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9.764.784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063680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949411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290502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9.764.784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194896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9.764.784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013021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823733"/>
                  </a:ext>
                </a:extLst>
              </a:tr>
              <a:tr h="109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04" marR="4704" marT="47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050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493688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48680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C05F5FE-FE1E-40F9-8CFE-D6821D3765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126780"/>
              </p:ext>
            </p:extLst>
          </p:nvPr>
        </p:nvGraphicFramePr>
        <p:xfrm>
          <a:off x="587192" y="2220994"/>
          <a:ext cx="7886698" cy="2584853"/>
        </p:xfrm>
        <a:graphic>
          <a:graphicData uri="http://schemas.openxmlformats.org/drawingml/2006/table">
            <a:tbl>
              <a:tblPr/>
              <a:tblGrid>
                <a:gridCol w="670995">
                  <a:extLst>
                    <a:ext uri="{9D8B030D-6E8A-4147-A177-3AD203B41FA5}">
                      <a16:colId xmlns:a16="http://schemas.microsoft.com/office/drawing/2014/main" val="2997279017"/>
                    </a:ext>
                  </a:extLst>
                </a:gridCol>
                <a:gridCol w="247868">
                  <a:extLst>
                    <a:ext uri="{9D8B030D-6E8A-4147-A177-3AD203B41FA5}">
                      <a16:colId xmlns:a16="http://schemas.microsoft.com/office/drawing/2014/main" val="565170337"/>
                    </a:ext>
                  </a:extLst>
                </a:gridCol>
                <a:gridCol w="247868">
                  <a:extLst>
                    <a:ext uri="{9D8B030D-6E8A-4147-A177-3AD203B41FA5}">
                      <a16:colId xmlns:a16="http://schemas.microsoft.com/office/drawing/2014/main" val="1184067535"/>
                    </a:ext>
                  </a:extLst>
                </a:gridCol>
                <a:gridCol w="2824189">
                  <a:extLst>
                    <a:ext uri="{9D8B030D-6E8A-4147-A177-3AD203B41FA5}">
                      <a16:colId xmlns:a16="http://schemas.microsoft.com/office/drawing/2014/main" val="2208978280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3070009507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2776920363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888588238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3495813814"/>
                    </a:ext>
                  </a:extLst>
                </a:gridCol>
                <a:gridCol w="610907">
                  <a:extLst>
                    <a:ext uri="{9D8B030D-6E8A-4147-A177-3AD203B41FA5}">
                      <a16:colId xmlns:a16="http://schemas.microsoft.com/office/drawing/2014/main" val="4100495820"/>
                    </a:ext>
                  </a:extLst>
                </a:gridCol>
                <a:gridCol w="600891">
                  <a:extLst>
                    <a:ext uri="{9D8B030D-6E8A-4147-A177-3AD203B41FA5}">
                      <a16:colId xmlns:a16="http://schemas.microsoft.com/office/drawing/2014/main" val="578529852"/>
                    </a:ext>
                  </a:extLst>
                </a:gridCol>
              </a:tblGrid>
              <a:tr h="1268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534504"/>
                  </a:ext>
                </a:extLst>
              </a:tr>
              <a:tr h="3885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28494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1.307.314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59914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233.657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62240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4.381.687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1.235.680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10640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2.377.970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468.705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1.047.434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33172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695.174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911.174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369.674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72533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719.497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344.638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3625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947.505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1.138.505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317.939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92154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78500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2.003.717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1.535.012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-468.705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188.246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60717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37737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706.401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490.401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34603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521.577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529.872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76734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643.428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452.428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722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47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1268760"/>
            <a:ext cx="814828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Verdana" pitchFamily="34" charset="0"/>
              <a:cs typeface="Verdana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Para el año 2019, el Ministerio del Deporte cuenta con un presupuesto aprobado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$132.282 millones.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CL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Distribución por Subtítulos: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57% para Transferencias Corrientes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20% en Gastos en Personal, 11% Transferencias de Capital y 7% Iniciativas de Inversión.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Distribución por Servicios: Los recursos  se destinan en un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90% al Instituto Nacional del Deporte (IND)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5,9% a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Secretaría del Deporte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y 3,7% a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Fondo del Fomento Deportivo 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(FFD).</a:t>
            </a: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8207004"/>
              </p:ext>
            </p:extLst>
          </p:nvPr>
        </p:nvGraphicFramePr>
        <p:xfrm>
          <a:off x="528176" y="3645024"/>
          <a:ext cx="4259848" cy="2775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C7C99F17-E7A1-4D49-AE6A-DA9E71E7D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1125634"/>
              </p:ext>
            </p:extLst>
          </p:nvPr>
        </p:nvGraphicFramePr>
        <p:xfrm>
          <a:off x="4574064" y="3645024"/>
          <a:ext cx="4041760" cy="2789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97768E-D0B5-49A8-A151-C1A282D09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57611"/>
            <a:ext cx="8229600" cy="496855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CL" sz="11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200" dirty="0">
                <a:solidFill>
                  <a:prstClr val="black"/>
                </a:solidFill>
              </a:rPr>
              <a:t>El presupuesto de </a:t>
            </a:r>
            <a:r>
              <a:rPr lang="es-CL" sz="1200" b="1" dirty="0">
                <a:solidFill>
                  <a:prstClr val="black"/>
                </a:solidFill>
              </a:rPr>
              <a:t>$132.282 millones,</a:t>
            </a:r>
            <a:r>
              <a:rPr lang="es-CL" sz="1200" dirty="0">
                <a:solidFill>
                  <a:prstClr val="black"/>
                </a:solidFill>
              </a:rPr>
              <a:t> al mes de mayo, no presenta modificaciones presupuestarias.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200" dirty="0">
                <a:solidFill>
                  <a:prstClr val="black"/>
                </a:solidFill>
              </a:rPr>
              <a:t>La ejecución en el mes de mayo</a:t>
            </a:r>
            <a:r>
              <a:rPr lang="es-CL" sz="1200" b="1" dirty="0">
                <a:solidFill>
                  <a:prstClr val="black"/>
                </a:solidFill>
              </a:rPr>
              <a:t> fue de $12.939 millones, equivalente a un 9,8% </a:t>
            </a:r>
            <a:r>
              <a:rPr lang="es-CL" sz="1200" dirty="0">
                <a:solidFill>
                  <a:prstClr val="black"/>
                </a:solidFill>
              </a:rPr>
              <a:t>del presupuesto vigente, idéntico al de igual periodo del año 2018. 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200" dirty="0">
                <a:solidFill>
                  <a:prstClr val="black"/>
                </a:solidFill>
              </a:rPr>
              <a:t>Del comportamiento del gasto mensual de años anteriores del Ministerio, expuesto en el gráfico, se observa que normalmente esta Partida  inicia el año con una ejecución mensual en torno al 2% y 3%, para luego acelerar su ejecución  en el segundo semestre y terminar en diciembre ejecutando sobre el 16%.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CL" sz="11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4254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618651"/>
              </p:ext>
            </p:extLst>
          </p:nvPr>
        </p:nvGraphicFramePr>
        <p:xfrm>
          <a:off x="839796" y="3572965"/>
          <a:ext cx="7788239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846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3CDF3BB-D324-46BF-8C3C-45722B6F3FB8}"/>
              </a:ext>
            </a:extLst>
          </p:cNvPr>
          <p:cNvSpPr/>
          <p:nvPr/>
        </p:nvSpPr>
        <p:spPr>
          <a:xfrm>
            <a:off x="438398" y="1419747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  <a:endParaRPr lang="es-CL" sz="12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7"/>
            </a:pPr>
            <a:r>
              <a:rPr lang="es-MX" sz="1200" dirty="0">
                <a:solidFill>
                  <a:prstClr val="black"/>
                </a:solidFill>
              </a:rPr>
              <a:t>Con ello, el gasto acumulado al mes de mayo asciende a </a:t>
            </a:r>
            <a:r>
              <a:rPr lang="es-MX" sz="1200" b="1" dirty="0">
                <a:solidFill>
                  <a:prstClr val="black"/>
                </a:solidFill>
              </a:rPr>
              <a:t>$42.673 millones, equivalentes a un 32,3% </a:t>
            </a:r>
            <a:r>
              <a:rPr lang="es-MX" sz="1200" dirty="0">
                <a:solidFill>
                  <a:prstClr val="black"/>
                </a:solidFill>
              </a:rPr>
              <a:t>del presupuesto vigente, similar al de años anteriores (35,1% en 2018 y 32,9% en 2017).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2185224"/>
              </p:ext>
            </p:extLst>
          </p:nvPr>
        </p:nvGraphicFramePr>
        <p:xfrm>
          <a:off x="651793" y="2604041"/>
          <a:ext cx="7840414" cy="3293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7F19AF-C349-4532-BC21-9F18BC6D2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398" y="1340768"/>
            <a:ext cx="8229600" cy="4525963"/>
          </a:xfrm>
        </p:spPr>
        <p:txBody>
          <a:bodyPr/>
          <a:lstStyle/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24C381-C495-4224-8B16-71837316C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B168C304-22B8-4CCA-AED0-871E214F0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846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155D34F-DEC5-4A0A-A556-C00424D266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908081"/>
              </p:ext>
            </p:extLst>
          </p:nvPr>
        </p:nvGraphicFramePr>
        <p:xfrm>
          <a:off x="1537513" y="1995631"/>
          <a:ext cx="6068973" cy="4351343"/>
        </p:xfrm>
        <a:graphic>
          <a:graphicData uri="http://schemas.openxmlformats.org/drawingml/2006/table">
            <a:tbl>
              <a:tblPr/>
              <a:tblGrid>
                <a:gridCol w="236268">
                  <a:extLst>
                    <a:ext uri="{9D8B030D-6E8A-4147-A177-3AD203B41FA5}">
                      <a16:colId xmlns:a16="http://schemas.microsoft.com/office/drawing/2014/main" val="2574181408"/>
                    </a:ext>
                  </a:extLst>
                </a:gridCol>
                <a:gridCol w="2692017">
                  <a:extLst>
                    <a:ext uri="{9D8B030D-6E8A-4147-A177-3AD203B41FA5}">
                      <a16:colId xmlns:a16="http://schemas.microsoft.com/office/drawing/2014/main" val="3875059532"/>
                    </a:ext>
                  </a:extLst>
                </a:gridCol>
                <a:gridCol w="639593">
                  <a:extLst>
                    <a:ext uri="{9D8B030D-6E8A-4147-A177-3AD203B41FA5}">
                      <a16:colId xmlns:a16="http://schemas.microsoft.com/office/drawing/2014/main" val="1112213518"/>
                    </a:ext>
                  </a:extLst>
                </a:gridCol>
                <a:gridCol w="639593">
                  <a:extLst>
                    <a:ext uri="{9D8B030D-6E8A-4147-A177-3AD203B41FA5}">
                      <a16:colId xmlns:a16="http://schemas.microsoft.com/office/drawing/2014/main" val="3578383444"/>
                    </a:ext>
                  </a:extLst>
                </a:gridCol>
                <a:gridCol w="639593">
                  <a:extLst>
                    <a:ext uri="{9D8B030D-6E8A-4147-A177-3AD203B41FA5}">
                      <a16:colId xmlns:a16="http://schemas.microsoft.com/office/drawing/2014/main" val="1987313271"/>
                    </a:ext>
                  </a:extLst>
                </a:gridCol>
                <a:gridCol w="639593">
                  <a:extLst>
                    <a:ext uri="{9D8B030D-6E8A-4147-A177-3AD203B41FA5}">
                      <a16:colId xmlns:a16="http://schemas.microsoft.com/office/drawing/2014/main" val="311904207"/>
                    </a:ext>
                  </a:extLst>
                </a:gridCol>
                <a:gridCol w="582316">
                  <a:extLst>
                    <a:ext uri="{9D8B030D-6E8A-4147-A177-3AD203B41FA5}">
                      <a16:colId xmlns:a16="http://schemas.microsoft.com/office/drawing/2014/main" val="3167372986"/>
                    </a:ext>
                  </a:extLst>
                </a:gridCol>
              </a:tblGrid>
              <a:tr h="22901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Líneas Programáticas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526604"/>
                  </a:ext>
                </a:extLst>
              </a:tr>
              <a:tr h="121666"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ADMINISTRATIVA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31.949.356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31.949.356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11.884.101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4998884"/>
                  </a:ext>
                </a:extLst>
              </a:tr>
              <a:tr h="121666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Gatsos en Personal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26.071.176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26.071.176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10.287.536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265849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l" fontAlgn="b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Consumos de Servicios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5.304.311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5.304.311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1.429.427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335381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167.138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275694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ACTIVIDAD FÍSICA Y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70.994.798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70.994.798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19.294.063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7201136"/>
                  </a:ext>
                </a:extLst>
              </a:tr>
              <a:tr h="121666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20.040.952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20.040.952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6.661.854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116286"/>
                  </a:ext>
                </a:extLst>
              </a:tr>
              <a:tr h="121666">
                <a:tc>
                  <a:txBody>
                    <a:bodyPr/>
                    <a:lstStyle/>
                    <a:p>
                      <a:pPr algn="l" fontAlgn="b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5% Letra c) D.L. 1.298 y Ley 19.135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4244419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C.O.CH.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574559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1.557.723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5471470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Unico Ley N° 19.909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353570"/>
                  </a:ext>
                </a:extLst>
              </a:tr>
              <a:tr h="121666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255.773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2875565"/>
                  </a:ext>
                </a:extLst>
              </a:tr>
              <a:tr h="121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Privada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503418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Compertencias Deportivas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12.590.266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12.590.266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1.497.803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5162066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870.021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870.021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131.616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824378"/>
                  </a:ext>
                </a:extLst>
              </a:tr>
              <a:tr h="121666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(Ex Escuelas Deportivas Integrales)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143444"/>
                  </a:ext>
                </a:extLst>
              </a:tr>
              <a:tr h="121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614882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en Deportivos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7.988.779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7.988.779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2.592.949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08831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Panamericanos y para panamericanos 2023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5.021.770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5.021.770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0534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3.879.864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3.879.864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1.501.782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506129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2.130.993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977944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7219886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(Ex Escuelas Deportivas Integrales)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7.209.058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7.209.058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1.996.008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520438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591.911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591.911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178.181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621154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121.679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934463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108.771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5407773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1.235.680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20627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24.361.148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24.361.148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10.080.286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0648153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315.502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350839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Transfeencias de Capital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9.764.784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216157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595.658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595.658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179.735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741588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1034699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179.735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665535"/>
                  </a:ext>
                </a:extLst>
              </a:tr>
              <a:tr h="11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847874"/>
                  </a:ext>
                </a:extLst>
              </a:tr>
              <a:tr h="1431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NETO PARTIDA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132.282.647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132.282.647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42.673.865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863284"/>
                  </a:ext>
                </a:extLst>
              </a:tr>
              <a:tr h="1431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  ESTADO DE OPERACIONES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132.281.647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132.281.647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42.673.865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633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536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64785"/>
            <a:ext cx="8229600" cy="5238880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endParaRPr lang="es-MX" sz="1200" dirty="0"/>
          </a:p>
          <a:p>
            <a:endParaRPr lang="es-CL" sz="1200" dirty="0"/>
          </a:p>
          <a:p>
            <a:endParaRPr lang="es-CL" sz="1200" dirty="0"/>
          </a:p>
          <a:p>
            <a:endParaRPr lang="es-CL" sz="1200" dirty="0"/>
          </a:p>
          <a:p>
            <a:endParaRPr lang="es-CL" sz="12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1250" y="46318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1250" y="1340768"/>
            <a:ext cx="8136904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</a:p>
          <a:p>
            <a:pPr lvl="0" algn="just"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GESTION ADMINISTRATIVA:</a:t>
            </a:r>
            <a:r>
              <a:rPr kumimoji="0" lang="es-CL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$ 31.949 millones.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CL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Corresponde a los gastos en personal, Bienes y Servicios de Consumo y Adquisición de Activos No Financieros de la Partida para el normal funcionamiento del Ministerio.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 mes de mayo presenta un avance de 37,2% en su ejecución.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s-CL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CL" sz="1200" b="1" dirty="0">
                <a:solidFill>
                  <a:prstClr val="black"/>
                </a:solidFill>
                <a:latin typeface="Calibri"/>
              </a:rPr>
              <a:t>DESARROLLO ACTIVIDAD FÍSICA Y DEPORTIVA: </a:t>
            </a:r>
            <a:r>
              <a:rPr lang="es-CL" sz="1200" dirty="0">
                <a:solidFill>
                  <a:prstClr val="black"/>
                </a:solidFill>
                <a:latin typeface="Calibri"/>
              </a:rPr>
              <a:t>$70.994 millones. Este presupuesto e</a:t>
            </a:r>
            <a:r>
              <a:rPr kumimoji="0" lang="es-C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stá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relacionado a los Juegos Panamericanos y  </a:t>
            </a:r>
            <a:r>
              <a:rPr kumimoji="0" lang="es-C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Parapanamericanos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2023, los juegos Binacionales, el Rally Dakar y 2 nuevos centros de Elige Vivir Sano.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mayo un 27,2% ejecutado.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Fortalecimiento del Deporte de Rendimiento Convencional y Paralímpico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$20.040 millones, para el deporte de alto rendimiento nacional en eventos olímpicos. Plan Piloto Detección de Talentos Regiones del Bío </a:t>
            </a:r>
            <a:r>
              <a:rPr kumimoji="0" lang="es-C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Bío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Coquimbo y de Aysén; Rally Dakar ($1.314 millones), ATP Tour $319 millones, PGA Tour $41 millones, Vuelta </a:t>
            </a:r>
            <a:r>
              <a:rPr kumimoji="0" lang="es-C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Ciclistica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$154 millones.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mayo un 33,2% ejecutado.</a:t>
            </a:r>
          </a:p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Art. 5° letra c) D.L. 1.298: </a:t>
            </a:r>
            <a:r>
              <a:rPr kumimoji="0" lang="es-CL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$6 millones. Establece que 12% de ingresos de Polla ingresen al IND, quien debe distribuir en al menos un 13% para fomento deportivo a clubes nacionales y no menos del 2%  para la federación rectora nacional del deporte.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mayo sin ejecución.</a:t>
            </a:r>
          </a:p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s-CL" sz="1200" dirty="0">
              <a:solidFill>
                <a:prstClr val="black"/>
              </a:solidFill>
              <a:latin typeface="Calibri"/>
            </a:endParaRPr>
          </a:p>
          <a:p>
            <a:pPr marL="266700" lvl="0" indent="-266700" algn="just">
              <a:buFont typeface="Arial" panose="020B0604020202020204" pitchFamily="34" charset="0"/>
              <a:buChar char="•"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Art. 1° Ley </a:t>
            </a:r>
            <a:r>
              <a:rPr kumimoji="0" lang="es-CL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N°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19.135</a:t>
            </a:r>
            <a:r>
              <a:rPr kumimoji="0" lang="es-CL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$276 millones y $1.798 millones. Establece que 15% de los ingresos brutos de Polla se destinen a la Dirección Gral. De Deportes y Recreación.</a:t>
            </a:r>
            <a:r>
              <a:rPr lang="es-CL" sz="1200" dirty="0"/>
              <a:t> Esto es, un % no inferior a 13% se destinará las Federaciones Nacionales Deportivas, y 2% al comité Olímpico de Chile. Además, se establece un nuevo aporte equivalente a un 6,6% de los ingresos brutos deducidos impuestos, de cada concurso del sistema de pronósticos y apuestas deportivas, destinado a la Dirección General de Deportes y Recreación.</a:t>
            </a:r>
            <a:r>
              <a:rPr lang="es-CL" sz="1200" b="1" dirty="0">
                <a:solidFill>
                  <a:prstClr val="black"/>
                </a:solidFill>
              </a:rPr>
              <a:t> A mayo un 100% ejecutado.</a:t>
            </a:r>
            <a:endParaRPr lang="es-CL" sz="1200" dirty="0"/>
          </a:p>
          <a:p>
            <a:pPr marL="266700" lvl="0" indent="-266700" algn="just">
              <a:buFont typeface="Arial" panose="020B0604020202020204" pitchFamily="34" charset="0"/>
              <a:buChar char="•"/>
              <a:defRPr/>
            </a:pPr>
            <a:endParaRPr kumimoji="0" lang="es-CL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66700" lvl="0" indent="-266700" algn="just">
              <a:buFont typeface="Arial" panose="020B0604020202020204" pitchFamily="34" charset="0"/>
              <a:buChar char="•"/>
              <a:defRPr/>
            </a:pPr>
            <a:r>
              <a:rPr lang="es-CL" sz="1200" b="1" dirty="0"/>
              <a:t>Art. Único Ley </a:t>
            </a:r>
            <a:r>
              <a:rPr lang="es-CL" sz="1200" b="1" dirty="0" err="1"/>
              <a:t>N°</a:t>
            </a:r>
            <a:r>
              <a:rPr lang="es-CL" sz="1200" b="1" dirty="0"/>
              <a:t> 19.909</a:t>
            </a:r>
            <a:r>
              <a:rPr lang="es-CL" sz="1200" dirty="0"/>
              <a:t>: $176 millones. Precisa los alcances de los eventos deportivos que sirven de base de los concursos. </a:t>
            </a:r>
            <a:r>
              <a:rPr lang="es-CL" sz="1200" b="1" dirty="0">
                <a:solidFill>
                  <a:prstClr val="black"/>
                </a:solidFill>
              </a:rPr>
              <a:t>A mayo sin ejecución.</a:t>
            </a:r>
            <a:endParaRPr kumimoji="0" lang="es-CL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6195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9980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C597FC-347F-4087-BA6B-347933B10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250" y="1442334"/>
            <a:ext cx="8229600" cy="4525963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ADO-Chile: </a:t>
            </a:r>
            <a:r>
              <a:rPr lang="es-CL" sz="1200" dirty="0">
                <a:solidFill>
                  <a:prstClr val="black"/>
                </a:solidFill>
              </a:rPr>
              <a:t>$531 millones. P</a:t>
            </a:r>
            <a:r>
              <a:rPr lang="es-CL" sz="1200" dirty="0"/>
              <a:t>ara el funcionamiento de la corporación deportiva de la Asociación de Deportistas Olímpicos de Chile.</a:t>
            </a:r>
            <a:r>
              <a:rPr lang="es-CL" sz="1200" b="1" dirty="0">
                <a:solidFill>
                  <a:prstClr val="black"/>
                </a:solidFill>
              </a:rPr>
              <a:t> A mayo un 48% ejecutado.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/>
              <a:t>Deporte Participación Privada y Pública</a:t>
            </a:r>
            <a:r>
              <a:rPr lang="es-CL" sz="1200" dirty="0"/>
              <a:t>: $8.387 millones. Programas para implementar en recintos propios, recintos militares abiertos a la comunidad, parques públicos y deporte en tu calle, programas para mujeres dueñas de casa, adultos mayores, jóvenes en riesgo social, corridas y </a:t>
            </a:r>
            <a:r>
              <a:rPr lang="es-CL" sz="1200" dirty="0" err="1"/>
              <a:t>bicicletadas</a:t>
            </a:r>
            <a:r>
              <a:rPr lang="es-CL" sz="1200" dirty="0"/>
              <a:t>, entre otros.</a:t>
            </a:r>
            <a:r>
              <a:rPr lang="es-CL" sz="1200" b="1" dirty="0">
                <a:solidFill>
                  <a:prstClr val="black"/>
                </a:solidFill>
              </a:rPr>
              <a:t> A mayo un 25,9% ejecutado.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Sistema Nacional de Competencias Deportivas </a:t>
            </a:r>
            <a:r>
              <a:rPr lang="es-CL" sz="1200" dirty="0">
                <a:solidFill>
                  <a:prstClr val="black"/>
                </a:solidFill>
              </a:rPr>
              <a:t>$12.590 millones. Para Juegos binacionales y Juegos de la Juventud, con participación de Bolivia, Perú y Chile, Integración Araucanía y Juegos de la Integración Andina donde participan Argentina y  Chile, juegos deportivos escolares, juegos nacionales, ligas escolares y de educación superior. </a:t>
            </a:r>
            <a:r>
              <a:rPr lang="es-CL" sz="1200" b="1" dirty="0">
                <a:solidFill>
                  <a:prstClr val="black"/>
                </a:solidFill>
              </a:rPr>
              <a:t>A mayo un 11% ejecutado.</a:t>
            </a: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Normalización de Infraestructura Deportiva</a:t>
            </a:r>
            <a:r>
              <a:rPr lang="es-CL" sz="1200" dirty="0">
                <a:solidFill>
                  <a:prstClr val="black"/>
                </a:solidFill>
              </a:rPr>
              <a:t>: $870 millones. </a:t>
            </a:r>
            <a:r>
              <a:rPr lang="es-CL" sz="1200" dirty="0"/>
              <a:t>Apoyo a la construcción y mejoramiento de infraestructura deportiva.</a:t>
            </a:r>
            <a:r>
              <a:rPr lang="es-CL" sz="1200" b="1" dirty="0">
                <a:solidFill>
                  <a:prstClr val="black"/>
                </a:solidFill>
              </a:rPr>
              <a:t> A mayo un 15% ejecutado.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Crecer en Movimiento (Ex Escuelas Deportivas Integrales): </a:t>
            </a:r>
            <a:r>
              <a:rPr lang="es-CL" sz="1200" dirty="0">
                <a:solidFill>
                  <a:prstClr val="black"/>
                </a:solidFill>
              </a:rPr>
              <a:t>$7.451 millones.</a:t>
            </a:r>
            <a:r>
              <a:rPr lang="es-CL" sz="1200" dirty="0"/>
              <a:t> se reformula el programa incorporando el nivel de enseñanza media, que tiene por objetivo mejorar la condición física de los beneficiarios a través de juegos, deporte escolar y una estructura articulada.</a:t>
            </a:r>
            <a:r>
              <a:rPr lang="es-CL" sz="1200" b="1" dirty="0">
                <a:solidFill>
                  <a:prstClr val="black"/>
                </a:solidFill>
              </a:rPr>
              <a:t> A mayo un 26,8% ejecutado.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Sistema Nacional de Capacitación y Acreditación Deportiva</a:t>
            </a:r>
            <a:r>
              <a:rPr lang="es-CL" sz="1200" dirty="0">
                <a:solidFill>
                  <a:prstClr val="black"/>
                </a:solidFill>
              </a:rPr>
              <a:t>: $378 millones. </a:t>
            </a:r>
            <a:r>
              <a:rPr lang="es-CL" sz="1200" dirty="0"/>
              <a:t>Para fortalecer las capacidades de gestión de dirigentes deportivos, técnicos deportivos y jueces y árbitros.</a:t>
            </a:r>
            <a:r>
              <a:rPr lang="es-CL" sz="1200" b="1" dirty="0">
                <a:solidFill>
                  <a:prstClr val="black"/>
                </a:solidFill>
              </a:rPr>
              <a:t> A mayo un 5% ejecutado.</a:t>
            </a: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1793401-F209-44FD-ACB0-05D8883D6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4F31CC33-29BC-4D60-AAEE-31413F809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50" y="46318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131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F6800C-733C-48F4-8C11-CB5C949F9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704" y="1340768"/>
            <a:ext cx="8229600" cy="501558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Gestión de Recintos Deportivos: </a:t>
            </a:r>
            <a:r>
              <a:rPr lang="es-CL" sz="1200" dirty="0">
                <a:solidFill>
                  <a:prstClr val="black"/>
                </a:solidFill>
              </a:rPr>
              <a:t>Nuevo programa con $7.988 millones para: </a:t>
            </a:r>
            <a:r>
              <a:rPr lang="es-CL" sz="1200" b="1" dirty="0">
                <a:solidFill>
                  <a:prstClr val="black"/>
                </a:solidFill>
              </a:rPr>
              <a:t>a) Operación Centro Deportivos Integrales </a:t>
            </a:r>
            <a:r>
              <a:rPr lang="es-CL" sz="1200" dirty="0">
                <a:solidFill>
                  <a:prstClr val="black"/>
                </a:solidFill>
              </a:rPr>
              <a:t>de Caldera, San Ramón, Lo Espejo, Punta Arenas, Independencia, Mariquina y Graneros;  </a:t>
            </a:r>
            <a:r>
              <a:rPr lang="es-CL" sz="1200" b="1" dirty="0">
                <a:solidFill>
                  <a:prstClr val="black"/>
                </a:solidFill>
              </a:rPr>
              <a:t>b) Centros de Alto Rendimiento </a:t>
            </a:r>
            <a:r>
              <a:rPr lang="es-CL" sz="1200" dirty="0">
                <a:solidFill>
                  <a:prstClr val="black"/>
                </a:solidFill>
              </a:rPr>
              <a:t>de los deportistas de elite (3.300 deportistas); </a:t>
            </a:r>
            <a:r>
              <a:rPr lang="es-CL" sz="1200" b="1" dirty="0">
                <a:solidFill>
                  <a:prstClr val="black"/>
                </a:solidFill>
              </a:rPr>
              <a:t>c) Recintos en movimiento</a:t>
            </a:r>
            <a:r>
              <a:rPr lang="es-CL" sz="1200" dirty="0">
                <a:solidFill>
                  <a:prstClr val="black"/>
                </a:solidFill>
              </a:rPr>
              <a:t>: mantención Parque Peñalolén, Polideportivo Renato Raggio en Valparaíso y el Polideportivo Rufino Bernedo de Temuco. </a:t>
            </a:r>
            <a:r>
              <a:rPr lang="es-CL" sz="1200" b="1" dirty="0">
                <a:solidFill>
                  <a:prstClr val="black"/>
                </a:solidFill>
              </a:rPr>
              <a:t>d) Estadio Nacional </a:t>
            </a:r>
            <a:r>
              <a:rPr lang="es-CL" sz="1200" dirty="0">
                <a:solidFill>
                  <a:prstClr val="black"/>
                </a:solidFill>
              </a:rPr>
              <a:t>y; </a:t>
            </a:r>
            <a:r>
              <a:rPr lang="es-CL" sz="1200" b="1" dirty="0">
                <a:solidFill>
                  <a:prstClr val="black"/>
                </a:solidFill>
              </a:rPr>
              <a:t>e) Otros Recintos Deportivos</a:t>
            </a:r>
            <a:r>
              <a:rPr lang="es-CL" sz="1200" dirty="0">
                <a:solidFill>
                  <a:prstClr val="black"/>
                </a:solidFill>
              </a:rPr>
              <a:t>.</a:t>
            </a:r>
            <a:r>
              <a:rPr lang="es-CL" sz="1200" b="1" dirty="0">
                <a:solidFill>
                  <a:prstClr val="black"/>
                </a:solidFill>
              </a:rPr>
              <a:t> A mayo un 32,5% ejecutado.</a:t>
            </a: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Juegos Panamericanos y </a:t>
            </a:r>
            <a:r>
              <a:rPr lang="es-CL" sz="1200" b="1" dirty="0" err="1">
                <a:solidFill>
                  <a:prstClr val="black"/>
                </a:solidFill>
              </a:rPr>
              <a:t>Parapanamericanos</a:t>
            </a:r>
            <a:r>
              <a:rPr lang="es-CL" sz="1200" b="1" dirty="0">
                <a:solidFill>
                  <a:prstClr val="black"/>
                </a:solidFill>
              </a:rPr>
              <a:t> 2023</a:t>
            </a:r>
            <a:r>
              <a:rPr lang="es-CL" sz="1200" dirty="0">
                <a:solidFill>
                  <a:prstClr val="black"/>
                </a:solidFill>
              </a:rPr>
              <a:t>: $5.021 millones.</a:t>
            </a:r>
            <a:r>
              <a:rPr lang="es-CL" sz="1200" b="1" dirty="0">
                <a:solidFill>
                  <a:prstClr val="black"/>
                </a:solidFill>
              </a:rPr>
              <a:t> A mayo sin ejecución.</a:t>
            </a: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pt-BR" sz="1200" b="1" dirty="0"/>
              <a:t>Programa de </a:t>
            </a:r>
            <a:r>
              <a:rPr lang="pt-BR" sz="1200" b="1" dirty="0" err="1"/>
              <a:t>Saneamiento</a:t>
            </a:r>
            <a:r>
              <a:rPr lang="pt-BR" sz="1200" b="1" dirty="0"/>
              <a:t> de Títulos</a:t>
            </a:r>
            <a:r>
              <a:rPr lang="pt-BR" sz="1200" dirty="0"/>
              <a:t>: $224 </a:t>
            </a:r>
            <a:r>
              <a:rPr lang="pt-BR" sz="1200" dirty="0" err="1"/>
              <a:t>millones</a:t>
            </a:r>
            <a:r>
              <a:rPr lang="pt-BR" sz="1200" dirty="0"/>
              <a:t>. </a:t>
            </a:r>
            <a:r>
              <a:rPr lang="es-CL" sz="1200" dirty="0"/>
              <a:t>Se ejecuta en convenio con Bienes Nacionales, mediante acciones conjuntas tendientes a regularizar o concesionar los inmuebles fiscales con uso deportivo cuya tenencia sea irregular.</a:t>
            </a:r>
            <a:r>
              <a:rPr lang="es-CL" sz="1200" b="1" dirty="0">
                <a:solidFill>
                  <a:prstClr val="black"/>
                </a:solidFill>
              </a:rPr>
              <a:t> A mayo un 100% ejecutado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/>
              <a:t>Asistencia a la Carrera Deportiva</a:t>
            </a:r>
            <a:r>
              <a:rPr lang="es-CL" sz="1200" dirty="0"/>
              <a:t>: $3.879 millones. Premios, becas, incentivos a deportistas de Federaciones reconocidas por el COCH, y deportistas de disciplinas Paralímpicas.</a:t>
            </a:r>
            <a:r>
              <a:rPr lang="es-CL" sz="1200" b="1" dirty="0">
                <a:solidFill>
                  <a:prstClr val="black"/>
                </a:solidFill>
              </a:rPr>
              <a:t> A mayo un 38,7% ejecutado</a:t>
            </a: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/>
              <a:t>Comisión Nacional de Dopaje</a:t>
            </a:r>
            <a:r>
              <a:rPr lang="es-CL" sz="1200" dirty="0"/>
              <a:t>: $591 millones. Para financiar la Secretaria Ejecutiva y su operación, análisis de 1.300 muestras en laboratorios acreditados incluyendo costos de envío, kit de control y pago de membresía a la Agencia Mundial Antidopaje.</a:t>
            </a:r>
            <a:r>
              <a:rPr lang="es-CL" sz="1200" b="1" dirty="0">
                <a:solidFill>
                  <a:prstClr val="black"/>
                </a:solidFill>
              </a:rPr>
              <a:t> A mayo un 30% ejecutado.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/>
              <a:t>Planes Deportivos Comunales</a:t>
            </a:r>
            <a:r>
              <a:rPr lang="es-CL" sz="1200" dirty="0"/>
              <a:t>: $503 millones. Destinado a financiar planes de desarrollo deportivo comunal, plan de capacitación de organizaciones deportivas (para socios y trabajadores de las organizaciones).</a:t>
            </a:r>
            <a:r>
              <a:rPr lang="es-CL" sz="1200" b="1" dirty="0">
                <a:solidFill>
                  <a:prstClr val="black"/>
                </a:solidFill>
              </a:rPr>
              <a:t> A mayo un 24,2% ejecutado.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/>
              <a:t>Promoción de la Actividad Física y el Deporte</a:t>
            </a:r>
            <a:r>
              <a:rPr lang="es-CL" sz="1200" dirty="0"/>
              <a:t>: $275 millones. Ferias de promoción para difundir los beneficios y valores del deporte.</a:t>
            </a:r>
            <a:r>
              <a:rPr lang="es-CL" sz="1200" b="1" dirty="0">
                <a:solidFill>
                  <a:prstClr val="black"/>
                </a:solidFill>
              </a:rPr>
              <a:t> A mayo un 39,5% ejecutado.</a:t>
            </a: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b="1" dirty="0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E02840-F3B6-49CE-BD8D-0A7EB6780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AB1EB83-09AD-4CC9-8849-48CEA2E1E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50" y="46318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097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9CEFBD-B149-41FB-97A6-A9114C8D6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</a:rPr>
              <a:t>3. FONDO NACIONAL PARA EL FOMENTO DEL DEPORTE</a:t>
            </a:r>
            <a:r>
              <a:rPr lang="es-CL" sz="1200" dirty="0">
                <a:solidFill>
                  <a:prstClr val="black"/>
                </a:solidFill>
              </a:rPr>
              <a:t>: $4.381 millones.  </a:t>
            </a:r>
            <a:r>
              <a:rPr lang="es-CL" sz="1200" dirty="0"/>
              <a:t>Se financian los gastos de operación y los programas  y proyectos concursables del concurso anual FONDEPORTE. </a:t>
            </a:r>
            <a:r>
              <a:rPr lang="es-CL" sz="1200" b="1" dirty="0">
                <a:solidFill>
                  <a:prstClr val="black"/>
                </a:solidFill>
              </a:rPr>
              <a:t>A mayo un 28,2% ejecutado.</a:t>
            </a:r>
            <a:endParaRPr lang="es-CL" sz="1200" dirty="0"/>
          </a:p>
          <a:p>
            <a:pPr algn="just">
              <a:spcBef>
                <a:spcPts val="0"/>
              </a:spcBef>
            </a:pPr>
            <a:endParaRPr lang="es-CL" sz="12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</a:rPr>
              <a:t>4. Inversiones</a:t>
            </a:r>
            <a:r>
              <a:rPr lang="es-CL" sz="1200" dirty="0">
                <a:solidFill>
                  <a:prstClr val="black"/>
                </a:solidFill>
              </a:rPr>
              <a:t>: $24.361 millones. </a:t>
            </a:r>
            <a:r>
              <a:rPr lang="es-CL" sz="1200" dirty="0"/>
              <a:t>Proyectos de Infraestructura fiscales y no fiscales  (Iniciativas de Inversión + Transferencias de Capital). Los proyectos de infraestructura 2019 son los siguientes:</a:t>
            </a:r>
            <a:r>
              <a:rPr lang="es-CL" sz="1200" b="1" dirty="0"/>
              <a:t> A mayo un 41,4% ejecutado.</a:t>
            </a:r>
            <a:endParaRPr lang="es-CL" sz="1100" b="1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100" dirty="0">
              <a:solidFill>
                <a:prstClr val="black"/>
              </a:solidFill>
            </a:endParaRPr>
          </a:p>
          <a:p>
            <a:pPr marL="625475" lvl="0" indent="-263525"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/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5AD3FD-A856-4C3B-AA71-6875037CE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022D880-9128-4F05-A524-67B9BAC60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F90E5AE7-EAEE-48E1-9DAB-2A64B406C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501609"/>
              </p:ext>
            </p:extLst>
          </p:nvPr>
        </p:nvGraphicFramePr>
        <p:xfrm>
          <a:off x="2411760" y="3290036"/>
          <a:ext cx="4432300" cy="28956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3999461313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721840206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Subt. 31 Iniciativas de Inversión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Millones $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68625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</a:t>
                      </a:r>
                      <a:r>
                        <a:rPr lang="pt-B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Deportivo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Integral de </a:t>
                      </a:r>
                      <a:r>
                        <a:rPr lang="pt-B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Independencia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62022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CEVS Tocopilla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8194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Reposición Recinto Deportivo CENDYR Ovalle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44505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Alto Rendimiento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83923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Nacional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8894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Regionales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986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Panamericanos y Parapanamericanos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7755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Iniciativas de Inversión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9490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Subt. 29 Transferencias de Capital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0690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Deportivo Integral Graneros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8227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CEVS La Unión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302578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Municipal de San Antonio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6032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Tierra de Campeones de Iquique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7256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de Peñalolen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3469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Panamericanos y Parapanamericanos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5019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Cancha de Futbol y cesped sintético Costanera Talca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7681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Transferencias de Capital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54135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INVERSIONES 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218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9098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3646</TotalTime>
  <Words>3390</Words>
  <Application>Microsoft Office PowerPoint</Application>
  <PresentationFormat>Presentación en pantalla (4:3)</PresentationFormat>
  <Paragraphs>1266</Paragraphs>
  <Slides>14</Slides>
  <Notes>4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Andalus</vt:lpstr>
      <vt:lpstr>Arial</vt:lpstr>
      <vt:lpstr>Arial Black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AL MES DE MAYO 2019 PARTIDA 26: MINISTERIO DEL DEPORTE</vt:lpstr>
      <vt:lpstr>EJECUCIÓN ACUMULADA DE GASTOS A MAYO 2019  PARTIDA 26 MINISTERIO DEL DEPORTE</vt:lpstr>
      <vt:lpstr>EJECUCIÓN ACUMULADA DE GASTOS A MAYO 2019  PARTIDA 26 MINISTERIO DEL DEPORTE</vt:lpstr>
      <vt:lpstr>EJECUCIÓN ACUMULADA DE GASTOS A MAYO 2019  PARTIDA 26 MINISTERIO DEL DEPORTE</vt:lpstr>
      <vt:lpstr>EJECUCIÓN ACUMULADA DE GASTOS A MAYO 2019  PARTIDA 26 MINISTERIO DEL DEPORTE</vt:lpstr>
      <vt:lpstr>EJECUCIÓN ACUMULADA DE GASTOS A MAYO 2019  PARTIDA 26 MINISTERIO DEL DEPORTE</vt:lpstr>
      <vt:lpstr>EJECUCIÓN ACUMULADA DE GASTOS A MAYO 2019  PARTIDA 26 MINISTERIO DEL DEPORTE</vt:lpstr>
      <vt:lpstr>EJECUCIÓN ACUMULADA DE GASTOS A MAYO 2019  PARTIDA 26 MINISTERIO DEL DEPORTE</vt:lpstr>
      <vt:lpstr>EJECUCIÓN ACUMULADA DE GASTOS A MAYO 2019  PARTIDA 26 MINISTERIO DEL DEPORTE</vt:lpstr>
      <vt:lpstr>EJECUCIÓN ACUMULADA DE GASTOS A MAYO DE 2019  PARTIDA 26 MINISTERIO DEL DEPORTE</vt:lpstr>
      <vt:lpstr>EJECUCIÓN ACUMULADA DE GASTOS A MAYO 2019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283</cp:revision>
  <cp:lastPrinted>2019-06-03T14:10:49Z</cp:lastPrinted>
  <dcterms:created xsi:type="dcterms:W3CDTF">2016-06-23T13:38:47Z</dcterms:created>
  <dcterms:modified xsi:type="dcterms:W3CDTF">2019-07-10T16:20:48Z</dcterms:modified>
</cp:coreProperties>
</file>