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6"/>
  </p:notesMasterIdLst>
  <p:sldIdLst>
    <p:sldId id="257" r:id="rId8"/>
    <p:sldId id="258" r:id="rId9"/>
    <p:sldId id="272" r:id="rId10"/>
    <p:sldId id="273" r:id="rId11"/>
    <p:sldId id="274" r:id="rId12"/>
    <p:sldId id="270" r:id="rId13"/>
    <p:sldId id="271" r:id="rId14"/>
    <p:sldId id="269" r:id="rId15"/>
    <p:sldId id="268" r:id="rId16"/>
    <p:sldId id="259" r:id="rId17"/>
    <p:sldId id="260" r:id="rId18"/>
    <p:sldId id="261" r:id="rId19"/>
    <p:sldId id="262" r:id="rId20"/>
    <p:sldId id="263" r:id="rId21"/>
    <p:sldId id="264" r:id="rId22"/>
    <p:sldId id="265" r:id="rId23"/>
    <p:sldId id="266" r:id="rId24"/>
    <p:sldId id="267" r:id="rId25"/>
  </p:sldIdLst>
  <p:sldSz cx="9144000" cy="6858000" type="screen4x3"/>
  <p:notesSz cx="7077075" cy="93630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a:effectLst/>
              </a:rPr>
              <a:t>Distribución Presupuesto Inicial por Subtítulos de Gasto</a:t>
            </a:r>
            <a:endParaRPr lang="es-CL" sz="11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6017413717992161"/>
          <c:w val="1"/>
          <c:h val="0.45123426163469244"/>
        </c:manualLayout>
      </c:layout>
      <c:pie3DChart>
        <c:varyColors val="1"/>
        <c:ser>
          <c:idx val="0"/>
          <c:order val="0"/>
          <c:tx>
            <c:strRef>
              <c:f>'Partida 24'!$D$62</c:f>
              <c:strCache>
                <c:ptCount val="1"/>
                <c:pt idx="0">
                  <c:v>Presupuesto Inicial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B511-4004-9D0B-6E1C7373397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B511-4004-9D0B-6E1C7373397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B511-4004-9D0B-6E1C7373397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B511-4004-9D0B-6E1C7373397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511-4004-9D0B-6E1C73733977}"/>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'Partida 24'!$C$63:$C$67</c:f>
              <c:strCache>
                <c:ptCount val="5"/>
                <c:pt idx="0">
                  <c:v>GASTOS EN PERSONAL                                                              </c:v>
                </c:pt>
                <c:pt idx="1">
                  <c:v>BIENES Y SERVICIOS DE CONSUMO                                                   </c:v>
                </c:pt>
                <c:pt idx="2">
                  <c:v>TRANSFERENCIAS CORRIENTES                                                       </c:v>
                </c:pt>
                <c:pt idx="3">
                  <c:v>TRANSFERENCIAS DE CAPITAL                                                       </c:v>
                </c:pt>
                <c:pt idx="4">
                  <c:v>OTROS</c:v>
                </c:pt>
              </c:strCache>
            </c:strRef>
          </c:cat>
          <c:val>
            <c:numRef>
              <c:f>'Partida 24'!$D$63:$D$67</c:f>
              <c:numCache>
                <c:formatCode>#,##0</c:formatCode>
                <c:ptCount val="5"/>
                <c:pt idx="0">
                  <c:v>38222770</c:v>
                </c:pt>
                <c:pt idx="1">
                  <c:v>12954548</c:v>
                </c:pt>
                <c:pt idx="2">
                  <c:v>66108843</c:v>
                </c:pt>
                <c:pt idx="3">
                  <c:v>8356598</c:v>
                </c:pt>
                <c:pt idx="4">
                  <c:v>2940129</c:v>
                </c:pt>
              </c:numCache>
            </c:numRef>
          </c:val>
          <c:extLst>
            <c:ext xmlns:c16="http://schemas.microsoft.com/office/drawing/2014/chart" uri="{C3380CC4-5D6E-409C-BE32-E72D297353CC}">
              <c16:uniqueId val="{0000000A-B511-4004-9D0B-6E1C73733977}"/>
            </c:ext>
          </c:extLst>
        </c:ser>
        <c:dLbls>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0.3995499744245849"/>
          <c:y val="0.73746107426948704"/>
          <c:w val="0.27358763783940671"/>
          <c:h val="0.2193397319014199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chart>
  <c:spPr>
    <a:noFill/>
    <a:ln>
      <a:noFill/>
    </a:ln>
    <a:effectLst/>
  </c:spPr>
  <c:txPr>
    <a:bodyPr/>
    <a:lstStyle/>
    <a:p>
      <a:pPr>
        <a:defRPr/>
      </a:pPr>
      <a:endParaRPr lang="es-C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sz="1400" b="1" i="0" baseline="0">
                <a:effectLst/>
              </a:rPr>
              <a:t>Distribución Presupuesto Inicial por Capítulo</a:t>
            </a:r>
            <a:endParaRPr lang="es-CL" sz="1400">
              <a:effectLst/>
            </a:endParaRPr>
          </a:p>
        </c:rich>
      </c:tx>
      <c:layout>
        <c:manualLayout>
          <c:xMode val="edge"/>
          <c:yMode val="edge"/>
          <c:x val="0.21501558398950132"/>
          <c:y val="4.9278361324849994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s-CL"/>
        </a:p>
      </c:txPr>
    </c:title>
    <c:autoTitleDeleted val="0"/>
    <c:plotArea>
      <c:layout>
        <c:manualLayout>
          <c:layoutTarget val="inner"/>
          <c:xMode val="edge"/>
          <c:yMode val="edge"/>
          <c:x val="0.20085419775273633"/>
          <c:y val="0.18573430353726109"/>
          <c:w val="0.65407960517206598"/>
          <c:h val="0.51081748927725501"/>
        </c:manualLayout>
      </c:layout>
      <c:barChart>
        <c:barDir val="col"/>
        <c:grouping val="clustered"/>
        <c:varyColors val="0"/>
        <c:ser>
          <c:idx val="0"/>
          <c:order val="0"/>
          <c:tx>
            <c:strRef>
              <c:f>'Partida 24'!$L$62</c:f>
              <c:strCache>
                <c:ptCount val="1"/>
                <c:pt idx="0">
                  <c:v>Presupuesto Inicial</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ysClr val="windowText" lastClr="000000"/>
                    </a:solidFill>
                    <a:latin typeface="+mn-lt"/>
                    <a:ea typeface="+mn-ea"/>
                    <a:cs typeface="+mn-cs"/>
                  </a:defRPr>
                </a:pPr>
                <a:endParaRPr lang="es-C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'Partida 24'!$K$63:$K$66</c:f>
              <c:strCache>
                <c:ptCount val="4"/>
                <c:pt idx="0">
                  <c:v>SUB.DE ENERGÍA</c:v>
                </c:pt>
                <c:pt idx="1">
                  <c:v>CNE</c:v>
                </c:pt>
                <c:pt idx="2">
                  <c:v>CCHEN</c:v>
                </c:pt>
                <c:pt idx="3">
                  <c:v>SEC</c:v>
                </c:pt>
              </c:strCache>
            </c:strRef>
          </c:cat>
          <c:val>
            <c:numRef>
              <c:f>'Partida 24'!$L$63:$L$66</c:f>
              <c:numCache>
                <c:formatCode>#,##0</c:formatCode>
                <c:ptCount val="4"/>
                <c:pt idx="0">
                  <c:v>96249358</c:v>
                </c:pt>
                <c:pt idx="1">
                  <c:v>6721524</c:v>
                </c:pt>
                <c:pt idx="2">
                  <c:v>11797484</c:v>
                </c:pt>
                <c:pt idx="3">
                  <c:v>13814522</c:v>
                </c:pt>
              </c:numCache>
            </c:numRef>
          </c:val>
          <c:extLst>
            <c:ext xmlns:c16="http://schemas.microsoft.com/office/drawing/2014/chart" uri="{C3380CC4-5D6E-409C-BE32-E72D297353CC}">
              <c16:uniqueId val="{00000000-72A6-488F-BD05-86CAC2339EEC}"/>
            </c:ext>
          </c:extLst>
        </c:ser>
        <c:dLbls>
          <c:dLblPos val="inEnd"/>
          <c:showLegendKey val="0"/>
          <c:showVal val="1"/>
          <c:showCatName val="0"/>
          <c:showSerName val="0"/>
          <c:showPercent val="0"/>
          <c:showBubbleSize val="0"/>
        </c:dLbls>
        <c:gapWidth val="41"/>
        <c:axId val="449651776"/>
        <c:axId val="446363664"/>
      </c:barChart>
      <c:catAx>
        <c:axId val="449651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s-CL"/>
          </a:p>
        </c:txPr>
        <c:crossAx val="446363664"/>
        <c:crosses val="autoZero"/>
        <c:auto val="1"/>
        <c:lblAlgn val="ctr"/>
        <c:lblOffset val="100"/>
        <c:noMultiLvlLbl val="0"/>
      </c:catAx>
      <c:valAx>
        <c:axId val="446363664"/>
        <c:scaling>
          <c:orientation val="minMax"/>
        </c:scaling>
        <c:delete val="1"/>
        <c:axPos val="l"/>
        <c:numFmt formatCode="#,##0" sourceLinked="1"/>
        <c:majorTickMark val="none"/>
        <c:minorTickMark val="none"/>
        <c:tickLblPos val="nextTo"/>
        <c:crossAx val="449651776"/>
        <c:crosses val="autoZero"/>
        <c:crossBetween val="between"/>
      </c:valAx>
      <c:spPr>
        <a:noFill/>
        <a:ln>
          <a:noFill/>
        </a:ln>
        <a:effectLst/>
      </c:spPr>
    </c:plotArea>
    <c:plotVisOnly val="1"/>
    <c:dispBlanksAs val="gap"/>
    <c:showDLblsOverMax val="0"/>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ysClr val="window" lastClr="FFFFFF"/>
      </a:solidFill>
      <a:round/>
    </a:ln>
    <a:effectLst/>
  </c:spPr>
  <c:txPr>
    <a:bodyPr/>
    <a:lstStyle/>
    <a:p>
      <a:pPr>
        <a:defRPr/>
      </a:pPr>
      <a:endParaRPr lang="es-C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s-CL"/>
          </a:p>
        </p:txBody>
      </p:sp>
      <p:sp>
        <p:nvSpPr>
          <p:cNvPr id="3" name="2 Marcador de fecha"/>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BDB1C80A-FE64-4415-A6CD-F4B50FFAC98C}" type="datetimeFigureOut">
              <a:rPr lang="es-CL" smtClean="0"/>
              <a:t>05-07-2019</a:t>
            </a:fld>
            <a:endParaRPr lang="es-CL"/>
          </a:p>
        </p:txBody>
      </p:sp>
      <p:sp>
        <p:nvSpPr>
          <p:cNvPr id="4" name="3 Marcador de imagen de diapositiva"/>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s-CL"/>
          </a:p>
        </p:txBody>
      </p:sp>
      <p:sp>
        <p:nvSpPr>
          <p:cNvPr id="5" name="4 Marcador de notas"/>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7193961-CA54-41C9-9D99-9FB3EC370F5C}" type="slidenum">
              <a:rPr lang="es-CL" smtClean="0"/>
              <a:t>‹Nº›</a:t>
            </a:fld>
            <a:endParaRPr lang="es-CL"/>
          </a:p>
        </p:txBody>
      </p:sp>
    </p:spTree>
    <p:extLst>
      <p:ext uri="{BB962C8B-B14F-4D97-AF65-F5344CB8AC3E}">
        <p14:creationId xmlns:p14="http://schemas.microsoft.com/office/powerpoint/2010/main" val="103098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15CC87D2-554F-43C8-B789-DB86F48C67F4}" type="slidenum">
              <a:rPr lang="es-CL" smtClean="0">
                <a:solidFill>
                  <a:prstClr val="black"/>
                </a:solidFill>
              </a:rPr>
              <a:pPr/>
              <a:t>11</a:t>
            </a:fld>
            <a:endParaRPr lang="es-CL">
              <a:solidFill>
                <a:prstClr val="black"/>
              </a:solidFill>
            </a:endParaRPr>
          </a:p>
        </p:txBody>
      </p:sp>
    </p:spTree>
    <p:extLst>
      <p:ext uri="{BB962C8B-B14F-4D97-AF65-F5344CB8AC3E}">
        <p14:creationId xmlns:p14="http://schemas.microsoft.com/office/powerpoint/2010/main" val="291297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55123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245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7727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630806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68898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94136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52666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269866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003603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95325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1525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77075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30487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539319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3590381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2624318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375387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63218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34555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50635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11165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105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597799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0852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6951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064244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183938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24690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256262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9583987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456421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255839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5990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70079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4122847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31450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897886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800818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764396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5992223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970550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535867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857007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79014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57164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8858001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006568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396803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851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0204081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0262753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9918240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61504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21572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39057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6750240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797946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4392270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401421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180395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241090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22473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5320161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204864"/>
            <a:ext cx="7772400" cy="1470025"/>
          </a:xfrm>
          <a:prstGeom prst="rect">
            <a:avLst/>
          </a:prstGeom>
        </p:spPr>
        <p:txBody>
          <a:bodyPr/>
          <a:lstStyle/>
          <a:p>
            <a:r>
              <a:rPr lang="es-ES"/>
              <a:t>Haga clic para modificar el estilo de título del patrón</a:t>
            </a:r>
            <a:endParaRPr lang="es-CL"/>
          </a:p>
        </p:txBody>
      </p:sp>
      <p:sp>
        <p:nvSpPr>
          <p:cNvPr id="4" name="3 Marcador de fecha"/>
          <p:cNvSpPr>
            <a:spLocks noGrp="1"/>
          </p:cNvSpPr>
          <p:nvPr>
            <p:ph type="dt" sz="half" idx="10"/>
          </p:nvPr>
        </p:nvSpPr>
        <p:spPr/>
        <p:txBody>
          <a:bodyPr/>
          <a:lstStyle/>
          <a:p>
            <a:fld id="{36CB32A8-ACCF-408E-AE69-3B995A8F0BFF}"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dirty="0">
              <a:solidFill>
                <a:prstClr val="black">
                  <a:tint val="75000"/>
                </a:prstClr>
              </a:solidFill>
            </a:endParaRPr>
          </a:p>
        </p:txBody>
      </p:sp>
    </p:spTree>
    <p:extLst>
      <p:ext uri="{BB962C8B-B14F-4D97-AF65-F5344CB8AC3E}">
        <p14:creationId xmlns:p14="http://schemas.microsoft.com/office/powerpoint/2010/main" val="10221291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70E02360-A21A-4CCD-BCB0-8531ABD610AB}"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151782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BC7CA73-43A2-4A16-A5CB-3D4B44330E0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14264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614206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9EBAF36A-EDE5-4FA8-84EC-3AA788C97240}"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82582623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622D39C1-1D08-4F24-AE34-397A80400841}" type="datetime1">
              <a:rPr lang="es-CL" smtClean="0">
                <a:solidFill>
                  <a:prstClr val="black">
                    <a:tint val="75000"/>
                  </a:prstClr>
                </a:solidFill>
              </a:rPr>
              <a:pPr/>
              <a:t>05-07-2019</a:t>
            </a:fld>
            <a:endParaRPr lang="es-CL">
              <a:solidFill>
                <a:prstClr val="black">
                  <a:tint val="75000"/>
                </a:prstClr>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9" name="8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767387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28A55497-5A8F-46E9-977B-DA4B0E8E00C9}" type="datetime1">
              <a:rPr lang="es-CL" smtClean="0">
                <a:solidFill>
                  <a:prstClr val="black">
                    <a:tint val="75000"/>
                  </a:prstClr>
                </a:solidFill>
              </a:rPr>
              <a:pPr/>
              <a:t>05-07-2019</a:t>
            </a:fld>
            <a:endParaRPr lang="es-CL">
              <a:solidFill>
                <a:prstClr val="black">
                  <a:tint val="75000"/>
                </a:prstClr>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2543030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A9ED8E3-6EAB-4093-9165-930AB8B37E7F}" type="datetime1">
              <a:rPr lang="es-CL" smtClean="0">
                <a:solidFill>
                  <a:prstClr val="black">
                    <a:tint val="75000"/>
                  </a:prstClr>
                </a:solidFill>
              </a:rPr>
              <a:pPr/>
              <a:t>05-07-2019</a:t>
            </a:fld>
            <a:endParaRPr lang="es-CL">
              <a:solidFill>
                <a:prstClr val="black">
                  <a:tint val="75000"/>
                </a:prstClr>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4" name="3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5927285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7120065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2042496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09A67D08-3D11-4B0F-A15F-9F52EB68D63D}"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65151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9B78813F-3287-4428-A15C-12A23CF4CFA4}" type="datetime1">
              <a:rPr lang="es-CL" smtClean="0">
                <a:solidFill>
                  <a:prstClr val="black">
                    <a:tint val="75000"/>
                  </a:prstClr>
                </a:solidFill>
              </a:rPr>
              <a:pPr/>
              <a:t>05-07-2019</a:t>
            </a:fld>
            <a:endParaRPr lang="es-CL">
              <a:solidFill>
                <a:prstClr val="black">
                  <a:tint val="75000"/>
                </a:prstClr>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6" name="5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13048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0437570-0FE3-4267-B1AE-9E8F529BA4FA}"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51064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0659995C-6C5E-4774-930D-FE8EA32FE7EF}"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CL">
              <a:solidFill>
                <a:prstClr val="black"/>
              </a:solidFill>
            </a:endParaRPr>
          </a:p>
        </p:txBody>
      </p:sp>
      <p:sp>
        <p:nvSpPr>
          <p:cNvPr id="7" name="6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12051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925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9877" y="1071"/>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287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720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7886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6182"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1030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444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515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8773" y="31572"/>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46705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4134"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0"/>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95876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3110"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91664" y="11704"/>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703373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81B57-98A3-47CA-AF2F-CC564015EFD3}" type="datetime1">
              <a:rPr lang="es-CL" smtClean="0">
                <a:solidFill>
                  <a:prstClr val="black">
                    <a:tint val="75000"/>
                  </a:prstClr>
                </a:solidFill>
              </a:rPr>
              <a:pPr/>
              <a:t>05-07-2019</a:t>
            </a:fld>
            <a:endParaRPr lang="es-CL">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52F03-F775-4AB4-A3E9-A5A78C748C69}" type="slidenum">
              <a:rPr lang="es-CL" smtClean="0">
                <a:solidFill>
                  <a:prstClr val="black">
                    <a:tint val="75000"/>
                  </a:prstClr>
                </a:solidFill>
              </a:rPr>
              <a:pPr/>
              <a:t>‹Nº›</a:t>
            </a:fld>
            <a:endParaRPr lang="es-CL">
              <a:solidFill>
                <a:prstClr val="black">
                  <a:tint val="75000"/>
                </a:prstClr>
              </a:solidFill>
            </a:endParaRPr>
          </a:p>
        </p:txBody>
      </p:sp>
      <p:pic>
        <p:nvPicPr>
          <p:cNvPr id="2086"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619750" y="22336"/>
            <a:ext cx="3524250"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27796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3.xlsx"/></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24.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35.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46.xml"/><Relationship Id="rId1" Type="http://schemas.openxmlformats.org/officeDocument/2006/relationships/vmlDrawing" Target="../drawings/vmlDrawing7.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openxmlformats.org/officeDocument/2006/relationships/slideLayout" Target="../slideLayouts/slideLayout57.xml"/><Relationship Id="rId1" Type="http://schemas.openxmlformats.org/officeDocument/2006/relationships/vmlDrawing" Target="../drawings/vmlDrawing8.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68.xml"/><Relationship Id="rId1" Type="http://schemas.openxmlformats.org/officeDocument/2006/relationships/vmlDrawing" Target="../drawings/vmlDrawing9.vml"/><Relationship Id="rId4"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2276872"/>
            <a:ext cx="8280920" cy="2016224"/>
          </a:xfrm>
          <a:solidFill>
            <a:schemeClr val="bg1"/>
          </a:solidFill>
          <a:ln>
            <a:solidFill>
              <a:schemeClr val="bg1">
                <a:lumMod val="95000"/>
              </a:schemeClr>
            </a:solidFill>
            <a:miter lim="800000"/>
          </a:ln>
          <a:effectLst>
            <a:outerShdw blurRad="50800" dist="38100" dir="2700000" algn="tl" rotWithShape="0">
              <a:prstClr val="black">
                <a:alpha val="40000"/>
              </a:prstClr>
            </a:outerShdw>
          </a:effectLst>
          <a:scene3d>
            <a:camera prst="orthographicFront"/>
            <a:lightRig rig="threePt" dir="t">
              <a:rot lat="0" lon="0" rev="1200000"/>
            </a:lightRig>
          </a:scene3d>
          <a:sp3d>
            <a:bevelT/>
          </a:sp3d>
        </p:spPr>
        <p:txBody>
          <a:bodyPr/>
          <a:lstStyle/>
          <a:p>
            <a:pPr algn="ctr"/>
            <a:r>
              <a:rPr lang="es-CL" sz="2000" b="1" dirty="0">
                <a:solidFill>
                  <a:prstClr val="black"/>
                </a:solidFill>
              </a:rPr>
              <a:t>EJECUCIÓN ACUMULADA DE GASTOS PRESUPUESTARIOS</a:t>
            </a:r>
            <a:br>
              <a:rPr lang="es-CL" sz="2000" b="1" dirty="0">
                <a:solidFill>
                  <a:prstClr val="black"/>
                </a:solidFill>
              </a:rPr>
            </a:br>
            <a:r>
              <a:rPr lang="es-CL" sz="2000" b="1" dirty="0">
                <a:solidFill>
                  <a:prstClr val="black"/>
                </a:solidFill>
              </a:rPr>
              <a:t>AL MES DE MAYO DE 2019</a:t>
            </a:r>
            <a:br>
              <a:rPr lang="es-CL" sz="2000" b="1" dirty="0">
                <a:solidFill>
                  <a:prstClr val="black"/>
                </a:solidFill>
              </a:rPr>
            </a:br>
            <a:r>
              <a:rPr lang="es-CL" sz="2000" b="1" dirty="0">
                <a:solidFill>
                  <a:prstClr val="black"/>
                </a:solidFill>
              </a:rPr>
              <a:t>PARTIDA 24:</a:t>
            </a:r>
            <a:br>
              <a:rPr lang="es-CL" sz="2400" b="1" dirty="0">
                <a:latin typeface="+mn-lt"/>
              </a:rPr>
            </a:br>
            <a:r>
              <a:rPr lang="es-CL" sz="2000" b="1" dirty="0">
                <a:latin typeface="+mn-lt"/>
              </a:rPr>
              <a:t>MINISTERIO DE ENERGÍA</a:t>
            </a:r>
          </a:p>
        </p:txBody>
      </p:sp>
      <p:sp>
        <p:nvSpPr>
          <p:cNvPr id="7" name="6 CuadroTexto"/>
          <p:cNvSpPr txBox="1"/>
          <p:nvPr/>
        </p:nvSpPr>
        <p:spPr>
          <a:xfrm>
            <a:off x="3923928" y="5661248"/>
            <a:ext cx="4536504" cy="276999"/>
          </a:xfrm>
          <a:prstGeom prst="rect">
            <a:avLst/>
          </a:prstGeom>
          <a:noFill/>
        </p:spPr>
        <p:txBody>
          <a:bodyPr wrap="square" rtlCol="0">
            <a:spAutoFit/>
          </a:bodyPr>
          <a:lstStyle/>
          <a:p>
            <a:pPr algn="r"/>
            <a:r>
              <a:rPr lang="es-CL" sz="1200" dirty="0">
                <a:solidFill>
                  <a:prstClr val="black"/>
                </a:solidFill>
              </a:rPr>
              <a:t>Valparaíso, julio 2019</a:t>
            </a:r>
          </a:p>
        </p:txBody>
      </p:sp>
      <p:sp>
        <p:nvSpPr>
          <p:cNvPr id="3" name="2 Rectángulo"/>
          <p:cNvSpPr/>
          <p:nvPr/>
        </p:nvSpPr>
        <p:spPr>
          <a:xfrm>
            <a:off x="5292080" y="0"/>
            <a:ext cx="3851920"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prstClr val="white"/>
              </a:solidFill>
            </a:endParaRPr>
          </a:p>
        </p:txBody>
      </p:sp>
      <p:pic>
        <p:nvPicPr>
          <p:cNvPr id="8230" name="Picture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043" y="548680"/>
            <a:ext cx="5893374"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862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06921" y="3820053"/>
            <a:ext cx="7011278" cy="365125"/>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10</a:t>
            </a:fld>
            <a:endParaRPr lang="es-CL">
              <a:solidFill>
                <a:prstClr val="black">
                  <a:tint val="75000"/>
                </a:prstClr>
              </a:solidFill>
            </a:endParaRPr>
          </a:p>
        </p:txBody>
      </p:sp>
      <p:sp>
        <p:nvSpPr>
          <p:cNvPr id="6" name="1 Título"/>
          <p:cNvSpPr txBox="1">
            <a:spLocks/>
          </p:cNvSpPr>
          <p:nvPr/>
        </p:nvSpPr>
        <p:spPr>
          <a:xfrm>
            <a:off x="395536" y="1340768"/>
            <a:ext cx="6989463"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8"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graphicFrame>
        <p:nvGraphicFramePr>
          <p:cNvPr id="7" name="Objeto 6">
            <a:extLst>
              <a:ext uri="{FF2B5EF4-FFF2-40B4-BE49-F238E27FC236}">
                <a16:creationId xmlns:a16="http://schemas.microsoft.com/office/drawing/2014/main" id="{FCCF4F82-5D3F-4D50-83B0-82F5D83F7A63}"/>
              </a:ext>
            </a:extLst>
          </p:cNvPr>
          <p:cNvGraphicFramePr>
            <a:graphicFrameLocks noChangeAspect="1"/>
          </p:cNvGraphicFramePr>
          <p:nvPr>
            <p:extLst>
              <p:ext uri="{D42A27DB-BD31-4B8C-83A1-F6EECF244321}">
                <p14:modId xmlns:p14="http://schemas.microsoft.com/office/powerpoint/2010/main" val="1775509891"/>
              </p:ext>
            </p:extLst>
          </p:nvPr>
        </p:nvGraphicFramePr>
        <p:xfrm>
          <a:off x="414338" y="1628800"/>
          <a:ext cx="8210798" cy="2162175"/>
        </p:xfrm>
        <a:graphic>
          <a:graphicData uri="http://schemas.openxmlformats.org/presentationml/2006/ole">
            <mc:AlternateContent xmlns:mc="http://schemas.openxmlformats.org/markup-compatibility/2006">
              <mc:Choice xmlns:v="urn:schemas-microsoft-com:vml" Requires="v">
                <p:oleObj spid="_x0000_s1031" name="Worksheet" r:id="rId3" imgW="7524885" imgH="2162265" progId="Excel.Sheet.12">
                  <p:embed/>
                </p:oleObj>
              </mc:Choice>
              <mc:Fallback>
                <p:oleObj name="Worksheet" r:id="rId3" imgW="7524885" imgH="2162265" progId="Excel.Sheet.12">
                  <p:embed/>
                  <p:pic>
                    <p:nvPicPr>
                      <p:cNvPr id="0" name=""/>
                      <p:cNvPicPr/>
                      <p:nvPr/>
                    </p:nvPicPr>
                    <p:blipFill>
                      <a:blip r:embed="rId4"/>
                      <a:stretch>
                        <a:fillRect/>
                      </a:stretch>
                    </p:blipFill>
                    <p:spPr>
                      <a:xfrm>
                        <a:off x="414338" y="1628800"/>
                        <a:ext cx="8210798" cy="2162175"/>
                      </a:xfrm>
                      <a:prstGeom prst="rect">
                        <a:avLst/>
                      </a:prstGeom>
                    </p:spPr>
                  </p:pic>
                </p:oleObj>
              </mc:Fallback>
            </mc:AlternateContent>
          </a:graphicData>
        </a:graphic>
      </p:graphicFrame>
    </p:spTree>
    <p:extLst>
      <p:ext uri="{BB962C8B-B14F-4D97-AF65-F5344CB8AC3E}">
        <p14:creationId xmlns:p14="http://schemas.microsoft.com/office/powerpoint/2010/main" val="205362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11</a:t>
            </a:fld>
            <a:endParaRPr lang="es-CL" dirty="0">
              <a:solidFill>
                <a:prstClr val="black">
                  <a:tint val="75000"/>
                </a:prstClr>
              </a:solidFill>
            </a:endParaRPr>
          </a:p>
        </p:txBody>
      </p:sp>
      <p:sp>
        <p:nvSpPr>
          <p:cNvPr id="8" name="3 Marcador de pie de página"/>
          <p:cNvSpPr txBox="1">
            <a:spLocks/>
          </p:cNvSpPr>
          <p:nvPr/>
        </p:nvSpPr>
        <p:spPr>
          <a:xfrm>
            <a:off x="380058" y="4024831"/>
            <a:ext cx="6790121" cy="268265"/>
          </a:xfrm>
          <a:prstGeom prst="rect">
            <a:avLst/>
          </a:prstGeom>
        </p:spPr>
        <p:txBody>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6" name="1 Título"/>
          <p:cNvSpPr txBox="1">
            <a:spLocks/>
          </p:cNvSpPr>
          <p:nvPr/>
        </p:nvSpPr>
        <p:spPr>
          <a:xfrm>
            <a:off x="380058" y="1484784"/>
            <a:ext cx="6856238" cy="33507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RESUMEN POR CAPÍTULOS</a:t>
            </a:r>
          </a:p>
        </p:txBody>
      </p:sp>
      <p:graphicFrame>
        <p:nvGraphicFramePr>
          <p:cNvPr id="3" name="Objeto 2">
            <a:extLst>
              <a:ext uri="{FF2B5EF4-FFF2-40B4-BE49-F238E27FC236}">
                <a16:creationId xmlns:a16="http://schemas.microsoft.com/office/drawing/2014/main" id="{23E5E38F-F19E-48FA-9CAD-154ADC522D61}"/>
              </a:ext>
            </a:extLst>
          </p:cNvPr>
          <p:cNvGraphicFramePr>
            <a:graphicFrameLocks noChangeAspect="1"/>
          </p:cNvGraphicFramePr>
          <p:nvPr>
            <p:extLst>
              <p:ext uri="{D42A27DB-BD31-4B8C-83A1-F6EECF244321}">
                <p14:modId xmlns:p14="http://schemas.microsoft.com/office/powerpoint/2010/main" val="439683526"/>
              </p:ext>
            </p:extLst>
          </p:nvPr>
        </p:nvGraphicFramePr>
        <p:xfrm>
          <a:off x="414339" y="1772816"/>
          <a:ext cx="8210798" cy="2162175"/>
        </p:xfrm>
        <a:graphic>
          <a:graphicData uri="http://schemas.openxmlformats.org/presentationml/2006/ole">
            <mc:AlternateContent xmlns:mc="http://schemas.openxmlformats.org/markup-compatibility/2006">
              <mc:Choice xmlns:v="urn:schemas-microsoft-com:vml" Requires="v">
                <p:oleObj spid="_x0000_s2055" name="Worksheet" r:id="rId4" imgW="9039157" imgH="2162265" progId="Excel.Sheet.12">
                  <p:embed/>
                </p:oleObj>
              </mc:Choice>
              <mc:Fallback>
                <p:oleObj name="Worksheet" r:id="rId4" imgW="9039157" imgH="2162265" progId="Excel.Sheet.12">
                  <p:embed/>
                  <p:pic>
                    <p:nvPicPr>
                      <p:cNvPr id="0" name=""/>
                      <p:cNvPicPr/>
                      <p:nvPr/>
                    </p:nvPicPr>
                    <p:blipFill>
                      <a:blip r:embed="rId5"/>
                      <a:stretch>
                        <a:fillRect/>
                      </a:stretch>
                    </p:blipFill>
                    <p:spPr>
                      <a:xfrm>
                        <a:off x="414339" y="1772816"/>
                        <a:ext cx="8210798" cy="2162175"/>
                      </a:xfrm>
                      <a:prstGeom prst="rect">
                        <a:avLst/>
                      </a:prstGeom>
                    </p:spPr>
                  </p:pic>
                </p:oleObj>
              </mc:Fallback>
            </mc:AlternateContent>
          </a:graphicData>
        </a:graphic>
      </p:graphicFrame>
    </p:spTree>
    <p:extLst>
      <p:ext uri="{BB962C8B-B14F-4D97-AF65-F5344CB8AC3E}">
        <p14:creationId xmlns:p14="http://schemas.microsoft.com/office/powerpoint/2010/main" val="1587172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5216690"/>
            <a:ext cx="7641642" cy="30054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12</a:t>
            </a:fld>
            <a:endParaRPr lang="es-CL">
              <a:solidFill>
                <a:prstClr val="black">
                  <a:tint val="75000"/>
                </a:prstClr>
              </a:solidFill>
            </a:endParaRPr>
          </a:p>
        </p:txBody>
      </p:sp>
      <p:sp>
        <p:nvSpPr>
          <p:cNvPr id="8" name="1 Título"/>
          <p:cNvSpPr txBox="1">
            <a:spLocks/>
          </p:cNvSpPr>
          <p:nvPr/>
        </p:nvSpPr>
        <p:spPr>
          <a:xfrm>
            <a:off x="395536" y="1413441"/>
            <a:ext cx="7328935" cy="19166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01:  </a:t>
            </a:r>
            <a:r>
              <a:rPr lang="es-CL" sz="1600" b="1" dirty="0">
                <a:solidFill>
                  <a:prstClr val="black"/>
                </a:solidFill>
                <a:ea typeface="Verdana" pitchFamily="34" charset="0"/>
                <a:cs typeface="Verdana" pitchFamily="34" charset="0"/>
              </a:rPr>
              <a:t>SUBSECRETARÍA DE ENERGÍA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29D38D93-B00D-43BE-9D12-F395B6F6E400}"/>
              </a:ext>
            </a:extLst>
          </p:cNvPr>
          <p:cNvGraphicFramePr>
            <a:graphicFrameLocks noChangeAspect="1"/>
          </p:cNvGraphicFramePr>
          <p:nvPr>
            <p:extLst>
              <p:ext uri="{D42A27DB-BD31-4B8C-83A1-F6EECF244321}">
                <p14:modId xmlns:p14="http://schemas.microsoft.com/office/powerpoint/2010/main" val="2618294309"/>
              </p:ext>
            </p:extLst>
          </p:nvPr>
        </p:nvGraphicFramePr>
        <p:xfrm>
          <a:off x="395536" y="1714500"/>
          <a:ext cx="8229600" cy="3429000"/>
        </p:xfrm>
        <a:graphic>
          <a:graphicData uri="http://schemas.openxmlformats.org/presentationml/2006/ole">
            <mc:AlternateContent xmlns:mc="http://schemas.openxmlformats.org/markup-compatibility/2006">
              <mc:Choice xmlns:v="urn:schemas-microsoft-com:vml" Requires="v">
                <p:oleObj spid="_x0000_s3079" name="Worksheet" r:id="rId3" imgW="8982143" imgH="3429000" progId="Excel.Sheet.12">
                  <p:embed/>
                </p:oleObj>
              </mc:Choice>
              <mc:Fallback>
                <p:oleObj name="Worksheet" r:id="rId3" imgW="8982143" imgH="3429000" progId="Excel.Sheet.12">
                  <p:embed/>
                  <p:pic>
                    <p:nvPicPr>
                      <p:cNvPr id="0" name=""/>
                      <p:cNvPicPr/>
                      <p:nvPr/>
                    </p:nvPicPr>
                    <p:blipFill>
                      <a:blip r:embed="rId4"/>
                      <a:stretch>
                        <a:fillRect/>
                      </a:stretch>
                    </p:blipFill>
                    <p:spPr>
                      <a:xfrm>
                        <a:off x="395536" y="1714500"/>
                        <a:ext cx="8229600" cy="3429000"/>
                      </a:xfrm>
                      <a:prstGeom prst="rect">
                        <a:avLst/>
                      </a:prstGeom>
                    </p:spPr>
                  </p:pic>
                </p:oleObj>
              </mc:Fallback>
            </mc:AlternateContent>
          </a:graphicData>
        </a:graphic>
      </p:graphicFrame>
    </p:spTree>
    <p:extLst>
      <p:ext uri="{BB962C8B-B14F-4D97-AF65-F5344CB8AC3E}">
        <p14:creationId xmlns:p14="http://schemas.microsoft.com/office/powerpoint/2010/main" val="1999511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4317309"/>
            <a:ext cx="6696426" cy="263819"/>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13</a:t>
            </a:fld>
            <a:endParaRPr lang="es-CL">
              <a:solidFill>
                <a:prstClr val="black">
                  <a:tint val="75000"/>
                </a:prstClr>
              </a:solidFill>
            </a:endParaRPr>
          </a:p>
        </p:txBody>
      </p:sp>
      <p:sp>
        <p:nvSpPr>
          <p:cNvPr id="8" name="1 Título"/>
          <p:cNvSpPr txBox="1">
            <a:spLocks/>
          </p:cNvSpPr>
          <p:nvPr/>
        </p:nvSpPr>
        <p:spPr>
          <a:xfrm>
            <a:off x="323528" y="1570044"/>
            <a:ext cx="7034032" cy="3833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456346"/>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03:  </a:t>
            </a:r>
            <a:r>
              <a:rPr lang="es-CL" sz="1600" b="1" dirty="0">
                <a:solidFill>
                  <a:prstClr val="black"/>
                </a:solidFill>
                <a:ea typeface="Verdana" pitchFamily="34" charset="0"/>
                <a:cs typeface="Verdana" pitchFamily="34" charset="0"/>
              </a:rPr>
              <a:t>APOYO AL DESARROLLO DE ENERGÍAS RENOVABLES NO CONVENCIONALES</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0DD6BB5B-237A-416C-97EA-98C0B35DC232}"/>
              </a:ext>
            </a:extLst>
          </p:cNvPr>
          <p:cNvGraphicFramePr>
            <a:graphicFrameLocks noChangeAspect="1"/>
          </p:cNvGraphicFramePr>
          <p:nvPr>
            <p:extLst>
              <p:ext uri="{D42A27DB-BD31-4B8C-83A1-F6EECF244321}">
                <p14:modId xmlns:p14="http://schemas.microsoft.com/office/powerpoint/2010/main" val="404709901"/>
              </p:ext>
            </p:extLst>
          </p:nvPr>
        </p:nvGraphicFramePr>
        <p:xfrm>
          <a:off x="414338" y="1868413"/>
          <a:ext cx="8210798" cy="2352675"/>
        </p:xfrm>
        <a:graphic>
          <a:graphicData uri="http://schemas.openxmlformats.org/presentationml/2006/ole">
            <mc:AlternateContent xmlns:mc="http://schemas.openxmlformats.org/markup-compatibility/2006">
              <mc:Choice xmlns:v="urn:schemas-microsoft-com:vml" Requires="v">
                <p:oleObj spid="_x0000_s4103" name="Worksheet" r:id="rId3" imgW="8877300" imgH="2352585" progId="Excel.Sheet.12">
                  <p:embed/>
                </p:oleObj>
              </mc:Choice>
              <mc:Fallback>
                <p:oleObj name="Worksheet" r:id="rId3" imgW="8877300" imgH="2352585" progId="Excel.Sheet.12">
                  <p:embed/>
                  <p:pic>
                    <p:nvPicPr>
                      <p:cNvPr id="0" name=""/>
                      <p:cNvPicPr/>
                      <p:nvPr/>
                    </p:nvPicPr>
                    <p:blipFill>
                      <a:blip r:embed="rId4"/>
                      <a:stretch>
                        <a:fillRect/>
                      </a:stretch>
                    </p:blipFill>
                    <p:spPr>
                      <a:xfrm>
                        <a:off x="414338" y="1868413"/>
                        <a:ext cx="8210798" cy="2352675"/>
                      </a:xfrm>
                      <a:prstGeom prst="rect">
                        <a:avLst/>
                      </a:prstGeom>
                    </p:spPr>
                  </p:pic>
                </p:oleObj>
              </mc:Fallback>
            </mc:AlternateContent>
          </a:graphicData>
        </a:graphic>
      </p:graphicFrame>
    </p:spTree>
    <p:extLst>
      <p:ext uri="{BB962C8B-B14F-4D97-AF65-F5344CB8AC3E}">
        <p14:creationId xmlns:p14="http://schemas.microsoft.com/office/powerpoint/2010/main" val="1269682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14338" y="3933056"/>
            <a:ext cx="7155518" cy="305729"/>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14</a:t>
            </a:fld>
            <a:endParaRPr lang="es-CL">
              <a:solidFill>
                <a:prstClr val="black">
                  <a:tint val="75000"/>
                </a:prstClr>
              </a:solidFill>
            </a:endParaRPr>
          </a:p>
        </p:txBody>
      </p:sp>
      <p:sp>
        <p:nvSpPr>
          <p:cNvPr id="8" name="1 Título"/>
          <p:cNvSpPr txBox="1">
            <a:spLocks/>
          </p:cNvSpPr>
          <p:nvPr/>
        </p:nvSpPr>
        <p:spPr>
          <a:xfrm>
            <a:off x="323528" y="1340768"/>
            <a:ext cx="7155518" cy="455340"/>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6"/>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04:  </a:t>
            </a:r>
            <a:r>
              <a:rPr lang="es-CL" sz="1600" b="1" dirty="0">
                <a:solidFill>
                  <a:prstClr val="black"/>
                </a:solidFill>
                <a:ea typeface="Verdana" pitchFamily="34" charset="0"/>
                <a:cs typeface="Verdana" pitchFamily="34" charset="0"/>
              </a:rPr>
              <a:t>PROGRAMA ENERGIZACIÓN RURAL Y SOCIAL</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3E2ED22D-6ED2-4953-965E-5E93CEC5C577}"/>
              </a:ext>
            </a:extLst>
          </p:cNvPr>
          <p:cNvGraphicFramePr>
            <a:graphicFrameLocks noChangeAspect="1"/>
          </p:cNvGraphicFramePr>
          <p:nvPr>
            <p:extLst>
              <p:ext uri="{D42A27DB-BD31-4B8C-83A1-F6EECF244321}">
                <p14:modId xmlns:p14="http://schemas.microsoft.com/office/powerpoint/2010/main" val="3116609878"/>
              </p:ext>
            </p:extLst>
          </p:nvPr>
        </p:nvGraphicFramePr>
        <p:xfrm>
          <a:off x="414338" y="1628800"/>
          <a:ext cx="8210798" cy="2200275"/>
        </p:xfrm>
        <a:graphic>
          <a:graphicData uri="http://schemas.openxmlformats.org/presentationml/2006/ole">
            <mc:AlternateContent xmlns:mc="http://schemas.openxmlformats.org/markup-compatibility/2006">
              <mc:Choice xmlns:v="urn:schemas-microsoft-com:vml" Requires="v">
                <p:oleObj spid="_x0000_s5127" name="Worksheet" r:id="rId3" imgW="8648700" imgH="2200275" progId="Excel.Sheet.12">
                  <p:embed/>
                </p:oleObj>
              </mc:Choice>
              <mc:Fallback>
                <p:oleObj name="Worksheet" r:id="rId3" imgW="8648700" imgH="2200275" progId="Excel.Sheet.12">
                  <p:embed/>
                  <p:pic>
                    <p:nvPicPr>
                      <p:cNvPr id="0" name=""/>
                      <p:cNvPicPr/>
                      <p:nvPr/>
                    </p:nvPicPr>
                    <p:blipFill>
                      <a:blip r:embed="rId4"/>
                      <a:stretch>
                        <a:fillRect/>
                      </a:stretch>
                    </p:blipFill>
                    <p:spPr>
                      <a:xfrm>
                        <a:off x="414338" y="1628800"/>
                        <a:ext cx="8210798" cy="2200275"/>
                      </a:xfrm>
                      <a:prstGeom prst="rect">
                        <a:avLst/>
                      </a:prstGeom>
                    </p:spPr>
                  </p:pic>
                </p:oleObj>
              </mc:Fallback>
            </mc:AlternateContent>
          </a:graphicData>
        </a:graphic>
      </p:graphicFrame>
    </p:spTree>
    <p:extLst>
      <p:ext uri="{BB962C8B-B14F-4D97-AF65-F5344CB8AC3E}">
        <p14:creationId xmlns:p14="http://schemas.microsoft.com/office/powerpoint/2010/main" val="2200946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95536" y="4147188"/>
            <a:ext cx="7174429" cy="289924"/>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15</a:t>
            </a:fld>
            <a:endParaRPr lang="es-CL">
              <a:solidFill>
                <a:prstClr val="black">
                  <a:tint val="75000"/>
                </a:prstClr>
              </a:solidFill>
            </a:endParaRPr>
          </a:p>
        </p:txBody>
      </p:sp>
      <p:sp>
        <p:nvSpPr>
          <p:cNvPr id="8" name="1 Título"/>
          <p:cNvSpPr txBox="1">
            <a:spLocks/>
          </p:cNvSpPr>
          <p:nvPr/>
        </p:nvSpPr>
        <p:spPr>
          <a:xfrm>
            <a:off x="395536" y="1265963"/>
            <a:ext cx="7200800" cy="315643"/>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01. PROGRAMA 05:  </a:t>
            </a:r>
            <a:r>
              <a:rPr lang="es-CL" sz="1600" b="1" dirty="0">
                <a:solidFill>
                  <a:prstClr val="black"/>
                </a:solidFill>
                <a:ea typeface="Verdana" pitchFamily="34" charset="0"/>
                <a:cs typeface="Verdana" pitchFamily="34" charset="0"/>
              </a:rPr>
              <a:t>PLAN DE ACCIÓN DE EFICIENCIA ENERGÉTICA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1D9B321B-156C-43B6-BE91-C475935CF5B4}"/>
              </a:ext>
            </a:extLst>
          </p:cNvPr>
          <p:cNvGraphicFramePr>
            <a:graphicFrameLocks noChangeAspect="1"/>
          </p:cNvGraphicFramePr>
          <p:nvPr>
            <p:extLst>
              <p:ext uri="{D42A27DB-BD31-4B8C-83A1-F6EECF244321}">
                <p14:modId xmlns:p14="http://schemas.microsoft.com/office/powerpoint/2010/main" val="3705156114"/>
              </p:ext>
            </p:extLst>
          </p:nvPr>
        </p:nvGraphicFramePr>
        <p:xfrm>
          <a:off x="395537" y="1556792"/>
          <a:ext cx="8229600" cy="2505075"/>
        </p:xfrm>
        <a:graphic>
          <a:graphicData uri="http://schemas.openxmlformats.org/presentationml/2006/ole">
            <mc:AlternateContent xmlns:mc="http://schemas.openxmlformats.org/markup-compatibility/2006">
              <mc:Choice xmlns:v="urn:schemas-microsoft-com:vml" Requires="v">
                <p:oleObj spid="_x0000_s6151" name="Worksheet" r:id="rId3" imgW="8248785" imgH="2505165" progId="Excel.Sheet.12">
                  <p:embed/>
                </p:oleObj>
              </mc:Choice>
              <mc:Fallback>
                <p:oleObj name="Worksheet" r:id="rId3" imgW="8248785" imgH="2505165" progId="Excel.Sheet.12">
                  <p:embed/>
                  <p:pic>
                    <p:nvPicPr>
                      <p:cNvPr id="0" name=""/>
                      <p:cNvPicPr/>
                      <p:nvPr/>
                    </p:nvPicPr>
                    <p:blipFill>
                      <a:blip r:embed="rId4"/>
                      <a:stretch>
                        <a:fillRect/>
                      </a:stretch>
                    </p:blipFill>
                    <p:spPr>
                      <a:xfrm>
                        <a:off x="395537" y="1556792"/>
                        <a:ext cx="8229600" cy="2505075"/>
                      </a:xfrm>
                      <a:prstGeom prst="rect">
                        <a:avLst/>
                      </a:prstGeom>
                    </p:spPr>
                  </p:pic>
                </p:oleObj>
              </mc:Fallback>
            </mc:AlternateContent>
          </a:graphicData>
        </a:graphic>
      </p:graphicFrame>
    </p:spTree>
    <p:extLst>
      <p:ext uri="{BB962C8B-B14F-4D97-AF65-F5344CB8AC3E}">
        <p14:creationId xmlns:p14="http://schemas.microsoft.com/office/powerpoint/2010/main" val="2155745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88230" y="3933056"/>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16</a:t>
            </a:fld>
            <a:endParaRPr lang="es-CL">
              <a:solidFill>
                <a:prstClr val="black">
                  <a:tint val="75000"/>
                </a:prstClr>
              </a:solidFill>
            </a:endParaRPr>
          </a:p>
        </p:txBody>
      </p:sp>
      <p:sp>
        <p:nvSpPr>
          <p:cNvPr id="8" name="1 Título"/>
          <p:cNvSpPr txBox="1">
            <a:spLocks/>
          </p:cNvSpPr>
          <p:nvPr/>
        </p:nvSpPr>
        <p:spPr>
          <a:xfrm>
            <a:off x="395536" y="1412776"/>
            <a:ext cx="7910408"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02. PROGRAMA 01:  </a:t>
            </a:r>
            <a:r>
              <a:rPr lang="es-CL" sz="1600" b="1" dirty="0">
                <a:solidFill>
                  <a:prstClr val="black"/>
                </a:solidFill>
                <a:ea typeface="Verdana" pitchFamily="34" charset="0"/>
                <a:cs typeface="Verdana" pitchFamily="34" charset="0"/>
              </a:rPr>
              <a:t>COMISIÓN NACIONAL DE ENERGÍA</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95B3142C-7776-4929-BAE1-0A14970184F1}"/>
              </a:ext>
            </a:extLst>
          </p:cNvPr>
          <p:cNvGraphicFramePr>
            <a:graphicFrameLocks noChangeAspect="1"/>
          </p:cNvGraphicFramePr>
          <p:nvPr>
            <p:extLst>
              <p:ext uri="{D42A27DB-BD31-4B8C-83A1-F6EECF244321}">
                <p14:modId xmlns:p14="http://schemas.microsoft.com/office/powerpoint/2010/main" val="313597344"/>
              </p:ext>
            </p:extLst>
          </p:nvPr>
        </p:nvGraphicFramePr>
        <p:xfrm>
          <a:off x="395536" y="1741165"/>
          <a:ext cx="8229600" cy="2047875"/>
        </p:xfrm>
        <a:graphic>
          <a:graphicData uri="http://schemas.openxmlformats.org/presentationml/2006/ole">
            <mc:AlternateContent xmlns:mc="http://schemas.openxmlformats.org/markup-compatibility/2006">
              <mc:Choice xmlns:v="urn:schemas-microsoft-com:vml" Requires="v">
                <p:oleObj spid="_x0000_s7175" name="Worksheet" r:id="rId3" imgW="8086657" imgH="2047965" progId="Excel.Sheet.12">
                  <p:embed/>
                </p:oleObj>
              </mc:Choice>
              <mc:Fallback>
                <p:oleObj name="Worksheet" r:id="rId3" imgW="8086657" imgH="2047965" progId="Excel.Sheet.12">
                  <p:embed/>
                  <p:pic>
                    <p:nvPicPr>
                      <p:cNvPr id="0" name=""/>
                      <p:cNvPicPr/>
                      <p:nvPr/>
                    </p:nvPicPr>
                    <p:blipFill>
                      <a:blip r:embed="rId4"/>
                      <a:stretch>
                        <a:fillRect/>
                      </a:stretch>
                    </p:blipFill>
                    <p:spPr>
                      <a:xfrm>
                        <a:off x="395536" y="1741165"/>
                        <a:ext cx="8229600" cy="2047875"/>
                      </a:xfrm>
                      <a:prstGeom prst="rect">
                        <a:avLst/>
                      </a:prstGeom>
                    </p:spPr>
                  </p:pic>
                </p:oleObj>
              </mc:Fallback>
            </mc:AlternateContent>
          </a:graphicData>
        </a:graphic>
      </p:graphicFrame>
    </p:spTree>
    <p:extLst>
      <p:ext uri="{BB962C8B-B14F-4D97-AF65-F5344CB8AC3E}">
        <p14:creationId xmlns:p14="http://schemas.microsoft.com/office/powerpoint/2010/main" val="14532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34448" y="5589240"/>
            <a:ext cx="8014371" cy="288032"/>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17</a:t>
            </a:fld>
            <a:endParaRPr lang="es-CL">
              <a:solidFill>
                <a:prstClr val="black">
                  <a:tint val="75000"/>
                </a:prstClr>
              </a:solidFill>
            </a:endParaRPr>
          </a:p>
        </p:txBody>
      </p:sp>
      <p:sp>
        <p:nvSpPr>
          <p:cNvPr id="8" name="1 Título"/>
          <p:cNvSpPr txBox="1">
            <a:spLocks/>
          </p:cNvSpPr>
          <p:nvPr/>
        </p:nvSpPr>
        <p:spPr>
          <a:xfrm>
            <a:off x="323528" y="1340768"/>
            <a:ext cx="7440671" cy="288032"/>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                                                                                              </a:t>
            </a:r>
          </a:p>
        </p:txBody>
      </p:sp>
      <p:sp>
        <p:nvSpPr>
          <p:cNvPr id="9"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03. PROGRAMA 01:  </a:t>
            </a:r>
            <a:r>
              <a:rPr lang="es-CL" sz="1600" b="1" dirty="0">
                <a:solidFill>
                  <a:prstClr val="black"/>
                </a:solidFill>
                <a:ea typeface="Verdana" pitchFamily="34" charset="0"/>
                <a:cs typeface="Verdana" pitchFamily="34" charset="0"/>
              </a:rPr>
              <a:t>COMISIÓN CHILENA DE ENERGÍA NUCLEAR</a:t>
            </a:r>
            <a:endParaRPr lang="es-CL" sz="1600" b="1" dirty="0">
              <a:solidFill>
                <a:schemeClr val="tx1"/>
              </a:solidFill>
              <a:ea typeface="Verdana" pitchFamily="34" charset="0"/>
              <a:cs typeface="Verdana" pitchFamily="34" charset="0"/>
            </a:endParaRPr>
          </a:p>
        </p:txBody>
      </p:sp>
      <p:graphicFrame>
        <p:nvGraphicFramePr>
          <p:cNvPr id="6" name="Objeto 5">
            <a:extLst>
              <a:ext uri="{FF2B5EF4-FFF2-40B4-BE49-F238E27FC236}">
                <a16:creationId xmlns:a16="http://schemas.microsoft.com/office/drawing/2014/main" id="{83CDC684-FFFA-4035-869D-9D5E13E8AC80}"/>
              </a:ext>
            </a:extLst>
          </p:cNvPr>
          <p:cNvGraphicFramePr>
            <a:graphicFrameLocks noChangeAspect="1"/>
          </p:cNvGraphicFramePr>
          <p:nvPr>
            <p:extLst>
              <p:ext uri="{D42A27DB-BD31-4B8C-83A1-F6EECF244321}">
                <p14:modId xmlns:p14="http://schemas.microsoft.com/office/powerpoint/2010/main" val="2478584670"/>
              </p:ext>
            </p:extLst>
          </p:nvPr>
        </p:nvGraphicFramePr>
        <p:xfrm>
          <a:off x="414339" y="1631032"/>
          <a:ext cx="8210797" cy="3886200"/>
        </p:xfrm>
        <a:graphic>
          <a:graphicData uri="http://schemas.openxmlformats.org/presentationml/2006/ole">
            <mc:AlternateContent xmlns:mc="http://schemas.openxmlformats.org/markup-compatibility/2006">
              <mc:Choice xmlns:v="urn:schemas-microsoft-com:vml" Requires="v">
                <p:oleObj spid="_x0000_s8199" name="Worksheet" r:id="rId3" imgW="8296343" imgH="3886200" progId="Excel.Sheet.12">
                  <p:embed/>
                </p:oleObj>
              </mc:Choice>
              <mc:Fallback>
                <p:oleObj name="Worksheet" r:id="rId3" imgW="8296343" imgH="3886200" progId="Excel.Sheet.12">
                  <p:embed/>
                  <p:pic>
                    <p:nvPicPr>
                      <p:cNvPr id="0" name=""/>
                      <p:cNvPicPr/>
                      <p:nvPr/>
                    </p:nvPicPr>
                    <p:blipFill>
                      <a:blip r:embed="rId4"/>
                      <a:stretch>
                        <a:fillRect/>
                      </a:stretch>
                    </p:blipFill>
                    <p:spPr>
                      <a:xfrm>
                        <a:off x="414339" y="1631032"/>
                        <a:ext cx="8210797" cy="3886200"/>
                      </a:xfrm>
                      <a:prstGeom prst="rect">
                        <a:avLst/>
                      </a:prstGeom>
                    </p:spPr>
                  </p:pic>
                </p:oleObj>
              </mc:Fallback>
            </mc:AlternateContent>
          </a:graphicData>
        </a:graphic>
      </p:graphicFrame>
    </p:spTree>
    <p:extLst>
      <p:ext uri="{BB962C8B-B14F-4D97-AF65-F5344CB8AC3E}">
        <p14:creationId xmlns:p14="http://schemas.microsoft.com/office/powerpoint/2010/main" val="2354967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93864" y="4413745"/>
            <a:ext cx="6849554" cy="239391"/>
          </a:xfrm>
        </p:spPr>
        <p:txBody>
          <a:bodyPr/>
          <a:lstStyle/>
          <a:p>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sp>
        <p:nvSpPr>
          <p:cNvPr id="5" name="4 Marcador de número de diapositiva"/>
          <p:cNvSpPr>
            <a:spLocks noGrp="1"/>
          </p:cNvSpPr>
          <p:nvPr>
            <p:ph type="sldNum" sz="quarter" idx="12"/>
          </p:nvPr>
        </p:nvSpPr>
        <p:spPr/>
        <p:txBody>
          <a:bodyPr/>
          <a:lstStyle/>
          <a:p>
            <a:fld id="{66452F03-F775-4AB4-A3E9-A5A78C748C69}" type="slidenum">
              <a:rPr lang="es-CL" smtClean="0">
                <a:solidFill>
                  <a:prstClr val="black">
                    <a:tint val="75000"/>
                  </a:prstClr>
                </a:solidFill>
              </a:rPr>
              <a:pPr/>
              <a:t>18</a:t>
            </a:fld>
            <a:endParaRPr lang="es-CL">
              <a:solidFill>
                <a:prstClr val="black">
                  <a:tint val="75000"/>
                </a:prstClr>
              </a:solidFill>
            </a:endParaRPr>
          </a:p>
        </p:txBody>
      </p:sp>
      <p:sp>
        <p:nvSpPr>
          <p:cNvPr id="8" name="1 Título"/>
          <p:cNvSpPr txBox="1">
            <a:spLocks/>
          </p:cNvSpPr>
          <p:nvPr/>
        </p:nvSpPr>
        <p:spPr>
          <a:xfrm>
            <a:off x="323528" y="1573712"/>
            <a:ext cx="6849554" cy="356887"/>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1200" b="1" dirty="0">
                <a:solidFill>
                  <a:prstClr val="black"/>
                </a:solidFill>
                <a:ea typeface="Verdana" pitchFamily="34" charset="0"/>
                <a:cs typeface="Verdana" pitchFamily="34" charset="0"/>
              </a:rPr>
              <a:t>en miles de pesos de 2019</a:t>
            </a:r>
          </a:p>
        </p:txBody>
      </p:sp>
      <p:sp>
        <p:nvSpPr>
          <p:cNvPr id="9" name="1 Título"/>
          <p:cNvSpPr>
            <a:spLocks noGrp="1"/>
          </p:cNvSpPr>
          <p:nvPr>
            <p:ph type="title"/>
          </p:nvPr>
        </p:nvSpPr>
        <p:spPr>
          <a:xfrm>
            <a:off x="333723" y="620688"/>
            <a:ext cx="8210798" cy="837314"/>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CAPÍTULO 04. PROGRAMA 01:  </a:t>
            </a:r>
            <a:r>
              <a:rPr lang="es-CL" sz="1600" b="1" dirty="0">
                <a:solidFill>
                  <a:prstClr val="black"/>
                </a:solidFill>
                <a:ea typeface="Verdana" pitchFamily="34" charset="0"/>
                <a:cs typeface="Verdana" pitchFamily="34" charset="0"/>
              </a:rPr>
              <a:t>SUPERINTENDENCIA DE ELECTRICIDAD Y COMBUSTIBLES</a:t>
            </a:r>
            <a:endParaRPr lang="es-CL" sz="1600" b="1" dirty="0">
              <a:solidFill>
                <a:schemeClr val="tx1"/>
              </a:solidFill>
              <a:ea typeface="Verdana" pitchFamily="34" charset="0"/>
              <a:cs typeface="Verdana" pitchFamily="34" charset="0"/>
            </a:endParaRPr>
          </a:p>
        </p:txBody>
      </p:sp>
      <p:graphicFrame>
        <p:nvGraphicFramePr>
          <p:cNvPr id="7" name="Objeto 6">
            <a:extLst>
              <a:ext uri="{FF2B5EF4-FFF2-40B4-BE49-F238E27FC236}">
                <a16:creationId xmlns:a16="http://schemas.microsoft.com/office/drawing/2014/main" id="{E84B2ED3-B618-44FB-A9D8-EB50DC83AB1A}"/>
              </a:ext>
            </a:extLst>
          </p:cNvPr>
          <p:cNvGraphicFramePr>
            <a:graphicFrameLocks noChangeAspect="1"/>
          </p:cNvGraphicFramePr>
          <p:nvPr>
            <p:extLst>
              <p:ext uri="{D42A27DB-BD31-4B8C-83A1-F6EECF244321}">
                <p14:modId xmlns:p14="http://schemas.microsoft.com/office/powerpoint/2010/main" val="46684259"/>
              </p:ext>
            </p:extLst>
          </p:nvPr>
        </p:nvGraphicFramePr>
        <p:xfrm>
          <a:off x="323528" y="1844824"/>
          <a:ext cx="8220993" cy="2505075"/>
        </p:xfrm>
        <a:graphic>
          <a:graphicData uri="http://schemas.openxmlformats.org/presentationml/2006/ole">
            <mc:AlternateContent xmlns:mc="http://schemas.openxmlformats.org/markup-compatibility/2006">
              <mc:Choice xmlns:v="urn:schemas-microsoft-com:vml" Requires="v">
                <p:oleObj spid="_x0000_s9223" name="Worksheet" r:id="rId3" imgW="8086657" imgH="2505165" progId="Excel.Sheet.12">
                  <p:embed/>
                </p:oleObj>
              </mc:Choice>
              <mc:Fallback>
                <p:oleObj name="Worksheet" r:id="rId3" imgW="8086657" imgH="2505165" progId="Excel.Sheet.12">
                  <p:embed/>
                  <p:pic>
                    <p:nvPicPr>
                      <p:cNvPr id="0" name=""/>
                      <p:cNvPicPr/>
                      <p:nvPr/>
                    </p:nvPicPr>
                    <p:blipFill>
                      <a:blip r:embed="rId4"/>
                      <a:stretch>
                        <a:fillRect/>
                      </a:stretch>
                    </p:blipFill>
                    <p:spPr>
                      <a:xfrm>
                        <a:off x="323528" y="1844824"/>
                        <a:ext cx="8220993" cy="2505075"/>
                      </a:xfrm>
                      <a:prstGeom prst="rect">
                        <a:avLst/>
                      </a:prstGeom>
                    </p:spPr>
                  </p:pic>
                </p:oleObj>
              </mc:Fallback>
            </mc:AlternateContent>
          </a:graphicData>
        </a:graphic>
      </p:graphicFrame>
    </p:spTree>
    <p:extLst>
      <p:ext uri="{BB962C8B-B14F-4D97-AF65-F5344CB8AC3E}">
        <p14:creationId xmlns:p14="http://schemas.microsoft.com/office/powerpoint/2010/main" val="2645862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2</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a:pPr>
            <a:r>
              <a:rPr lang="es-CL" sz="1400" dirty="0">
                <a:solidFill>
                  <a:prstClr val="black"/>
                </a:solidFill>
              </a:rPr>
              <a:t>El presupuesto vigente del Ministerio de Energía alcanza a $128.618 millones, donde se han agregado $35 millones para el pago de la deuda flotante, que corresponde a compromisos presupuestarios del año 2018.</a:t>
            </a:r>
          </a:p>
          <a:p>
            <a:pPr marL="342900" lvl="0" indent="-342900" algn="just">
              <a:spcBef>
                <a:spcPts val="0"/>
              </a:spcBef>
              <a:buFont typeface="+mj-lt"/>
              <a:buAutoNum type="arabicPeriod"/>
            </a:pPr>
            <a:endParaRPr lang="es-CL" sz="1400" dirty="0">
              <a:solidFill>
                <a:prstClr val="black"/>
              </a:solidFill>
            </a:endParaRPr>
          </a:p>
          <a:p>
            <a:pPr marL="342900" lvl="0" indent="-342900" algn="just">
              <a:spcBef>
                <a:spcPts val="0"/>
              </a:spcBef>
              <a:buFont typeface="+mj-lt"/>
              <a:buAutoNum type="arabicPeriod"/>
            </a:pPr>
            <a:r>
              <a:rPr lang="es-CL" sz="1400" dirty="0">
                <a:solidFill>
                  <a:prstClr val="black"/>
                </a:solidFill>
              </a:rPr>
              <a:t>La ejecución presupuestaria ascendió a $44.092 millones, que equivale a un 34% respecto de la ley vigente.</a:t>
            </a:r>
          </a:p>
          <a:p>
            <a:pPr marL="342900" lvl="0" indent="-342900" algn="just">
              <a:spcBef>
                <a:spcPts val="0"/>
              </a:spcBef>
              <a:buFont typeface="+mj-lt"/>
              <a:buAutoNum type="arabicPeriod"/>
            </a:pPr>
            <a:endParaRPr lang="es-CL" sz="1400" dirty="0">
              <a:solidFill>
                <a:prstClr val="black"/>
              </a:solidFill>
            </a:endParaRPr>
          </a:p>
          <a:p>
            <a:pPr marL="342900" indent="-342900" algn="just">
              <a:spcBef>
                <a:spcPts val="0"/>
              </a:spcBef>
              <a:buFont typeface="+mj-lt"/>
              <a:buAutoNum type="arabicPeriod"/>
            </a:pPr>
            <a:r>
              <a:rPr lang="es-CL" sz="1400" b="1" dirty="0">
                <a:solidFill>
                  <a:prstClr val="black"/>
                </a:solidFill>
              </a:rPr>
              <a:t>Transferencia a la Empresa Nacional de Petróleo</a:t>
            </a:r>
            <a:r>
              <a:rPr lang="es-CL" sz="1400" dirty="0">
                <a:solidFill>
                  <a:prstClr val="black"/>
                </a:solidFill>
              </a:rPr>
              <a:t>: corresponde al aporte a ENAP para subsidiar el consumo de gas en la Región de Magallanes, con recursos vigentes por $58.521 millones, informa un gasto de $21.496 millones (36% de avance).</a:t>
            </a:r>
          </a:p>
          <a:p>
            <a:pPr marL="342900" indent="-342900" algn="just">
              <a:spcBef>
                <a:spcPts val="0"/>
              </a:spcBef>
              <a:buFont typeface="+mj-lt"/>
              <a:buAutoNum type="arabicPeriod"/>
            </a:pPr>
            <a:endParaRPr lang="es-CL" sz="1400" dirty="0">
              <a:solidFill>
                <a:prstClr val="black"/>
              </a:solidFill>
            </a:endParaRPr>
          </a:p>
          <a:p>
            <a:pPr marL="342900" indent="-342900" algn="just">
              <a:spcBef>
                <a:spcPts val="0"/>
              </a:spcBef>
              <a:buFont typeface="+mj-lt"/>
              <a:buAutoNum type="arabicPeriod"/>
            </a:pPr>
            <a:r>
              <a:rPr lang="es-CL" sz="1400" b="1" dirty="0">
                <a:solidFill>
                  <a:prstClr val="black"/>
                </a:solidFill>
              </a:rPr>
              <a:t>Programa Presupuestario Apoyo al Desarrollo de Energías Renovables No Convencionales</a:t>
            </a:r>
            <a:r>
              <a:rPr lang="es-CL" sz="1400" dirty="0">
                <a:solidFill>
                  <a:prstClr val="black"/>
                </a:solidFill>
              </a:rPr>
              <a:t>: con recursos vigentes por $4.512 millones, considera acciones tendientes a fortalecer medidas orientadas a la eliminación de barreras que limitan el desarrollo de estas energías en Chile, tales como el fomento al desarrollo de ERNC en bienes fiscales, desarrollo y actualización de la plataforma de información pública, orientar políticas públicas y facilitar decisiones de inversión privada, campañas comunicacionales, entre otras, alcanzó un gasto de $2.998 millones (66% de avance). </a:t>
            </a:r>
          </a:p>
          <a:p>
            <a:pPr marL="363538" algn="just">
              <a:spcBef>
                <a:spcPts val="0"/>
              </a:spcBef>
            </a:pPr>
            <a:r>
              <a:rPr lang="es-CL" sz="1400" dirty="0">
                <a:solidFill>
                  <a:prstClr val="black"/>
                </a:solidFill>
              </a:rPr>
              <a:t>La transferencia a la CORFO, con un presupuesto vigente de $2.587 millones, destinados al financiamiento basal de los Centros de Excelencia Internacional en I+D en Energía Solar y en Energía de los Mares, alcanzó un 97% de ejecución.</a:t>
            </a:r>
          </a:p>
          <a:p>
            <a:pPr algn="just">
              <a:spcBef>
                <a:spcPts val="0"/>
              </a:spcBef>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4115384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3</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5"/>
            </a:pPr>
            <a:r>
              <a:rPr lang="es-CL" sz="1400" b="1" dirty="0">
                <a:solidFill>
                  <a:prstClr val="black"/>
                </a:solidFill>
              </a:rPr>
              <a:t>Programa Presupuestario Energización Rural y Social</a:t>
            </a:r>
            <a:r>
              <a:rPr lang="es-CL" sz="1400" dirty="0">
                <a:solidFill>
                  <a:prstClr val="black"/>
                </a:solidFill>
              </a:rPr>
              <a:t>: c</a:t>
            </a:r>
            <a:r>
              <a:rPr lang="es-CL" sz="1400" dirty="0"/>
              <a:t>on un presupuesto vigente de $6.498 millones, financia la incorporación de energías renovables en actividades productivas de pequeña escala, como agricultura familiar campesina, caletas pesqueras, agrupaciones de artesanos, entre otras, donde el acceso es deficiente o limitado, priorizando iniciativas dentro de comunidades indígenas.  La ejecución del gasto alcanzó a $71 millones (1,1% de ejecución presupuestaria).</a:t>
            </a:r>
          </a:p>
          <a:p>
            <a:pPr marL="363538" lvl="0" algn="just">
              <a:spcBef>
                <a:spcPts val="0"/>
              </a:spcBef>
            </a:pPr>
            <a:r>
              <a:rPr lang="es-CL" sz="1400" dirty="0"/>
              <a:t>Respecto a la transferencia a la Subsecretaría de Desarrollo Regional y Administrativo, que considera recursos para el programa “Suministro Energético en Zonas Rurales, Extremas y/o Aisladas“, tendientes a la electrificación de al menos 2.500 viviendas por año; presenta recursos vigentes por $5.403 millones, sin informar gasto.</a:t>
            </a:r>
          </a:p>
          <a:p>
            <a:pPr marL="363538" lvl="0" algn="just">
              <a:spcBef>
                <a:spcPts val="0"/>
              </a:spcBef>
            </a:pPr>
            <a:endParaRPr lang="es-CL" sz="1400" dirty="0">
              <a:solidFill>
                <a:prstClr val="black"/>
              </a:solidFill>
            </a:endParaRPr>
          </a:p>
          <a:p>
            <a:pPr marL="342900" lvl="0" indent="-342900" algn="just">
              <a:spcBef>
                <a:spcPts val="0"/>
              </a:spcBef>
              <a:buFont typeface="+mj-lt"/>
              <a:buAutoNum type="arabicPeriod" startAt="6"/>
            </a:pPr>
            <a:r>
              <a:rPr lang="es-CL" sz="1400" b="1" dirty="0"/>
              <a:t>Programa Presupuestario Plan de Acción de Eficiencia Energética</a:t>
            </a:r>
            <a:r>
              <a:rPr lang="es-CL" sz="1400" dirty="0"/>
              <a:t>: considera recursos por $8.252 millones, destinados a financiar acciones tendientes a disminuir el consumo de energía, promoviendo la implementación de sistemas de gestión de energía en los diferentes sectores (industria, minería, transporte, residencial, público, comercial, artefactos, leña), la cogeneración y la incorporación de tecnologías eficientes, además de brindar asistencia técnica y capacitación.  La ejecución presupuestaria alcanza un 24%.</a:t>
            </a:r>
          </a:p>
          <a:p>
            <a:pPr marL="363538" lvl="0" algn="just">
              <a:spcBef>
                <a:spcPts val="0"/>
              </a:spcBef>
            </a:pPr>
            <a:r>
              <a:rPr lang="es-CL" sz="1400" dirty="0">
                <a:solidFill>
                  <a:prstClr val="black"/>
                </a:solidFill>
              </a:rPr>
              <a:t>Se incluyen las transferencias a la </a:t>
            </a:r>
            <a:r>
              <a:rPr lang="es-CL" sz="1400" b="1" dirty="0">
                <a:solidFill>
                  <a:prstClr val="black"/>
                </a:solidFill>
              </a:rPr>
              <a:t>Agencia Chilena de Eficiencia Energética</a:t>
            </a:r>
            <a:r>
              <a:rPr lang="es-CL" sz="1400" dirty="0">
                <a:solidFill>
                  <a:prstClr val="black"/>
                </a:solidFill>
              </a:rPr>
              <a:t>: considerando un presupuesto de $5.560 millones, para la operación de la Agencia y para programas específicos en materia de Eficiencia Energética (EE). </a:t>
            </a:r>
          </a:p>
          <a:p>
            <a:pPr marL="363538" lvl="0" algn="just">
              <a:spcBef>
                <a:spcPts val="0"/>
              </a:spcBef>
            </a:pPr>
            <a:r>
              <a:rPr lang="es-CL" sz="1400" dirty="0">
                <a:solidFill>
                  <a:prstClr val="black"/>
                </a:solidFill>
              </a:rPr>
              <a:t>- Con recursos vigentes por $2.606 millones en las transferencias corrientes, informa un gasto de $1.182 millones (45% de avance).</a:t>
            </a:r>
          </a:p>
          <a:p>
            <a:pPr marL="363538" lvl="0" algn="just">
              <a:spcBef>
                <a:spcPts val="0"/>
              </a:spcBef>
            </a:pPr>
            <a:r>
              <a:rPr lang="es-CL" sz="1400" dirty="0">
                <a:solidFill>
                  <a:prstClr val="black"/>
                </a:solidFill>
              </a:rPr>
              <a:t>- Con recursos vigentes por $2.953 millones en las transferencias de capital, informa un gasto de $200 millones (6% de avance).</a:t>
            </a:r>
          </a:p>
          <a:p>
            <a:pPr algn="just">
              <a:spcBef>
                <a:spcPts val="0"/>
              </a:spcBef>
            </a:pPr>
            <a:endParaRPr lang="es-CL" sz="1600" dirty="0">
              <a:solidFill>
                <a:prstClr val="black"/>
              </a:solidFill>
            </a:endParaRPr>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2874913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4</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algn="just"/>
            <a:endParaRPr lang="es-CL" sz="1600" b="1" dirty="0">
              <a:solidFill>
                <a:prstClr val="black"/>
              </a:solidFill>
              <a:ea typeface="Verdana" pitchFamily="34" charset="0"/>
              <a:cs typeface="Verdana" pitchFamily="34" charset="0"/>
            </a:endParaRPr>
          </a:p>
          <a:p>
            <a:pPr marL="342900" lvl="0" indent="-342900" algn="just">
              <a:spcBef>
                <a:spcPts val="0"/>
              </a:spcBef>
              <a:buFont typeface="+mj-lt"/>
              <a:buAutoNum type="arabicPeriod" startAt="7"/>
            </a:pPr>
            <a:r>
              <a:rPr lang="es-CL" sz="1400" b="1" dirty="0">
                <a:solidFill>
                  <a:prstClr val="black"/>
                </a:solidFill>
              </a:rPr>
              <a:t>Comisión Nacional de Energía</a:t>
            </a:r>
            <a:r>
              <a:rPr lang="es-CL" sz="1400" dirty="0">
                <a:solidFill>
                  <a:prstClr val="black"/>
                </a:solidFill>
              </a:rPr>
              <a:t>:</a:t>
            </a:r>
            <a:r>
              <a:rPr lang="es-CL" sz="1400" dirty="0"/>
              <a:t> con un presupuesto vigente de $6.756 millones, destinados principalmente al financiamiento de los estudios regulares asociados a mandatos legales y reglamentarios, presenta una ejecución presupuestaria de 31%, con un gasto total de $2.117 millones.</a:t>
            </a:r>
          </a:p>
          <a:p>
            <a:pPr marL="342900" lvl="0" indent="-342900" algn="just">
              <a:spcBef>
                <a:spcPts val="0"/>
              </a:spcBef>
              <a:buFont typeface="+mj-lt"/>
              <a:buAutoNum type="arabicPeriod" startAt="7"/>
            </a:pPr>
            <a:endParaRPr lang="es-CL" sz="1400" dirty="0">
              <a:solidFill>
                <a:prstClr val="black"/>
              </a:solidFill>
            </a:endParaRPr>
          </a:p>
          <a:p>
            <a:pPr marL="342900" lvl="0" indent="-342900" algn="just">
              <a:spcBef>
                <a:spcPts val="0"/>
              </a:spcBef>
              <a:buFont typeface="+mj-lt"/>
              <a:buAutoNum type="arabicPeriod" startAt="7"/>
            </a:pPr>
            <a:r>
              <a:rPr lang="es-CL" sz="1400" b="1" dirty="0">
                <a:solidFill>
                  <a:prstClr val="black"/>
                </a:solidFill>
              </a:rPr>
              <a:t>Comisión Chilena de Energía Nuclear</a:t>
            </a:r>
            <a:r>
              <a:rPr lang="es-CL" sz="1400" dirty="0">
                <a:solidFill>
                  <a:prstClr val="black"/>
                </a:solidFill>
              </a:rPr>
              <a:t>: </a:t>
            </a:r>
            <a:r>
              <a:rPr lang="es-CL" sz="1400" dirty="0"/>
              <a:t>con $11.797 millones, que se destinan al financiamiento de los laboratorios: mantenciones e insumos, y el arrastre de la iniciativa de inversión iniciada el año 2017 “Construcción Almacén Desechos Radiactivos” (etapa final); presenta un gasto de $4.522, que equivale a un 38% de avance presupuestario.</a:t>
            </a:r>
          </a:p>
          <a:p>
            <a:pPr algn="just">
              <a:spcBef>
                <a:spcPts val="0"/>
              </a:spcBef>
            </a:pPr>
            <a:endParaRPr lang="es-CL" sz="1400" dirty="0">
              <a:solidFill>
                <a:prstClr val="black"/>
              </a:solidFill>
            </a:endParaRPr>
          </a:p>
          <a:p>
            <a:pPr marL="363538" algn="just">
              <a:spcBef>
                <a:spcPts val="0"/>
              </a:spcBef>
            </a:pPr>
            <a:r>
              <a:rPr lang="es-CL" sz="1400" dirty="0">
                <a:solidFill>
                  <a:prstClr val="black"/>
                </a:solidFill>
              </a:rPr>
              <a:t>En cuanto a la deuda flotante, que corresponde a compromisos del año 2018, se observa un gasto de $394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a:t>
            </a:r>
            <a:r>
              <a:rPr lang="es-CL" sz="1400">
                <a:solidFill>
                  <a:prstClr val="black"/>
                </a:solidFill>
              </a:rPr>
              <a:t>un 35%.</a:t>
            </a:r>
            <a:endParaRPr lang="es-CL" sz="1400" dirty="0">
              <a:solidFill>
                <a:prstClr val="black"/>
              </a:solidFill>
            </a:endParaRPr>
          </a:p>
          <a:p>
            <a:pPr marL="342900" lvl="0" indent="-342900" algn="just">
              <a:spcBef>
                <a:spcPts val="0"/>
              </a:spcBef>
              <a:buFont typeface="+mj-lt"/>
              <a:buAutoNum type="arabicPeriod" startAt="7"/>
            </a:pPr>
            <a:endParaRPr lang="es-CL" sz="14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132070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5</a:t>
            </a:fld>
            <a:endParaRPr lang="es-CL">
              <a:solidFill>
                <a:prstClr val="black">
                  <a:tint val="75000"/>
                </a:prstClr>
              </a:solidFill>
            </a:endParaRPr>
          </a:p>
        </p:txBody>
      </p:sp>
      <p:sp>
        <p:nvSpPr>
          <p:cNvPr id="6" name="1 Título"/>
          <p:cNvSpPr txBox="1">
            <a:spLocks/>
          </p:cNvSpPr>
          <p:nvPr/>
        </p:nvSpPr>
        <p:spPr>
          <a:xfrm>
            <a:off x="386224" y="1268760"/>
            <a:ext cx="8229600" cy="5184576"/>
          </a:xfrm>
          <a:prstGeom prst="rect">
            <a:avLst/>
          </a:prstGeom>
        </p:spPr>
        <p:txBody>
          <a:bodyPr/>
          <a:lstStyle>
            <a:lvl1pPr algn="l" defTabSz="914400" rtl="0" eaLnBrk="1" latinLnBrk="0" hangingPunct="1">
              <a:spcBef>
                <a:spcPct val="0"/>
              </a:spcBef>
              <a:buNone/>
              <a:defRPr sz="4400" kern="1200">
                <a:solidFill>
                  <a:schemeClr val="tx1"/>
                </a:solidFill>
                <a:latin typeface="+mj-lt"/>
                <a:ea typeface="+mj-ea"/>
                <a:cs typeface="+mj-cs"/>
              </a:defRPr>
            </a:lvl1pPr>
          </a:lstStyle>
          <a:p>
            <a:pPr algn="just"/>
            <a:r>
              <a:rPr lang="es-CL" sz="1600" b="1" dirty="0">
                <a:solidFill>
                  <a:prstClr val="black"/>
                </a:solidFill>
                <a:ea typeface="Verdana" pitchFamily="34" charset="0"/>
                <a:cs typeface="Verdana" pitchFamily="34" charset="0"/>
              </a:rPr>
              <a:t>Principales hallazgos</a:t>
            </a:r>
          </a:p>
          <a:p>
            <a:pPr lvl="0" algn="just">
              <a:spcBef>
                <a:spcPts val="0"/>
              </a:spcBef>
            </a:pPr>
            <a:endParaRPr lang="es-CL" sz="1400" dirty="0"/>
          </a:p>
          <a:p>
            <a:pPr marL="342900" lvl="0" indent="-342900" algn="just">
              <a:spcBef>
                <a:spcPts val="0"/>
              </a:spcBef>
              <a:buFont typeface="+mj-lt"/>
              <a:buAutoNum type="arabicPeriod" startAt="9"/>
            </a:pPr>
            <a:r>
              <a:rPr lang="es-CL" sz="1400" b="1" dirty="0"/>
              <a:t>Superintendencia de Electricidad y Combustibles</a:t>
            </a:r>
            <a:r>
              <a:rPr lang="es-CL" sz="1400" dirty="0"/>
              <a:t>: contiene un presupuesto de $13.814 millones, destacando las acciones para perfeccionar y actualizar el procedimiento de concesiones eléctricas de Generación, Transmisión y Distribución Eléctrica, y del diseño y construcción de una plataforma única para el Proceso de Concesiones Eléctricas, de Gas y Geotérmicas. La ejecución presupuestaria fue de 25%, con un total gastado de $3.582 millones.</a:t>
            </a:r>
          </a:p>
          <a:p>
            <a:pPr marL="342900" lvl="0" indent="-342900" algn="just">
              <a:spcBef>
                <a:spcPts val="0"/>
              </a:spcBef>
              <a:buFont typeface="+mj-lt"/>
              <a:buAutoNum type="arabicPeriod" startAt="9"/>
            </a:pPr>
            <a:endParaRPr lang="es-CL" sz="1400" dirty="0"/>
          </a:p>
          <a:p>
            <a:pPr marL="363538" algn="just">
              <a:spcBef>
                <a:spcPts val="0"/>
              </a:spcBef>
            </a:pPr>
            <a:r>
              <a:rPr lang="es-CL" sz="1400" dirty="0">
                <a:solidFill>
                  <a:prstClr val="black"/>
                </a:solidFill>
              </a:rPr>
              <a:t>En cuanto a la deuda flotante, que corresponde a compromisos del año 2018, se observa un gasto de $383 millones, sin </a:t>
            </a:r>
            <a:r>
              <a:rPr lang="es-CL" sz="1400" dirty="0" err="1">
                <a:solidFill>
                  <a:prstClr val="black"/>
                </a:solidFill>
              </a:rPr>
              <a:t>disponibilizarse</a:t>
            </a:r>
            <a:r>
              <a:rPr lang="es-CL" sz="1400" dirty="0">
                <a:solidFill>
                  <a:prstClr val="black"/>
                </a:solidFill>
              </a:rPr>
              <a:t> los recursos a través de Decretos del Ministerio de Hacienda. Si solamente se consideraran los Subtítulos aprobados en la Ley de Presupuestos, es decir, excluyendo la deuda flotante, la ejecución presupuestaria alcanzaría un 23%.</a:t>
            </a:r>
          </a:p>
          <a:p>
            <a:pPr marL="363538" lvl="0" algn="just">
              <a:spcBef>
                <a:spcPts val="0"/>
              </a:spcBef>
            </a:pPr>
            <a:endParaRPr lang="es-CL" sz="1400" dirty="0"/>
          </a:p>
        </p:txBody>
      </p:sp>
      <p:sp>
        <p:nvSpPr>
          <p:cNvPr id="7" name="1 Título"/>
          <p:cNvSpPr>
            <a:spLocks noGrp="1"/>
          </p:cNvSpPr>
          <p:nvPr>
            <p:ph type="title"/>
          </p:nvPr>
        </p:nvSpPr>
        <p:spPr>
          <a:xfrm>
            <a:off x="414338" y="579457"/>
            <a:ext cx="8210798" cy="591093"/>
          </a:xfr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p>
            <a:pPr algn="ctr" defTabSz="733425" fontAlgn="base">
              <a:spcAft>
                <a:spcPct val="0"/>
              </a:spcAft>
            </a:pPr>
            <a:r>
              <a:rPr lang="es-CL" sz="1600" b="1" dirty="0">
                <a:solidFill>
                  <a:schemeClr val="tx1"/>
                </a:solidFill>
                <a:ea typeface="Verdana" pitchFamily="34" charset="0"/>
                <a:cs typeface="Verdana" pitchFamily="34" charset="0"/>
              </a:rPr>
              <a:t>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Tree>
    <p:extLst>
      <p:ext uri="{BB962C8B-B14F-4D97-AF65-F5344CB8AC3E}">
        <p14:creationId xmlns:p14="http://schemas.microsoft.com/office/powerpoint/2010/main" val="2820374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6</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683568" y="5944195"/>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9" name="Gráfico 8">
            <a:extLst>
              <a:ext uri="{FF2B5EF4-FFF2-40B4-BE49-F238E27FC236}">
                <a16:creationId xmlns:a16="http://schemas.microsoft.com/office/drawing/2014/main" id="{F5A9BC23-2D27-4636-8105-11CA1CE50152}"/>
              </a:ext>
            </a:extLst>
          </p:cNvPr>
          <p:cNvGraphicFramePr>
            <a:graphicFrameLocks/>
          </p:cNvGraphicFramePr>
          <p:nvPr>
            <p:extLst>
              <p:ext uri="{D42A27DB-BD31-4B8C-83A1-F6EECF244321}">
                <p14:modId xmlns:p14="http://schemas.microsoft.com/office/powerpoint/2010/main" val="1178732068"/>
              </p:ext>
            </p:extLst>
          </p:nvPr>
        </p:nvGraphicFramePr>
        <p:xfrm>
          <a:off x="1403648" y="1772816"/>
          <a:ext cx="6291198" cy="38423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504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7</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899592" y="5578102"/>
            <a:ext cx="6795254"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graphicFrame>
        <p:nvGraphicFramePr>
          <p:cNvPr id="11" name="Gráfico 10">
            <a:extLst>
              <a:ext uri="{FF2B5EF4-FFF2-40B4-BE49-F238E27FC236}">
                <a16:creationId xmlns:a16="http://schemas.microsoft.com/office/drawing/2014/main" id="{B1D6CABC-2701-463D-8BB1-882D6AA341B8}"/>
              </a:ext>
            </a:extLst>
          </p:cNvPr>
          <p:cNvGraphicFramePr>
            <a:graphicFrameLocks/>
          </p:cNvGraphicFramePr>
          <p:nvPr>
            <p:extLst>
              <p:ext uri="{D42A27DB-BD31-4B8C-83A1-F6EECF244321}">
                <p14:modId xmlns:p14="http://schemas.microsoft.com/office/powerpoint/2010/main" val="2571554711"/>
              </p:ext>
            </p:extLst>
          </p:nvPr>
        </p:nvGraphicFramePr>
        <p:xfrm>
          <a:off x="1187624" y="1700808"/>
          <a:ext cx="6408712" cy="34646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8890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8</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971600" y="5650653"/>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3" name="Imagen 2">
            <a:extLst>
              <a:ext uri="{FF2B5EF4-FFF2-40B4-BE49-F238E27FC236}">
                <a16:creationId xmlns:a16="http://schemas.microsoft.com/office/drawing/2014/main" id="{0268C4EC-1DA3-4FC1-BD8D-A300A46A964F}"/>
              </a:ext>
            </a:extLst>
          </p:cNvPr>
          <p:cNvPicPr>
            <a:picLocks noChangeAspect="1"/>
          </p:cNvPicPr>
          <p:nvPr/>
        </p:nvPicPr>
        <p:blipFill>
          <a:blip r:embed="rId2"/>
          <a:stretch>
            <a:fillRect/>
          </a:stretch>
        </p:blipFill>
        <p:spPr>
          <a:xfrm>
            <a:off x="414336" y="1606137"/>
            <a:ext cx="8229601" cy="3953685"/>
          </a:xfrm>
          <a:prstGeom prst="rect">
            <a:avLst/>
          </a:prstGeom>
        </p:spPr>
      </p:pic>
    </p:spTree>
    <p:extLst>
      <p:ext uri="{BB962C8B-B14F-4D97-AF65-F5344CB8AC3E}">
        <p14:creationId xmlns:p14="http://schemas.microsoft.com/office/powerpoint/2010/main" val="2704153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número de diapositiva"/>
          <p:cNvSpPr>
            <a:spLocks noGrp="1"/>
          </p:cNvSpPr>
          <p:nvPr>
            <p:ph type="sldNum" sz="quarter" idx="12"/>
          </p:nvPr>
        </p:nvSpPr>
        <p:spPr>
          <a:xfrm>
            <a:off x="6510338" y="6309320"/>
            <a:ext cx="2133600" cy="365125"/>
          </a:xfrm>
        </p:spPr>
        <p:txBody>
          <a:bodyPr/>
          <a:lstStyle/>
          <a:p>
            <a:fld id="{66452F03-F775-4AB4-A3E9-A5A78C748C69}" type="slidenum">
              <a:rPr lang="es-CL" smtClean="0">
                <a:solidFill>
                  <a:prstClr val="black">
                    <a:tint val="75000"/>
                  </a:prstClr>
                </a:solidFill>
              </a:rPr>
              <a:pPr/>
              <a:t>9</a:t>
            </a:fld>
            <a:endParaRPr lang="es-CL">
              <a:solidFill>
                <a:prstClr val="black">
                  <a:tint val="75000"/>
                </a:prstClr>
              </a:solidFill>
            </a:endParaRPr>
          </a:p>
        </p:txBody>
      </p:sp>
      <p:sp>
        <p:nvSpPr>
          <p:cNvPr id="6" name="1 Título"/>
          <p:cNvSpPr txBox="1">
            <a:spLocks/>
          </p:cNvSpPr>
          <p:nvPr/>
        </p:nvSpPr>
        <p:spPr>
          <a:xfrm>
            <a:off x="414336" y="724413"/>
            <a:ext cx="8210799" cy="591093"/>
          </a:xfrm>
          <a:prstGeom prst="rect">
            <a:avLst/>
          </a:prstGeom>
          <a:solidFill>
            <a:schemeClr val="bg1">
              <a:lumMod val="95000"/>
            </a:schemeClr>
          </a:solidFill>
          <a:ln w="9525">
            <a:solidFill>
              <a:schemeClr val="bg1">
                <a:lumMod val="95000"/>
              </a:schemeClr>
            </a:solidFill>
            <a:miter lim="800000"/>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vert="horz" wrap="square" lIns="97701" tIns="48848" rIns="97701" bIns="48848" numCol="1" anchor="ctr" anchorCtr="0" compatLnSpc="1">
            <a:prstTxWarp prst="textNoShape">
              <a:avLst/>
            </a:prstTxWarp>
            <a:spAutoFit/>
          </a:bodyPr>
          <a:lstStyle>
            <a:lvl1pPr algn="l"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733425" fontAlgn="base">
              <a:spcAft>
                <a:spcPct val="0"/>
              </a:spcAft>
            </a:pPr>
            <a:r>
              <a:rPr lang="es-CL" sz="1600" b="1" dirty="0">
                <a:solidFill>
                  <a:schemeClr val="tx1"/>
                </a:solidFill>
                <a:ea typeface="Verdana" pitchFamily="34" charset="0"/>
                <a:cs typeface="Verdana" pitchFamily="34" charset="0"/>
              </a:rPr>
              <a:t>COMPORTAMIENTO DE LA EJECUCIÓN ACUMULADA DE GASTOS A MAYO DE 2019 </a:t>
            </a:r>
            <a:br>
              <a:rPr lang="es-CL" sz="1600" b="1" dirty="0">
                <a:solidFill>
                  <a:schemeClr val="tx1"/>
                </a:solidFill>
                <a:ea typeface="Verdana" pitchFamily="34" charset="0"/>
                <a:cs typeface="Verdana" pitchFamily="34" charset="0"/>
              </a:rPr>
            </a:br>
            <a:r>
              <a:rPr lang="es-CL" sz="1600" b="1" dirty="0">
                <a:solidFill>
                  <a:schemeClr val="tx1"/>
                </a:solidFill>
                <a:ea typeface="Verdana" pitchFamily="34" charset="0"/>
                <a:cs typeface="Verdana" pitchFamily="34" charset="0"/>
              </a:rPr>
              <a:t>PARTIDA 24 MINISTERIO DE ENERGÍA</a:t>
            </a:r>
          </a:p>
        </p:txBody>
      </p:sp>
      <p:sp>
        <p:nvSpPr>
          <p:cNvPr id="7" name="3 Marcador de pie de página"/>
          <p:cNvSpPr>
            <a:spLocks noGrp="1"/>
          </p:cNvSpPr>
          <p:nvPr>
            <p:ph type="ftr" sz="quarter" idx="11"/>
          </p:nvPr>
        </p:nvSpPr>
        <p:spPr>
          <a:xfrm>
            <a:off x="1066361" y="5768462"/>
            <a:ext cx="7011278" cy="365125"/>
          </a:xfrm>
        </p:spPr>
        <p:txBody>
          <a:bodyPr/>
          <a:lstStyle/>
          <a:p>
            <a:pPr algn="ctr"/>
            <a:r>
              <a:rPr lang="es-CL" sz="1050" b="1" dirty="0">
                <a:solidFill>
                  <a:prstClr val="black"/>
                </a:solidFill>
              </a:rPr>
              <a:t>Fuente</a:t>
            </a:r>
            <a:r>
              <a:rPr lang="es-CL" sz="1050" dirty="0">
                <a:solidFill>
                  <a:prstClr val="black"/>
                </a:solidFill>
              </a:rPr>
              <a:t>: Elaboración propia en base  a Informes de ejecución presupuestaria mensual de DIPRES</a:t>
            </a:r>
          </a:p>
        </p:txBody>
      </p:sp>
      <p:pic>
        <p:nvPicPr>
          <p:cNvPr id="3" name="Imagen 2">
            <a:extLst>
              <a:ext uri="{FF2B5EF4-FFF2-40B4-BE49-F238E27FC236}">
                <a16:creationId xmlns:a16="http://schemas.microsoft.com/office/drawing/2014/main" id="{50ADAA50-6BAA-4CBE-ABE5-C4A5D7AF7835}"/>
              </a:ext>
            </a:extLst>
          </p:cNvPr>
          <p:cNvPicPr>
            <a:picLocks noChangeAspect="1"/>
          </p:cNvPicPr>
          <p:nvPr/>
        </p:nvPicPr>
        <p:blipFill>
          <a:blip r:embed="rId2"/>
          <a:stretch>
            <a:fillRect/>
          </a:stretch>
        </p:blipFill>
        <p:spPr>
          <a:xfrm>
            <a:off x="414337" y="1609186"/>
            <a:ext cx="8210798" cy="3983543"/>
          </a:xfrm>
          <a:prstGeom prst="rect">
            <a:avLst/>
          </a:prstGeom>
        </p:spPr>
      </p:pic>
    </p:spTree>
    <p:extLst>
      <p:ext uri="{BB962C8B-B14F-4D97-AF65-F5344CB8AC3E}">
        <p14:creationId xmlns:p14="http://schemas.microsoft.com/office/powerpoint/2010/main" val="2225886316"/>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6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7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611</TotalTime>
  <Words>1286</Words>
  <Application>Microsoft Office PowerPoint</Application>
  <PresentationFormat>Presentación en pantalla (4:3)</PresentationFormat>
  <Paragraphs>92</Paragraphs>
  <Slides>18</Slides>
  <Notes>1</Notes>
  <HiddenSlides>0</HiddenSlides>
  <MMClips>0</MMClips>
  <ScaleCrop>false</ScaleCrop>
  <HeadingPairs>
    <vt:vector size="8" baseType="variant">
      <vt:variant>
        <vt:lpstr>Fuentes usadas</vt:lpstr>
      </vt:variant>
      <vt:variant>
        <vt:i4>2</vt:i4>
      </vt:variant>
      <vt:variant>
        <vt:lpstr>Tema</vt:lpstr>
      </vt:variant>
      <vt:variant>
        <vt:i4>7</vt:i4>
      </vt:variant>
      <vt:variant>
        <vt:lpstr>Servidores OLE incrustados</vt:lpstr>
      </vt:variant>
      <vt:variant>
        <vt:i4>1</vt:i4>
      </vt:variant>
      <vt:variant>
        <vt:lpstr>Títulos de diapositiva</vt:lpstr>
      </vt:variant>
      <vt:variant>
        <vt:i4>18</vt:i4>
      </vt:variant>
    </vt:vector>
  </HeadingPairs>
  <TitlesOfParts>
    <vt:vector size="28" baseType="lpstr">
      <vt:lpstr>Arial</vt:lpstr>
      <vt:lpstr>Calibri</vt:lpstr>
      <vt:lpstr>1_Tema de Office</vt:lpstr>
      <vt:lpstr>16_Tema de Office</vt:lpstr>
      <vt:lpstr>2_Tema de Office</vt:lpstr>
      <vt:lpstr>3_Tema de Office</vt:lpstr>
      <vt:lpstr>4_Tema de Office</vt:lpstr>
      <vt:lpstr>17_Tema de Office</vt:lpstr>
      <vt:lpstr>5_Tema de Office</vt:lpstr>
      <vt:lpstr>Hoja de cálculo de Microsoft Excel</vt:lpstr>
      <vt:lpstr>EJECUCIÓN ACUMULADA DE GASTOS PRESUPUESTARIOS AL MES DE MAYO DE 2019 PARTIDA 24: MINISTERIO DE ENERGÍA</vt:lpstr>
      <vt:lpstr>EJECUCIÓN ACUMULADA DE GASTOS A MAYO DE 2019  PARTIDA 24 MINISTERIO DE ENERGÍA</vt:lpstr>
      <vt:lpstr>EJECUCIÓN ACUMULADA DE GASTOS A MAYO DE 2019  PARTIDA 24 MINISTERIO DE ENERGÍA</vt:lpstr>
      <vt:lpstr>EJECUCIÓN ACUMULADA DE GASTOS A MAYO DE 2019  PARTIDA 24 MINISTERIO DE ENERGÍA</vt:lpstr>
      <vt:lpstr>EJECUCIÓN ACUMULADA DE GASTOS A MAYO DE 2019  PARTIDA 24 MINISTERIO DE ENERGÍA</vt:lpstr>
      <vt:lpstr>Presentación de PowerPoint</vt:lpstr>
      <vt:lpstr>Presentación de PowerPoint</vt:lpstr>
      <vt:lpstr>Presentación de PowerPoint</vt:lpstr>
      <vt:lpstr>Presentación de PowerPoint</vt:lpstr>
      <vt:lpstr>EJECUCIÓN ACUMULADA DE GASTOS A MAYO DE 2019  PARTIDA 24 MINISTERIO DE ENERGÍA</vt:lpstr>
      <vt:lpstr>EJECUCIÓN ACUMULADA DE GASTOS A MAYO DE 2019  PARTIDA 24 RESUMEN POR CAPÍTULOS</vt:lpstr>
      <vt:lpstr>EJECUCIÓN ACUMULADA DE GASTOS A MAYO DE 2019  PARTIDA 24. CAPÍTULO 01. PROGRAMA 01:  SUBSECRETARÍA DE ENERGÍA</vt:lpstr>
      <vt:lpstr>EJECUCIÓN ACUMULADA DE GASTOS A MAYO DE 2019  PARTIDA 24. CAPÍTULO 01. PROGRAMA 03:  APOYO AL DESARROLLO DE ENERGÍAS RENOVABLES NO CONVENCIONALES</vt:lpstr>
      <vt:lpstr>EJECUCIÓN ACUMULADA DE GASTOS A MAYO DE 2019  PARTIDA 24. CAPÍTULO 01. PROGRAMA 04:  PROGRAMA ENERGIZACIÓN RURAL Y SOCIAL</vt:lpstr>
      <vt:lpstr>EJECUCIÓN ACUMULADA DE GASTOS A MAYO DE 2019  PARTIDA 24. CAPÍTULO 01. PROGRAMA 05:  PLAN DE ACCIÓN DE EFICIENCIA ENERGÉTICA</vt:lpstr>
      <vt:lpstr>EJECUCIÓN ACUMULADA DE GASTOS A MAYO DE 2019  PARTIDA 24. CAPÍTULO 02. PROGRAMA 01:  COMISIÓN NACIONAL DE ENERGÍA</vt:lpstr>
      <vt:lpstr>EJECUCIÓN ACUMULADA DE GASTOS A MAYO DE 2019  PARTIDA 24. CAPÍTULO 03. PROGRAMA 01:  COMISIÓN CHILENA DE ENERGÍA NUCLEAR</vt:lpstr>
      <vt:lpstr>EJECUCIÓN ACUMULADA DE GASTOS A MAYO DE 2019  PARTIDA 24. CAPÍTULO 04. PROGRAMA 01:  SUPERINTENDENCIA DE ELECTRICIDAD Y COMBUSTIBLES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EJECUCIÓN PRESUPUESTARIA DE GASTOS ACUMULADA AL MES DE JUNIO DE 2016 PARTIDA 24: MINISTERIO DE ENERGÍA</dc:title>
  <dc:creator>Ruben Catalan</dc:creator>
  <cp:lastModifiedBy>EDIAZ</cp:lastModifiedBy>
  <cp:revision>100</cp:revision>
  <cp:lastPrinted>2016-08-01T15:51:15Z</cp:lastPrinted>
  <dcterms:created xsi:type="dcterms:W3CDTF">2016-08-01T15:22:37Z</dcterms:created>
  <dcterms:modified xsi:type="dcterms:W3CDTF">2019-07-05T21:43:00Z</dcterms:modified>
</cp:coreProperties>
</file>