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" ContentType="application/vnd.ms-exce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2" r:id="rId5"/>
    <p:sldId id="300" r:id="rId6"/>
    <p:sldId id="301" r:id="rId7"/>
    <p:sldId id="299" r:id="rId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56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09-07-2019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09-07-2019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09-07-2019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09-07-2019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09-07-2019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09-07-2019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09-07-2019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32" name="Picture 18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67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MAYO 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PÚBLICO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 , junio de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1" name="Picture 1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99" y="545351"/>
            <a:ext cx="4805395" cy="93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>
                <a:latin typeface="+mn-lt"/>
              </a:rPr>
              <a:t>El </a:t>
            </a:r>
            <a:r>
              <a:rPr lang="es-CL" sz="1600" b="1" dirty="0">
                <a:latin typeface="+mn-lt"/>
              </a:rPr>
              <a:t>Ministerio Público</a:t>
            </a:r>
            <a:r>
              <a:rPr lang="es-CL" sz="1600" dirty="0">
                <a:latin typeface="+mn-lt"/>
              </a:rPr>
              <a:t> presentó recursos vigentes por $195.586 millones. Se da cuenta de los recursos para el funcionamiento de la Fiscalía Nacional, 18 Fiscalías Regionales, 132 Fiscalías Locales y 11 Oficinas de Atención de Público (en total son 161 dependencias a lo largo del país). Además, se financia una dotación de 3.787 personas (666 fiscales y 3.121 funcionarios), la </a:t>
            </a:r>
            <a:r>
              <a:rPr lang="es-CL" sz="1600" dirty="0"/>
              <a:t>Atención de Víctimas y Testigos,</a:t>
            </a:r>
            <a:r>
              <a:rPr lang="es-CL" sz="1600" dirty="0">
                <a:latin typeface="+mn-lt"/>
              </a:rPr>
              <a:t> las leyes de fortalecimiento del Ministerio Público, de e</a:t>
            </a:r>
            <a:r>
              <a:rPr lang="es-CL" sz="1600" dirty="0"/>
              <a:t>ntrevistas grabadas en video</a:t>
            </a:r>
            <a:r>
              <a:rPr lang="es-CL" sz="1600" dirty="0">
                <a:latin typeface="+mn-lt"/>
              </a:rPr>
              <a:t>, y de la creación de la </a:t>
            </a:r>
            <a:r>
              <a:rPr lang="es-CL" sz="1600" dirty="0"/>
              <a:t>región de Ñuble. La ejecución presupuestaria alcanzó un 44%.</a:t>
            </a:r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ES" sz="1600" dirty="0"/>
              <a:t>Las </a:t>
            </a:r>
            <a:r>
              <a:rPr lang="es-ES" sz="1600" b="1" dirty="0"/>
              <a:t>Iniciativas de inversión</a:t>
            </a:r>
            <a:r>
              <a:rPr lang="es-ES" sz="1600" dirty="0"/>
              <a:t>, con recursos aprobados por $9.193 millones, para </a:t>
            </a:r>
            <a:r>
              <a:rPr lang="es-CL" sz="1600" dirty="0"/>
              <a:t>26 proyectos de arrastre del servicio, </a:t>
            </a:r>
            <a:r>
              <a:rPr lang="es-ES" sz="1600" dirty="0"/>
              <a:t>ejecutaron un 3,9% sus recursos.</a:t>
            </a:r>
          </a:p>
          <a:p>
            <a:pPr marL="342900" indent="-342900" algn="just">
              <a:buFont typeface="+mj-lt"/>
              <a:buAutoNum type="arabicPeriod"/>
            </a:pPr>
            <a:endParaRPr lang="es-ES" sz="1600" dirty="0"/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/>
              <a:t>En </a:t>
            </a:r>
            <a:r>
              <a:rPr lang="es-CL" sz="1600" b="1" dirty="0"/>
              <a:t>becas de postgrado</a:t>
            </a:r>
            <a:r>
              <a:rPr lang="es-CL" sz="1600" dirty="0"/>
              <a:t>, con $47 millones autorizados, contiene recursos para financiar estudios de postgrado para fiscales y funcionarios del Ministerio Público, sobre todo en materias de persecución penal y economía de la justicia. </a:t>
            </a:r>
            <a:r>
              <a:rPr lang="es-ES" sz="1600" dirty="0"/>
              <a:t>se observó un 6,7% de gasto.</a:t>
            </a:r>
          </a:p>
          <a:p>
            <a:pPr marL="342900" indent="-342900" algn="just">
              <a:buFont typeface="+mj-lt"/>
              <a:buAutoNum type="arabicPeriod"/>
            </a:pPr>
            <a:endParaRPr lang="es-ES" sz="1600" dirty="0"/>
          </a:p>
          <a:p>
            <a:pPr marL="342900" indent="-342900" algn="just">
              <a:buFont typeface="+mj-lt"/>
              <a:buAutoNum type="arabicPeriod"/>
            </a:pPr>
            <a:r>
              <a:rPr lang="es-ES" sz="1600" dirty="0"/>
              <a:t>Respecto a la </a:t>
            </a:r>
            <a:r>
              <a:rPr lang="es-ES" sz="1600" b="1" dirty="0"/>
              <a:t>deuda flotante</a:t>
            </a:r>
            <a:r>
              <a:rPr lang="es-ES" sz="1600" dirty="0"/>
              <a:t>, se observa un incremento de $ 575 millones en el presupuesto Inicial,  para cancelar la ejecución acumulada a la fecha, que corresponden a recursos devengados y no cancelados en el período presupuestario 2018. 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D8EED5D-5E25-4978-89EF-3A90FF9C12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1944495"/>
            <a:ext cx="5688632" cy="3683994"/>
          </a:xfrm>
          <a:prstGeom prst="rect">
            <a:avLst/>
          </a:prstGeom>
        </p:spPr>
      </p:pic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03A42C1F-2AAC-4710-B286-A56AC81BC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6429" y="5728171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</p:spTree>
    <p:extLst>
      <p:ext uri="{BB962C8B-B14F-4D97-AF65-F5344CB8AC3E}">
        <p14:creationId xmlns:p14="http://schemas.microsoft.com/office/powerpoint/2010/main" val="3817898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6429" y="5584155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DB681E1-D805-44D3-BCFB-A37CBECCF9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2051184"/>
            <a:ext cx="5976664" cy="3419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33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6429" y="5512147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FA249EB-B7A4-4C8F-B316-86CA30AC87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2051184"/>
            <a:ext cx="5904656" cy="3289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891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5146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78499" y="13058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0231" y="5589240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AFA8E69F-C1F9-4B39-822B-282C142AE0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0581819"/>
              </p:ext>
            </p:extLst>
          </p:nvPr>
        </p:nvGraphicFramePr>
        <p:xfrm>
          <a:off x="467544" y="1700808"/>
          <a:ext cx="8219256" cy="377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Worksheet" r:id="rId3" imgW="7515157" imgH="3771900" progId="Excel.Sheet.8">
                  <p:embed/>
                </p:oleObj>
              </mc:Choice>
              <mc:Fallback>
                <p:oleObj name="Worksheet" r:id="rId3" imgW="7515157" imgH="377190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700808"/>
                        <a:ext cx="8219256" cy="3771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638150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2982</TotalTime>
  <Words>353</Words>
  <Application>Microsoft Office PowerPoint</Application>
  <PresentationFormat>Presentación en pantalla (4:3)</PresentationFormat>
  <Paragraphs>26</Paragraphs>
  <Slides>6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Hoja de cálculo de Microsoft Excel 97-2003</vt:lpstr>
      <vt:lpstr>EJECUCIÓN PRESUPUESTARIA DE GASTOS ACUMULADA AL MES DE MAYO DE 2019 PARTIDA 23: MINISTERIO PÚBLICO</vt:lpstr>
      <vt:lpstr>EJECUCIÓN PRESUPUESTARIA DE GASTOS ACUMULADA AL MES DE MAYO DE 2019  MINISTERIO PÚBLICO</vt:lpstr>
      <vt:lpstr>EJECUCIÓN PRESUPUESTARIA DE GASTOS ACUMULADA AL MES DE MAYO DE 2019  MINISTERIO PÚBLICO</vt:lpstr>
      <vt:lpstr>Presentación de PowerPoint</vt:lpstr>
      <vt:lpstr>Presentación de PowerPoint</vt:lpstr>
      <vt:lpstr>EJECUCIÓN PRESUPUESTARIA DE GASTOS ACUMULADA AL MES DE MAYO DE 2019  MINISTERIO PÚBLICO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210</cp:revision>
  <cp:lastPrinted>2019-05-31T14:03:14Z</cp:lastPrinted>
  <dcterms:created xsi:type="dcterms:W3CDTF">2016-06-23T13:38:47Z</dcterms:created>
  <dcterms:modified xsi:type="dcterms:W3CDTF">2019-07-09T19:47:39Z</dcterms:modified>
</cp:coreProperties>
</file>