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2.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48" r:id="rId2"/>
  </p:sldMasterIdLst>
  <p:notesMasterIdLst>
    <p:notesMasterId r:id="rId14"/>
  </p:notesMasterIdLst>
  <p:handoutMasterIdLst>
    <p:handoutMasterId r:id="rId15"/>
  </p:handoutMasterIdLst>
  <p:sldIdLst>
    <p:sldId id="256" r:id="rId3"/>
    <p:sldId id="303" r:id="rId4"/>
    <p:sldId id="299" r:id="rId5"/>
    <p:sldId id="301" r:id="rId6"/>
    <p:sldId id="304" r:id="rId7"/>
    <p:sldId id="298" r:id="rId8"/>
    <p:sldId id="264" r:id="rId9"/>
    <p:sldId id="263" r:id="rId10"/>
    <p:sldId id="265" r:id="rId11"/>
    <p:sldId id="267" r:id="rId12"/>
    <p:sldId id="268" r:id="rId13"/>
  </p:sldIdLst>
  <p:sldSz cx="9144000" cy="6858000" type="screen4x3"/>
  <p:notesSz cx="7077075" cy="93630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49">
          <p15:clr>
            <a:srgbClr val="A4A3A4"/>
          </p15:clr>
        </p15:guide>
        <p15:guide id="2" pos="222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E91"/>
    <a:srgbClr val="173351"/>
    <a:srgbClr val="3B6285"/>
    <a:srgbClr val="2654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336" y="144"/>
      </p:cViewPr>
      <p:guideLst>
        <p:guide orient="horz" pos="2160"/>
        <p:guide pos="2880"/>
      </p:guideLst>
    </p:cSldViewPr>
  </p:slideViewPr>
  <p:notesTextViewPr>
    <p:cViewPr>
      <p:scale>
        <a:sx n="1" d="1"/>
        <a:sy n="1" d="1"/>
      </p:scale>
      <p:origin x="0" y="0"/>
    </p:cViewPr>
  </p:notesTextViewPr>
  <p:notesViewPr>
    <p:cSldViewPr>
      <p:cViewPr varScale="1">
        <p:scale>
          <a:sx n="53" d="100"/>
          <a:sy n="53" d="100"/>
        </p:scale>
        <p:origin x="-2850" y="-90"/>
      </p:cViewPr>
      <p:guideLst>
        <p:guide orient="horz" pos="2949"/>
        <p:guide pos="222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00" b="1" i="0" u="none" strike="noStrike" baseline="0">
                <a:solidFill>
                  <a:srgbClr val="000000"/>
                </a:solidFill>
                <a:latin typeface="Calibri"/>
                <a:ea typeface="Calibri"/>
                <a:cs typeface="Calibri"/>
              </a:defRPr>
            </a:pPr>
            <a:r>
              <a:rPr lang="es-CL" sz="1000"/>
              <a:t>% de Ejecución Mensual 2017 - 2018 - 2019</a:t>
            </a:r>
          </a:p>
        </c:rich>
      </c:tx>
      <c:overlay val="0"/>
    </c:title>
    <c:autoTitleDeleted val="0"/>
    <c:plotArea>
      <c:layout>
        <c:manualLayout>
          <c:layoutTarget val="inner"/>
          <c:xMode val="edge"/>
          <c:yMode val="edge"/>
          <c:x val="3.326935380678183E-2"/>
          <c:y val="0.14252099737532806"/>
          <c:w val="0.9436980166346769"/>
          <c:h val="0.63158366141732281"/>
        </c:manualLayout>
      </c:layout>
      <c:barChart>
        <c:barDir val="col"/>
        <c:grouping val="clustered"/>
        <c:varyColors val="0"/>
        <c:ser>
          <c:idx val="0"/>
          <c:order val="0"/>
          <c:tx>
            <c:strRef>
              <c:f>'Partida 22'!$C$34</c:f>
              <c:strCache>
                <c:ptCount val="1"/>
                <c:pt idx="0">
                  <c:v>% Ejecución Ppto. Vigente 2017</c:v>
                </c:pt>
              </c:strCache>
            </c:strRef>
          </c:tx>
          <c:spPr>
            <a:solidFill>
              <a:srgbClr val="9BBB59"/>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22'!$D$33:$O$33</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22'!$D$34:$O$34</c:f>
              <c:numCache>
                <c:formatCode>0.0%</c:formatCode>
                <c:ptCount val="12"/>
                <c:pt idx="0">
                  <c:v>0.05</c:v>
                </c:pt>
                <c:pt idx="1">
                  <c:v>5.8999999999999997E-2</c:v>
                </c:pt>
                <c:pt idx="2">
                  <c:v>7.5999999999999998E-2</c:v>
                </c:pt>
                <c:pt idx="3">
                  <c:v>0.09</c:v>
                </c:pt>
                <c:pt idx="4">
                  <c:v>6.4000000000000001E-2</c:v>
                </c:pt>
                <c:pt idx="5">
                  <c:v>8.5000000000000006E-2</c:v>
                </c:pt>
                <c:pt idx="6">
                  <c:v>6.5000000000000002E-2</c:v>
                </c:pt>
                <c:pt idx="7">
                  <c:v>7.0000000000000007E-2</c:v>
                </c:pt>
                <c:pt idx="8">
                  <c:v>7.2999999999999995E-2</c:v>
                </c:pt>
                <c:pt idx="9">
                  <c:v>0.08</c:v>
                </c:pt>
                <c:pt idx="10">
                  <c:v>0.09</c:v>
                </c:pt>
                <c:pt idx="11">
                  <c:v>0.17299999999999999</c:v>
                </c:pt>
              </c:numCache>
            </c:numRef>
          </c:val>
          <c:extLst>
            <c:ext xmlns:c16="http://schemas.microsoft.com/office/drawing/2014/chart" uri="{C3380CC4-5D6E-409C-BE32-E72D297353CC}">
              <c16:uniqueId val="{00000000-36E7-4FE8-AD5F-83411572BDB9}"/>
            </c:ext>
          </c:extLst>
        </c:ser>
        <c:ser>
          <c:idx val="1"/>
          <c:order val="1"/>
          <c:tx>
            <c:strRef>
              <c:f>'Partida 22'!$C$35</c:f>
              <c:strCache>
                <c:ptCount val="1"/>
                <c:pt idx="0">
                  <c:v>% Ejecución Ppto. Vigente 2018</c:v>
                </c:pt>
              </c:strCache>
            </c:strRef>
          </c:tx>
          <c:spPr>
            <a:solidFill>
              <a:srgbClr val="0070C0"/>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22'!$D$33:$O$33</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22'!$D$35:$O$35</c:f>
              <c:numCache>
                <c:formatCode>0.0%</c:formatCode>
                <c:ptCount val="12"/>
                <c:pt idx="0">
                  <c:v>6.4000000000000001E-2</c:v>
                </c:pt>
                <c:pt idx="1">
                  <c:v>7.0999999999999994E-2</c:v>
                </c:pt>
                <c:pt idx="2">
                  <c:v>0.09</c:v>
                </c:pt>
                <c:pt idx="3">
                  <c:v>6.2E-2</c:v>
                </c:pt>
                <c:pt idx="4">
                  <c:v>5.6000000000000001E-2</c:v>
                </c:pt>
                <c:pt idx="5">
                  <c:v>7.9000000000000001E-2</c:v>
                </c:pt>
                <c:pt idx="6">
                  <c:v>5.8000000000000003E-2</c:v>
                </c:pt>
                <c:pt idx="7">
                  <c:v>6.4000000000000001E-2</c:v>
                </c:pt>
                <c:pt idx="8">
                  <c:v>7.3999999999999996E-2</c:v>
                </c:pt>
                <c:pt idx="9">
                  <c:v>7.1999999999999995E-2</c:v>
                </c:pt>
                <c:pt idx="10">
                  <c:v>7.8E-2</c:v>
                </c:pt>
                <c:pt idx="11">
                  <c:v>0.13900000000000001</c:v>
                </c:pt>
              </c:numCache>
            </c:numRef>
          </c:val>
          <c:extLst>
            <c:ext xmlns:c16="http://schemas.microsoft.com/office/drawing/2014/chart" uri="{C3380CC4-5D6E-409C-BE32-E72D297353CC}">
              <c16:uniqueId val="{00000001-36E7-4FE8-AD5F-83411572BDB9}"/>
            </c:ext>
          </c:extLst>
        </c:ser>
        <c:ser>
          <c:idx val="2"/>
          <c:order val="2"/>
          <c:tx>
            <c:strRef>
              <c:f>'Partida 22'!$C$36</c:f>
              <c:strCache>
                <c:ptCount val="1"/>
                <c:pt idx="0">
                  <c:v>% Ejecución Ppto. Vigente 2019</c:v>
                </c:pt>
              </c:strCache>
            </c:strRef>
          </c:tx>
          <c:spPr>
            <a:solidFill>
              <a:srgbClr val="C0504D"/>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22'!$D$33:$O$33</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22'!$D$36:$H$36</c:f>
              <c:numCache>
                <c:formatCode>0.0%</c:formatCode>
                <c:ptCount val="5"/>
                <c:pt idx="0">
                  <c:v>4.8788274364109742E-2</c:v>
                </c:pt>
                <c:pt idx="1">
                  <c:v>4.8525247205986388E-2</c:v>
                </c:pt>
                <c:pt idx="2">
                  <c:v>7.2051120895765514E-2</c:v>
                </c:pt>
                <c:pt idx="3">
                  <c:v>8.8094419060687712E-2</c:v>
                </c:pt>
                <c:pt idx="4">
                  <c:v>6.8652831931847069E-2</c:v>
                </c:pt>
              </c:numCache>
            </c:numRef>
          </c:val>
          <c:extLst>
            <c:ext xmlns:c16="http://schemas.microsoft.com/office/drawing/2014/chart" uri="{C3380CC4-5D6E-409C-BE32-E72D297353CC}">
              <c16:uniqueId val="{00000002-36E7-4FE8-AD5F-83411572BDB9}"/>
            </c:ext>
          </c:extLst>
        </c:ser>
        <c:dLbls>
          <c:showLegendKey val="0"/>
          <c:showVal val="0"/>
          <c:showCatName val="0"/>
          <c:showSerName val="0"/>
          <c:showPercent val="0"/>
          <c:showBubbleSize val="0"/>
        </c:dLbls>
        <c:gapWidth val="150"/>
        <c:overlap val="-49"/>
        <c:axId val="129076608"/>
        <c:axId val="129090688"/>
      </c:barChart>
      <c:catAx>
        <c:axId val="129076608"/>
        <c:scaling>
          <c:orientation val="minMax"/>
        </c:scaling>
        <c:delete val="0"/>
        <c:axPos val="b"/>
        <c:numFmt formatCode="General" sourceLinked="1"/>
        <c:majorTickMark val="none"/>
        <c:minorTickMark val="none"/>
        <c:tickLblPos val="nextTo"/>
        <c:txPr>
          <a:bodyPr rot="-2160000" vert="horz" anchor="ctr" anchorCtr="0"/>
          <a:lstStyle/>
          <a:p>
            <a:pPr>
              <a:defRPr sz="800" b="0" i="0" u="none" strike="noStrike" baseline="0">
                <a:solidFill>
                  <a:srgbClr val="000000"/>
                </a:solidFill>
                <a:latin typeface="Calibri"/>
                <a:ea typeface="Calibri"/>
                <a:cs typeface="Calibri"/>
              </a:defRPr>
            </a:pPr>
            <a:endParaRPr lang="es-CL"/>
          </a:p>
        </c:txPr>
        <c:crossAx val="129090688"/>
        <c:crosses val="autoZero"/>
        <c:auto val="0"/>
        <c:lblAlgn val="ctr"/>
        <c:lblOffset val="100"/>
        <c:noMultiLvlLbl val="0"/>
      </c:catAx>
      <c:valAx>
        <c:axId val="129090688"/>
        <c:scaling>
          <c:orientation val="minMax"/>
        </c:scaling>
        <c:delete val="0"/>
        <c:axPos val="l"/>
        <c:numFmt formatCode="0.0%" sourceLinked="1"/>
        <c:majorTickMark val="out"/>
        <c:minorTickMark val="none"/>
        <c:tickLblPos val="nextTo"/>
        <c:txPr>
          <a:bodyPr/>
          <a:lstStyle/>
          <a:p>
            <a:pPr>
              <a:defRPr sz="800"/>
            </a:pPr>
            <a:endParaRPr lang="es-CL"/>
          </a:p>
        </c:txPr>
        <c:crossAx val="129076608"/>
        <c:crosses val="autoZero"/>
        <c:crossBetween val="between"/>
      </c:valAx>
    </c:plotArea>
    <c:legend>
      <c:legendPos val="b"/>
      <c:overlay val="0"/>
      <c:txPr>
        <a:bodyPr/>
        <a:lstStyle/>
        <a:p>
          <a:pPr>
            <a:defRPr sz="800" b="0" i="0" u="none" strike="noStrike" baseline="0">
              <a:solidFill>
                <a:srgbClr val="000000"/>
              </a:solidFill>
              <a:latin typeface="Calibri"/>
              <a:ea typeface="Calibri"/>
              <a:cs typeface="Calibri"/>
            </a:defRPr>
          </a:pPr>
          <a:endParaRPr lang="es-CL"/>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s-CL"/>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00" b="1" i="0" u="none" strike="noStrike" baseline="0">
                <a:solidFill>
                  <a:srgbClr val="000000"/>
                </a:solidFill>
                <a:latin typeface="Calibri"/>
                <a:ea typeface="Calibri"/>
                <a:cs typeface="Calibri"/>
              </a:defRPr>
            </a:pPr>
            <a:r>
              <a:rPr lang="es-CL" sz="1000"/>
              <a:t>% de Ejecución Acumulada 2017 - 2018 - 2019</a:t>
            </a:r>
          </a:p>
        </c:rich>
      </c:tx>
      <c:overlay val="0"/>
    </c:title>
    <c:autoTitleDeleted val="0"/>
    <c:plotArea>
      <c:layout/>
      <c:lineChart>
        <c:grouping val="standard"/>
        <c:varyColors val="0"/>
        <c:ser>
          <c:idx val="0"/>
          <c:order val="0"/>
          <c:tx>
            <c:strRef>
              <c:f>'Partida 22'!$C$30</c:f>
              <c:strCache>
                <c:ptCount val="1"/>
                <c:pt idx="0">
                  <c:v>% Ejecución Ppto. Vigente 2017</c:v>
                </c:pt>
              </c:strCache>
            </c:strRef>
          </c:tx>
          <c:spPr>
            <a:ln>
              <a:solidFill>
                <a:srgbClr val="9BBB59"/>
              </a:solidFill>
            </a:ln>
          </c:spPr>
          <c:marker>
            <c:symbol val="none"/>
          </c:marker>
          <c:cat>
            <c:strRef>
              <c:f>'Partida 22'!$D$29:$O$29</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22'!$D$30:$O$30</c:f>
              <c:numCache>
                <c:formatCode>0.0%</c:formatCode>
                <c:ptCount val="12"/>
                <c:pt idx="0">
                  <c:v>0.05</c:v>
                </c:pt>
                <c:pt idx="1">
                  <c:v>0.108</c:v>
                </c:pt>
                <c:pt idx="2">
                  <c:v>0.184</c:v>
                </c:pt>
                <c:pt idx="3">
                  <c:v>0.27400000000000002</c:v>
                </c:pt>
                <c:pt idx="4">
                  <c:v>0.33800000000000002</c:v>
                </c:pt>
                <c:pt idx="5">
                  <c:v>0.42299999999999999</c:v>
                </c:pt>
                <c:pt idx="6">
                  <c:v>0.48799999999999999</c:v>
                </c:pt>
                <c:pt idx="7">
                  <c:v>0.55300000000000005</c:v>
                </c:pt>
                <c:pt idx="8">
                  <c:v>0.626</c:v>
                </c:pt>
                <c:pt idx="9">
                  <c:v>0.70599999999999996</c:v>
                </c:pt>
                <c:pt idx="10">
                  <c:v>0.79500000000000004</c:v>
                </c:pt>
                <c:pt idx="11">
                  <c:v>0.96699999999999997</c:v>
                </c:pt>
              </c:numCache>
            </c:numRef>
          </c:val>
          <c:smooth val="0"/>
          <c:extLst>
            <c:ext xmlns:c16="http://schemas.microsoft.com/office/drawing/2014/chart" uri="{C3380CC4-5D6E-409C-BE32-E72D297353CC}">
              <c16:uniqueId val="{00000000-C8C3-4DBD-ADF4-368A7A578DA9}"/>
            </c:ext>
          </c:extLst>
        </c:ser>
        <c:ser>
          <c:idx val="1"/>
          <c:order val="1"/>
          <c:tx>
            <c:strRef>
              <c:f>'Partida 22'!$C$31</c:f>
              <c:strCache>
                <c:ptCount val="1"/>
                <c:pt idx="0">
                  <c:v>% Ejecución Ppto. Vigente 2018</c:v>
                </c:pt>
              </c:strCache>
            </c:strRef>
          </c:tx>
          <c:spPr>
            <a:ln>
              <a:solidFill>
                <a:srgbClr val="0070C0"/>
              </a:solidFill>
            </a:ln>
          </c:spPr>
          <c:marker>
            <c:symbol val="none"/>
          </c:marker>
          <c:cat>
            <c:strRef>
              <c:f>'Partida 22'!$D$29:$O$29</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22'!$D$31:$O$31</c:f>
              <c:numCache>
                <c:formatCode>0.0%</c:formatCode>
                <c:ptCount val="12"/>
                <c:pt idx="0">
                  <c:v>6.4000000000000001E-2</c:v>
                </c:pt>
                <c:pt idx="1">
                  <c:v>0.13500000000000001</c:v>
                </c:pt>
                <c:pt idx="2">
                  <c:v>0.22500000000000001</c:v>
                </c:pt>
                <c:pt idx="3">
                  <c:v>0.28699999999999998</c:v>
                </c:pt>
                <c:pt idx="4">
                  <c:v>0.34300000000000003</c:v>
                </c:pt>
                <c:pt idx="5">
                  <c:v>0.42199999999999999</c:v>
                </c:pt>
                <c:pt idx="6">
                  <c:v>0.499</c:v>
                </c:pt>
                <c:pt idx="7">
                  <c:v>0.55100000000000005</c:v>
                </c:pt>
                <c:pt idx="8">
                  <c:v>0.63400000000000001</c:v>
                </c:pt>
                <c:pt idx="9">
                  <c:v>0.70599999999999996</c:v>
                </c:pt>
                <c:pt idx="10">
                  <c:v>0.78400000000000003</c:v>
                </c:pt>
                <c:pt idx="11">
                  <c:v>0.91200000000000003</c:v>
                </c:pt>
              </c:numCache>
            </c:numRef>
          </c:val>
          <c:smooth val="0"/>
          <c:extLst>
            <c:ext xmlns:c16="http://schemas.microsoft.com/office/drawing/2014/chart" uri="{C3380CC4-5D6E-409C-BE32-E72D297353CC}">
              <c16:uniqueId val="{00000001-C8C3-4DBD-ADF4-368A7A578DA9}"/>
            </c:ext>
          </c:extLst>
        </c:ser>
        <c:ser>
          <c:idx val="2"/>
          <c:order val="2"/>
          <c:tx>
            <c:strRef>
              <c:f>'Partida 22'!$C$32</c:f>
              <c:strCache>
                <c:ptCount val="1"/>
                <c:pt idx="0">
                  <c:v>% Ejecución Ppto. Vigente 2019</c:v>
                </c:pt>
              </c:strCache>
            </c:strRef>
          </c:tx>
          <c:spPr>
            <a:ln>
              <a:solidFill>
                <a:srgbClr val="C00000"/>
              </a:solidFill>
            </a:ln>
          </c:spPr>
          <c:marker>
            <c:symbol val="none"/>
          </c:marker>
          <c:dLbls>
            <c:dLbl>
              <c:idx val="0"/>
              <c:layout>
                <c:manualLayout>
                  <c:x val="-2.7620841180163214E-2"/>
                  <c:y val="2.916666666666651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C8C3-4DBD-ADF4-368A7A578DA9}"/>
                </c:ext>
              </c:extLst>
            </c:dLbl>
            <c:dLbl>
              <c:idx val="1"/>
              <c:layout>
                <c:manualLayout>
                  <c:x val="-4.0175768989328314E-2"/>
                  <c:y val="3.33333333333331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C8C3-4DBD-ADF4-368A7A578DA9}"/>
                </c:ext>
              </c:extLst>
            </c:dLbl>
            <c:dLbl>
              <c:idx val="2"/>
              <c:layout>
                <c:manualLayout>
                  <c:x val="-6.0263653483992465E-2"/>
                  <c:y val="3.750000000000007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C8C3-4DBD-ADF4-368A7A578DA9}"/>
                </c:ext>
              </c:extLst>
            </c:dLbl>
            <c:dLbl>
              <c:idx val="3"/>
              <c:layout>
                <c:manualLayout>
                  <c:x val="-6.7796610169491567E-2"/>
                  <c:y val="0.0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C8C3-4DBD-ADF4-368A7A578DA9}"/>
                </c:ext>
              </c:extLst>
            </c:dLbl>
            <c:dLbl>
              <c:idx val="4"/>
              <c:layout>
                <c:manualLayout>
                  <c:x val="-5.0219711236660435E-2"/>
                  <c:y val="4.999999999999992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C8C3-4DBD-ADF4-368A7A578DA9}"/>
                </c:ext>
              </c:extLst>
            </c:dLbl>
            <c:spPr>
              <a:noFill/>
              <a:ln>
                <a:noFill/>
              </a:ln>
              <a:effectLst/>
            </c:spPr>
            <c:txPr>
              <a:bodyPr/>
              <a:lstStyle/>
              <a:p>
                <a:pPr>
                  <a:defRPr sz="800" b="1"/>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22'!$D$29:$O$29</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22'!$D$32:$H$32</c:f>
              <c:numCache>
                <c:formatCode>0.0%</c:formatCode>
                <c:ptCount val="5"/>
                <c:pt idx="0">
                  <c:v>4.8788274364109742E-2</c:v>
                </c:pt>
                <c:pt idx="1">
                  <c:v>9.5017883832777872E-2</c:v>
                </c:pt>
                <c:pt idx="2">
                  <c:v>0.16697491048839322</c:v>
                </c:pt>
                <c:pt idx="3">
                  <c:v>0.25227534328439871</c:v>
                </c:pt>
                <c:pt idx="4">
                  <c:v>0.32092817521624584</c:v>
                </c:pt>
              </c:numCache>
            </c:numRef>
          </c:val>
          <c:smooth val="0"/>
          <c:extLst>
            <c:ext xmlns:c16="http://schemas.microsoft.com/office/drawing/2014/chart" uri="{C3380CC4-5D6E-409C-BE32-E72D297353CC}">
              <c16:uniqueId val="{00000007-C8C3-4DBD-ADF4-368A7A578DA9}"/>
            </c:ext>
          </c:extLst>
        </c:ser>
        <c:dLbls>
          <c:showLegendKey val="0"/>
          <c:showVal val="0"/>
          <c:showCatName val="0"/>
          <c:showSerName val="0"/>
          <c:showPercent val="0"/>
          <c:showBubbleSize val="0"/>
        </c:dLbls>
        <c:smooth val="0"/>
        <c:axId val="129140992"/>
        <c:axId val="129146880"/>
      </c:lineChart>
      <c:catAx>
        <c:axId val="129140992"/>
        <c:scaling>
          <c:orientation val="minMax"/>
        </c:scaling>
        <c:delete val="0"/>
        <c:axPos val="b"/>
        <c:numFmt formatCode="General" sourceLinked="1"/>
        <c:majorTickMark val="none"/>
        <c:minorTickMark val="none"/>
        <c:tickLblPos val="low"/>
        <c:txPr>
          <a:bodyPr rot="-1620000" vert="horz"/>
          <a:lstStyle/>
          <a:p>
            <a:pPr>
              <a:defRPr sz="800" b="0" i="0" u="none" strike="noStrike" baseline="0">
                <a:ln>
                  <a:noFill/>
                  <a:headEnd type="none"/>
                </a:ln>
                <a:solidFill>
                  <a:srgbClr val="000000">
                    <a:alpha val="90000"/>
                  </a:srgbClr>
                </a:solidFill>
                <a:latin typeface="Calibri"/>
                <a:ea typeface="Calibri"/>
                <a:cs typeface="Calibri"/>
              </a:defRPr>
            </a:pPr>
            <a:endParaRPr lang="es-CL"/>
          </a:p>
        </c:txPr>
        <c:crossAx val="129146880"/>
        <c:crosses val="autoZero"/>
        <c:auto val="1"/>
        <c:lblAlgn val="ctr"/>
        <c:lblOffset val="100"/>
        <c:tickLblSkip val="1"/>
        <c:noMultiLvlLbl val="0"/>
      </c:catAx>
      <c:valAx>
        <c:axId val="129146880"/>
        <c:scaling>
          <c:orientation val="minMax"/>
        </c:scaling>
        <c:delete val="0"/>
        <c:axPos val="l"/>
        <c:majorGridlines/>
        <c:numFmt formatCode="0.0%" sourceLinked="1"/>
        <c:majorTickMark val="none"/>
        <c:minorTickMark val="none"/>
        <c:tickLblPos val="nextTo"/>
        <c:txPr>
          <a:bodyPr rot="0" vert="horz"/>
          <a:lstStyle/>
          <a:p>
            <a:pPr>
              <a:defRPr sz="800" b="0" i="0" u="none" strike="noStrike" baseline="0">
                <a:solidFill>
                  <a:srgbClr val="000000"/>
                </a:solidFill>
                <a:latin typeface="Calibri"/>
                <a:ea typeface="Calibri"/>
                <a:cs typeface="Calibri"/>
              </a:defRPr>
            </a:pPr>
            <a:endParaRPr lang="es-CL"/>
          </a:p>
        </c:txPr>
        <c:crossAx val="129140992"/>
        <c:crosses val="autoZero"/>
        <c:crossBetween val="between"/>
      </c:valAx>
    </c:plotArea>
    <c:legend>
      <c:legendPos val="b"/>
      <c:overlay val="0"/>
      <c:txPr>
        <a:bodyPr/>
        <a:lstStyle/>
        <a:p>
          <a:pPr>
            <a:defRPr sz="800"/>
          </a:pPr>
          <a:endParaRPr lang="es-CL"/>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s-CL"/>
    </a:p>
  </c:txPr>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66733" cy="468154"/>
          </a:xfrm>
          <a:prstGeom prst="rect">
            <a:avLst/>
          </a:prstGeom>
        </p:spPr>
        <p:txBody>
          <a:bodyPr vert="horz" lIns="92855" tIns="46427" rIns="92855" bIns="46427" rtlCol="0"/>
          <a:lstStyle>
            <a:lvl1pPr algn="l">
              <a:defRPr sz="1200"/>
            </a:lvl1pPr>
          </a:lstStyle>
          <a:p>
            <a:endParaRPr lang="es-CL"/>
          </a:p>
        </p:txBody>
      </p:sp>
      <p:sp>
        <p:nvSpPr>
          <p:cNvPr id="3" name="2 Marcador de fecha"/>
          <p:cNvSpPr>
            <a:spLocks noGrp="1"/>
          </p:cNvSpPr>
          <p:nvPr>
            <p:ph type="dt" sz="quarter" idx="1"/>
          </p:nvPr>
        </p:nvSpPr>
        <p:spPr>
          <a:xfrm>
            <a:off x="4008709" y="0"/>
            <a:ext cx="3066733" cy="468154"/>
          </a:xfrm>
          <a:prstGeom prst="rect">
            <a:avLst/>
          </a:prstGeom>
        </p:spPr>
        <p:txBody>
          <a:bodyPr vert="horz" lIns="92855" tIns="46427" rIns="92855" bIns="46427" rtlCol="0"/>
          <a:lstStyle>
            <a:lvl1pPr algn="r">
              <a:defRPr sz="1200"/>
            </a:lvl1pPr>
          </a:lstStyle>
          <a:p>
            <a:fld id="{616FA1BA-8A8E-4023-9C91-FC56F051C6FA}" type="datetimeFigureOut">
              <a:rPr lang="es-CL" smtClean="0"/>
              <a:t>08-07-2019</a:t>
            </a:fld>
            <a:endParaRPr lang="es-CL"/>
          </a:p>
        </p:txBody>
      </p:sp>
      <p:sp>
        <p:nvSpPr>
          <p:cNvPr id="4" name="3 Marcador de pie de página"/>
          <p:cNvSpPr>
            <a:spLocks noGrp="1"/>
          </p:cNvSpPr>
          <p:nvPr>
            <p:ph type="ftr" sz="quarter" idx="2"/>
          </p:nvPr>
        </p:nvSpPr>
        <p:spPr>
          <a:xfrm>
            <a:off x="4" y="8893296"/>
            <a:ext cx="3066733" cy="468154"/>
          </a:xfrm>
          <a:prstGeom prst="rect">
            <a:avLst/>
          </a:prstGeom>
        </p:spPr>
        <p:txBody>
          <a:bodyPr vert="horz" lIns="92855" tIns="46427" rIns="92855" bIns="46427"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4008709" y="8893296"/>
            <a:ext cx="3066733" cy="468154"/>
          </a:xfrm>
          <a:prstGeom prst="rect">
            <a:avLst/>
          </a:prstGeom>
        </p:spPr>
        <p:txBody>
          <a:bodyPr vert="horz" lIns="92855" tIns="46427" rIns="92855" bIns="46427" rtlCol="0" anchor="b"/>
          <a:lstStyle>
            <a:lvl1pPr algn="r">
              <a:defRPr sz="1200"/>
            </a:lvl1pPr>
          </a:lstStyle>
          <a:p>
            <a:fld id="{5B2478F1-BD0C-402D-A16D-7669D4371A65}" type="slidenum">
              <a:rPr lang="es-CL" smtClean="0"/>
              <a:t>‹Nº›</a:t>
            </a:fld>
            <a:endParaRPr lang="es-CL"/>
          </a:p>
        </p:txBody>
      </p:sp>
    </p:spTree>
    <p:extLst>
      <p:ext uri="{BB962C8B-B14F-4D97-AF65-F5344CB8AC3E}">
        <p14:creationId xmlns:p14="http://schemas.microsoft.com/office/powerpoint/2010/main" val="1739717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66733" cy="468154"/>
          </a:xfrm>
          <a:prstGeom prst="rect">
            <a:avLst/>
          </a:prstGeom>
        </p:spPr>
        <p:txBody>
          <a:bodyPr vert="horz" lIns="92855" tIns="46427" rIns="92855" bIns="46427" rtlCol="0"/>
          <a:lstStyle>
            <a:lvl1pPr algn="l">
              <a:defRPr sz="1200"/>
            </a:lvl1pPr>
          </a:lstStyle>
          <a:p>
            <a:endParaRPr lang="es-CL"/>
          </a:p>
        </p:txBody>
      </p:sp>
      <p:sp>
        <p:nvSpPr>
          <p:cNvPr id="3" name="2 Marcador de fecha"/>
          <p:cNvSpPr>
            <a:spLocks noGrp="1"/>
          </p:cNvSpPr>
          <p:nvPr>
            <p:ph type="dt" idx="1"/>
          </p:nvPr>
        </p:nvSpPr>
        <p:spPr>
          <a:xfrm>
            <a:off x="4008709" y="0"/>
            <a:ext cx="3066733" cy="468154"/>
          </a:xfrm>
          <a:prstGeom prst="rect">
            <a:avLst/>
          </a:prstGeom>
        </p:spPr>
        <p:txBody>
          <a:bodyPr vert="horz" lIns="92855" tIns="46427" rIns="92855" bIns="46427" rtlCol="0"/>
          <a:lstStyle>
            <a:lvl1pPr algn="r">
              <a:defRPr sz="1200"/>
            </a:lvl1pPr>
          </a:lstStyle>
          <a:p>
            <a:fld id="{E2B5B10E-871D-42A9-AFA9-7078BA467708}" type="datetimeFigureOut">
              <a:rPr lang="es-CL" smtClean="0"/>
              <a:t>08-07-2019</a:t>
            </a:fld>
            <a:endParaRPr lang="es-CL"/>
          </a:p>
        </p:txBody>
      </p:sp>
      <p:sp>
        <p:nvSpPr>
          <p:cNvPr id="4" name="3 Marcador de imagen de diapositiva"/>
          <p:cNvSpPr>
            <a:spLocks noGrp="1" noRot="1" noChangeAspect="1"/>
          </p:cNvSpPr>
          <p:nvPr>
            <p:ph type="sldImg" idx="2"/>
          </p:nvPr>
        </p:nvSpPr>
        <p:spPr>
          <a:xfrm>
            <a:off x="1198563" y="701675"/>
            <a:ext cx="4679950" cy="3511550"/>
          </a:xfrm>
          <a:prstGeom prst="rect">
            <a:avLst/>
          </a:prstGeom>
          <a:noFill/>
          <a:ln w="12700">
            <a:solidFill>
              <a:prstClr val="black"/>
            </a:solidFill>
          </a:ln>
        </p:spPr>
        <p:txBody>
          <a:bodyPr vert="horz" lIns="92855" tIns="46427" rIns="92855" bIns="46427" rtlCol="0" anchor="ctr"/>
          <a:lstStyle/>
          <a:p>
            <a:endParaRPr lang="es-CL"/>
          </a:p>
        </p:txBody>
      </p:sp>
      <p:sp>
        <p:nvSpPr>
          <p:cNvPr id="5" name="4 Marcador de notas"/>
          <p:cNvSpPr>
            <a:spLocks noGrp="1"/>
          </p:cNvSpPr>
          <p:nvPr>
            <p:ph type="body" sz="quarter" idx="3"/>
          </p:nvPr>
        </p:nvSpPr>
        <p:spPr>
          <a:xfrm>
            <a:off x="707708" y="4447461"/>
            <a:ext cx="5661660" cy="4213384"/>
          </a:xfrm>
          <a:prstGeom prst="rect">
            <a:avLst/>
          </a:prstGeom>
        </p:spPr>
        <p:txBody>
          <a:bodyPr vert="horz" lIns="92855" tIns="46427" rIns="92855" bIns="46427"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5 Marcador de pie de página"/>
          <p:cNvSpPr>
            <a:spLocks noGrp="1"/>
          </p:cNvSpPr>
          <p:nvPr>
            <p:ph type="ftr" sz="quarter" idx="4"/>
          </p:nvPr>
        </p:nvSpPr>
        <p:spPr>
          <a:xfrm>
            <a:off x="4" y="8893296"/>
            <a:ext cx="3066733" cy="468154"/>
          </a:xfrm>
          <a:prstGeom prst="rect">
            <a:avLst/>
          </a:prstGeom>
        </p:spPr>
        <p:txBody>
          <a:bodyPr vert="horz" lIns="92855" tIns="46427" rIns="92855" bIns="46427"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4008709" y="8893296"/>
            <a:ext cx="3066733" cy="468154"/>
          </a:xfrm>
          <a:prstGeom prst="rect">
            <a:avLst/>
          </a:prstGeom>
        </p:spPr>
        <p:txBody>
          <a:bodyPr vert="horz" lIns="92855" tIns="46427" rIns="92855" bIns="46427" rtlCol="0" anchor="b"/>
          <a:lstStyle>
            <a:lvl1pPr algn="r">
              <a:defRPr sz="1200"/>
            </a:lvl1pPr>
          </a:lstStyle>
          <a:p>
            <a:fld id="{15CC87D2-554F-43C8-B789-DB86F48C67F4}" type="slidenum">
              <a:rPr lang="es-CL" smtClean="0"/>
              <a:t>‹Nº›</a:t>
            </a:fld>
            <a:endParaRPr lang="es-CL"/>
          </a:p>
        </p:txBody>
      </p:sp>
    </p:spTree>
    <p:extLst>
      <p:ext uri="{BB962C8B-B14F-4D97-AF65-F5344CB8AC3E}">
        <p14:creationId xmlns:p14="http://schemas.microsoft.com/office/powerpoint/2010/main" val="42303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15CC87D2-554F-43C8-B789-DB86F48C67F4}" type="slidenum">
              <a:rPr lang="es-CL" smtClean="0"/>
              <a:t>3</a:t>
            </a:fld>
            <a:endParaRPr lang="es-CL"/>
          </a:p>
        </p:txBody>
      </p:sp>
    </p:spTree>
    <p:extLst>
      <p:ext uri="{BB962C8B-B14F-4D97-AF65-F5344CB8AC3E}">
        <p14:creationId xmlns:p14="http://schemas.microsoft.com/office/powerpoint/2010/main" val="34393853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15CC87D2-554F-43C8-B789-DB86F48C67F4}" type="slidenum">
              <a:rPr lang="es-CL" smtClean="0"/>
              <a:t>4</a:t>
            </a:fld>
            <a:endParaRPr lang="es-CL"/>
          </a:p>
        </p:txBody>
      </p:sp>
    </p:spTree>
    <p:extLst>
      <p:ext uri="{BB962C8B-B14F-4D97-AF65-F5344CB8AC3E}">
        <p14:creationId xmlns:p14="http://schemas.microsoft.com/office/powerpoint/2010/main" val="31210113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15CC87D2-554F-43C8-B789-DB86F48C67F4}" type="slidenum">
              <a:rPr lang="es-CL" smtClean="0"/>
              <a:t>8</a:t>
            </a:fld>
            <a:endParaRPr lang="es-CL"/>
          </a:p>
        </p:txBody>
      </p:sp>
    </p:spTree>
    <p:extLst>
      <p:ext uri="{BB962C8B-B14F-4D97-AF65-F5344CB8AC3E}">
        <p14:creationId xmlns:p14="http://schemas.microsoft.com/office/powerpoint/2010/main" val="291297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08-07-2019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40933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08-07-2019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24881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08-07-2019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666495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08-07-2019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2082520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08-07-2019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10546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08-07-2019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7890853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08-07-2019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988839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08-07-2019</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96919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08-07-2019</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820971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08-07-2019</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70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08-07-2019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422748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08-07-2019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84742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08-07-2019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852958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08-07-2019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91354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08-07-2019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60526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08-07-2019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325310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08-07-2019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12368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08-07-2019</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0855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08-07-2019</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152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08-07-2019</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9392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08-07-2019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775123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08-07-2019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224499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08-07-2019</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630719" y="260648"/>
            <a:ext cx="2189753" cy="163464"/>
          </a:xfrm>
          <a:prstGeom prst="rect">
            <a:avLst/>
          </a:prstGeom>
          <a:noFill/>
        </p:spPr>
        <p:txBody>
          <a:bodyPr wrap="square" rtlCol="0">
            <a:noAutofit/>
          </a:bodyPr>
          <a:lstStyle/>
          <a:p>
            <a:pPr>
              <a:spcAft>
                <a:spcPts val="0"/>
              </a:spcAft>
            </a:pPr>
            <a:r>
              <a:rPr lang="es-CL" sz="700" b="1" kern="1200" dirty="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114182832"/>
              </p:ext>
            </p:extLst>
          </p:nvPr>
        </p:nvGraphicFramePr>
        <p:xfrm>
          <a:off x="5940152" y="203419"/>
          <a:ext cx="565001" cy="417269"/>
        </p:xfrm>
        <a:graphic>
          <a:graphicData uri="http://schemas.openxmlformats.org/presentationml/2006/ole">
            <mc:AlternateContent xmlns:mc="http://schemas.openxmlformats.org/markup-compatibility/2006">
              <mc:Choice xmlns:v="urn:schemas-microsoft-com:vml" Requires="v">
                <p:oleObj spid="_x0000_s6404"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40152" y="203419"/>
                        <a:ext cx="565001" cy="417269"/>
                      </a:xfrm>
                      <a:prstGeom prst="rect">
                        <a:avLst/>
                      </a:prstGeom>
                      <a:noFill/>
                      <a:ln>
                        <a:noFill/>
                      </a:ln>
                    </p:spPr>
                  </p:pic>
                </p:oleObj>
              </mc:Fallback>
            </mc:AlternateContent>
          </a:graphicData>
        </a:graphic>
      </p:graphicFrame>
      <p:sp>
        <p:nvSpPr>
          <p:cNvPr id="5" name="4 Rectángulo"/>
          <p:cNvSpPr/>
          <p:nvPr userDrawn="1"/>
        </p:nvSpPr>
        <p:spPr>
          <a:xfrm>
            <a:off x="6444208" y="231031"/>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3357919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08-07-2019</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pic>
        <p:nvPicPr>
          <p:cNvPr id="2272" name="Picture 224"/>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496807" y="24118"/>
            <a:ext cx="36703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23576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395535" y="2276872"/>
            <a:ext cx="8280920" cy="2016224"/>
          </a:xfrm>
          <a:solidFill>
            <a:schemeClr val="bg1"/>
          </a:solidFill>
          <a:ln>
            <a:solidFill>
              <a:schemeClr val="bg1">
                <a:lumMod val="95000"/>
              </a:schemeClr>
            </a:solidFill>
            <a:miter lim="800000"/>
          </a:ln>
          <a:effectLst>
            <a:outerShdw blurRad="50800" dist="38100" dir="2700000" algn="tl" rotWithShape="0">
              <a:prstClr val="black">
                <a:alpha val="40000"/>
              </a:prstClr>
            </a:outerShdw>
          </a:effectLst>
          <a:scene3d>
            <a:camera prst="orthographicFront"/>
            <a:lightRig rig="threePt" dir="t">
              <a:rot lat="0" lon="0" rev="1200000"/>
            </a:lightRig>
          </a:scene3d>
          <a:sp3d>
            <a:bevelT/>
          </a:sp3d>
        </p:spPr>
        <p:txBody>
          <a:bodyPr/>
          <a:lstStyle/>
          <a:p>
            <a:pPr algn="ctr"/>
            <a:r>
              <a:rPr lang="es-CL" sz="2000" b="1" dirty="0">
                <a:latin typeface="+mn-lt"/>
              </a:rPr>
              <a:t>EJECUCIÓN ACUMULADA DE GASTOS PRESUPUESTARIOS</a:t>
            </a:r>
            <a:br>
              <a:rPr lang="es-CL" sz="2000" b="1" dirty="0">
                <a:latin typeface="+mn-lt"/>
              </a:rPr>
            </a:br>
            <a:r>
              <a:rPr lang="es-CL" sz="2000" b="1" dirty="0">
                <a:latin typeface="+mn-lt"/>
              </a:rPr>
              <a:t>AL MES DE MAYO 2019</a:t>
            </a:r>
            <a:br>
              <a:rPr lang="es-CL" sz="2000" b="1" dirty="0">
                <a:latin typeface="+mn-lt"/>
              </a:rPr>
            </a:br>
            <a:r>
              <a:rPr lang="es-CL" sz="2000" b="1" dirty="0">
                <a:latin typeface="+mn-lt"/>
              </a:rPr>
              <a:t>PARTIDA 22:</a:t>
            </a:r>
            <a:br>
              <a:rPr lang="es-CL" sz="2000" b="1" dirty="0">
                <a:latin typeface="+mn-lt"/>
              </a:rPr>
            </a:br>
            <a:r>
              <a:rPr lang="es-CL" sz="2000" b="1" dirty="0">
                <a:latin typeface="+mn-lt"/>
              </a:rPr>
              <a:t>MINISTERIO SECRETARÍA DE LA PRESIDENCIA</a:t>
            </a:r>
          </a:p>
        </p:txBody>
      </p:sp>
      <p:sp>
        <p:nvSpPr>
          <p:cNvPr id="7" name="6 CuadroTexto"/>
          <p:cNvSpPr txBox="1"/>
          <p:nvPr/>
        </p:nvSpPr>
        <p:spPr>
          <a:xfrm>
            <a:off x="3955005" y="5661248"/>
            <a:ext cx="4536504" cy="276999"/>
          </a:xfrm>
          <a:prstGeom prst="rect">
            <a:avLst/>
          </a:prstGeom>
          <a:noFill/>
        </p:spPr>
        <p:txBody>
          <a:bodyPr wrap="square" rtlCol="0">
            <a:spAutoFit/>
          </a:bodyPr>
          <a:lstStyle/>
          <a:p>
            <a:pPr algn="r"/>
            <a:r>
              <a:rPr lang="es-CL" sz="1200" dirty="0"/>
              <a:t>Valparaíso, julio 2019</a:t>
            </a:r>
          </a:p>
        </p:txBody>
      </p:sp>
      <p:sp>
        <p:nvSpPr>
          <p:cNvPr id="3" name="2 Rectángulo"/>
          <p:cNvSpPr/>
          <p:nvPr/>
        </p:nvSpPr>
        <p:spPr>
          <a:xfrm>
            <a:off x="5292080" y="0"/>
            <a:ext cx="3851920"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7361" name="Picture 19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5" y="548680"/>
            <a:ext cx="4603203" cy="86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052829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534615" y="5406525"/>
            <a:ext cx="7964776" cy="365125"/>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10</a:t>
            </a:fld>
            <a:endParaRPr lang="es-CL"/>
          </a:p>
        </p:txBody>
      </p:sp>
      <p:sp>
        <p:nvSpPr>
          <p:cNvPr id="6" name="1 Título"/>
          <p:cNvSpPr txBox="1">
            <a:spLocks/>
          </p:cNvSpPr>
          <p:nvPr/>
        </p:nvSpPr>
        <p:spPr>
          <a:xfrm>
            <a:off x="632272" y="836712"/>
            <a:ext cx="7848873"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MAYO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22. CAPÍTULO 01. PROGRAMA 04: GOBIERNO DIGITAL</a:t>
            </a:r>
          </a:p>
        </p:txBody>
      </p:sp>
      <p:sp>
        <p:nvSpPr>
          <p:cNvPr id="8" name="1 Título"/>
          <p:cNvSpPr txBox="1">
            <a:spLocks/>
          </p:cNvSpPr>
          <p:nvPr/>
        </p:nvSpPr>
        <p:spPr>
          <a:xfrm>
            <a:off x="613528" y="2132856"/>
            <a:ext cx="7806951" cy="28803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graphicFrame>
        <p:nvGraphicFramePr>
          <p:cNvPr id="3" name="Tabla 2">
            <a:extLst>
              <a:ext uri="{FF2B5EF4-FFF2-40B4-BE49-F238E27FC236}">
                <a16:creationId xmlns:a16="http://schemas.microsoft.com/office/drawing/2014/main" id="{60D7D382-B1CB-47B9-9628-64FB4A012B21}"/>
              </a:ext>
            </a:extLst>
          </p:cNvPr>
          <p:cNvGraphicFramePr>
            <a:graphicFrameLocks noGrp="1"/>
          </p:cNvGraphicFramePr>
          <p:nvPr/>
        </p:nvGraphicFramePr>
        <p:xfrm>
          <a:off x="628651" y="2962595"/>
          <a:ext cx="7886698" cy="2077397"/>
        </p:xfrm>
        <a:graphic>
          <a:graphicData uri="http://schemas.openxmlformats.org/drawingml/2006/table">
            <a:tbl>
              <a:tblPr/>
              <a:tblGrid>
                <a:gridCol w="670995">
                  <a:extLst>
                    <a:ext uri="{9D8B030D-6E8A-4147-A177-3AD203B41FA5}">
                      <a16:colId xmlns:a16="http://schemas.microsoft.com/office/drawing/2014/main" val="1720249689"/>
                    </a:ext>
                  </a:extLst>
                </a:gridCol>
                <a:gridCol w="247868">
                  <a:extLst>
                    <a:ext uri="{9D8B030D-6E8A-4147-A177-3AD203B41FA5}">
                      <a16:colId xmlns:a16="http://schemas.microsoft.com/office/drawing/2014/main" val="1743408369"/>
                    </a:ext>
                  </a:extLst>
                </a:gridCol>
                <a:gridCol w="247868">
                  <a:extLst>
                    <a:ext uri="{9D8B030D-6E8A-4147-A177-3AD203B41FA5}">
                      <a16:colId xmlns:a16="http://schemas.microsoft.com/office/drawing/2014/main" val="1885476067"/>
                    </a:ext>
                  </a:extLst>
                </a:gridCol>
                <a:gridCol w="2824189">
                  <a:extLst>
                    <a:ext uri="{9D8B030D-6E8A-4147-A177-3AD203B41FA5}">
                      <a16:colId xmlns:a16="http://schemas.microsoft.com/office/drawing/2014/main" val="3525587556"/>
                    </a:ext>
                  </a:extLst>
                </a:gridCol>
                <a:gridCol w="670995">
                  <a:extLst>
                    <a:ext uri="{9D8B030D-6E8A-4147-A177-3AD203B41FA5}">
                      <a16:colId xmlns:a16="http://schemas.microsoft.com/office/drawing/2014/main" val="2026562839"/>
                    </a:ext>
                  </a:extLst>
                </a:gridCol>
                <a:gridCol w="670995">
                  <a:extLst>
                    <a:ext uri="{9D8B030D-6E8A-4147-A177-3AD203B41FA5}">
                      <a16:colId xmlns:a16="http://schemas.microsoft.com/office/drawing/2014/main" val="1073623655"/>
                    </a:ext>
                  </a:extLst>
                </a:gridCol>
                <a:gridCol w="670995">
                  <a:extLst>
                    <a:ext uri="{9D8B030D-6E8A-4147-A177-3AD203B41FA5}">
                      <a16:colId xmlns:a16="http://schemas.microsoft.com/office/drawing/2014/main" val="4236220892"/>
                    </a:ext>
                  </a:extLst>
                </a:gridCol>
                <a:gridCol w="670995">
                  <a:extLst>
                    <a:ext uri="{9D8B030D-6E8A-4147-A177-3AD203B41FA5}">
                      <a16:colId xmlns:a16="http://schemas.microsoft.com/office/drawing/2014/main" val="3980997153"/>
                    </a:ext>
                  </a:extLst>
                </a:gridCol>
                <a:gridCol w="610907">
                  <a:extLst>
                    <a:ext uri="{9D8B030D-6E8A-4147-A177-3AD203B41FA5}">
                      <a16:colId xmlns:a16="http://schemas.microsoft.com/office/drawing/2014/main" val="4205001145"/>
                    </a:ext>
                  </a:extLst>
                </a:gridCol>
                <a:gridCol w="600891">
                  <a:extLst>
                    <a:ext uri="{9D8B030D-6E8A-4147-A177-3AD203B41FA5}">
                      <a16:colId xmlns:a16="http://schemas.microsoft.com/office/drawing/2014/main" val="1736957884"/>
                    </a:ext>
                  </a:extLst>
                </a:gridCol>
              </a:tblGrid>
              <a:tr h="126864">
                <a:tc rowSpan="2" gridSpan="4">
                  <a:txBody>
                    <a:bodyPr/>
                    <a:lstStyle/>
                    <a:p>
                      <a:pPr algn="ctr" fontAlgn="ctr"/>
                      <a:r>
                        <a:rPr lang="es-CL" sz="700" b="1" i="0" u="none" strike="noStrike">
                          <a:solidFill>
                            <a:srgbClr val="FFFFFF"/>
                          </a:solidFill>
                          <a:effectLst/>
                          <a:latin typeface="Calibri" panose="020F0502020204030204" pitchFamily="34" charset="0"/>
                        </a:rPr>
                        <a:t>Subtítulo</a:t>
                      </a:r>
                    </a:p>
                  </a:txBody>
                  <a:tcPr marL="7929" marR="7929" marT="79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700" b="1" i="0" u="none" strike="noStrike">
                          <a:solidFill>
                            <a:srgbClr val="FFFFFF"/>
                          </a:solidFill>
                          <a:effectLst/>
                          <a:latin typeface="Calibri" panose="020F0502020204030204" pitchFamily="34" charset="0"/>
                        </a:rPr>
                        <a:t>Presupuesto 2019</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700" b="1" i="0" u="none" strike="noStrike">
                          <a:solidFill>
                            <a:srgbClr val="FFFFFF"/>
                          </a:solidFill>
                          <a:effectLst/>
                          <a:latin typeface="Calibri" panose="020F0502020204030204" pitchFamily="34" charset="0"/>
                        </a:rPr>
                        <a:t>Ejecución</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502483252"/>
                  </a:ext>
                </a:extLst>
              </a:tr>
              <a:tr h="388520">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700" b="1" i="0" u="none" strike="noStrike">
                          <a:solidFill>
                            <a:srgbClr val="FFFFFF"/>
                          </a:solidFill>
                          <a:effectLst/>
                          <a:latin typeface="Calibri" panose="020F0502020204030204" pitchFamily="34" charset="0"/>
                        </a:rPr>
                        <a:t>Ley 2019</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Vigente</a:t>
                      </a:r>
                    </a:p>
                  </a:txBody>
                  <a:tcPr marL="7929" marR="7929" marT="7929"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Variación</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Ejecución Acumulada</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 % Ejecución Ley 2019 </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 % Ejecución Ppto. Vigente </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1505158704"/>
                  </a:ext>
                </a:extLst>
              </a:tr>
              <a:tr h="166509">
                <a:tc>
                  <a:txBody>
                    <a:bodyPr/>
                    <a:lstStyle/>
                    <a:p>
                      <a:pPr algn="l" fontAlgn="ctr"/>
                      <a:r>
                        <a:rPr lang="es-CL" sz="9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GASTOS</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3.039.585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3.278.906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239.321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953.389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31,4%</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29,1%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80159976"/>
                  </a:ext>
                </a:extLst>
              </a:tr>
              <a:tr h="126864">
                <a:tc>
                  <a:txBody>
                    <a:bodyPr/>
                    <a:lstStyle/>
                    <a:p>
                      <a:pPr algn="ctr" fontAlgn="ctr"/>
                      <a:r>
                        <a:rPr lang="es-CL" sz="700" b="1" i="0" u="none" strike="noStrike">
                          <a:solidFill>
                            <a:srgbClr val="000000"/>
                          </a:solidFill>
                          <a:effectLst/>
                          <a:latin typeface="Calibri" panose="020F0502020204030204" pitchFamily="34" charset="0"/>
                        </a:rPr>
                        <a:t>21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GASTOS EN PERSONAL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1.299.419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1.299.419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410.363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31,6%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31,6%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16123584"/>
                  </a:ext>
                </a:extLst>
              </a:tr>
              <a:tr h="126864">
                <a:tc>
                  <a:txBody>
                    <a:bodyPr/>
                    <a:lstStyle/>
                    <a:p>
                      <a:pPr algn="ctr" fontAlgn="ctr"/>
                      <a:r>
                        <a:rPr lang="es-CL" sz="700" b="1" i="0" u="none" strike="noStrike">
                          <a:solidFill>
                            <a:srgbClr val="000000"/>
                          </a:solidFill>
                          <a:effectLst/>
                          <a:latin typeface="Calibri" panose="020F0502020204030204" pitchFamily="34" charset="0"/>
                        </a:rPr>
                        <a:t>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BIENES Y SERVICIOS DE CONSUMO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879.057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879.057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147.818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16,8%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16,8%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32686000"/>
                  </a:ext>
                </a:extLst>
              </a:tr>
              <a:tr h="126864">
                <a:tc>
                  <a:txBody>
                    <a:bodyPr/>
                    <a:lstStyle/>
                    <a:p>
                      <a:pPr algn="ctr" fontAlgn="ctr"/>
                      <a:r>
                        <a:rPr lang="es-CL" sz="700" b="1" i="0" u="none" strike="noStrike">
                          <a:solidFill>
                            <a:srgbClr val="000000"/>
                          </a:solidFill>
                          <a:effectLst/>
                          <a:latin typeface="Calibri" panose="020F0502020204030204" pitchFamily="34" charset="0"/>
                        </a:rPr>
                        <a:t>24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TRANSFERENCIAS CORRIENTES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618.000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618.000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118.709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19,2%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19,2%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4541936"/>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 Otras Entidades Públicas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618.000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618.000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118.709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19,2%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19,2%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79780"/>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Programa de Modernización del Estado - BID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618.000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618.000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118.709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19,2%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19,2%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68145180"/>
                  </a:ext>
                </a:extLst>
              </a:tr>
              <a:tr h="126864">
                <a:tc>
                  <a:txBody>
                    <a:bodyPr/>
                    <a:lstStyle/>
                    <a:p>
                      <a:pPr algn="ctr" fontAlgn="ctr"/>
                      <a:r>
                        <a:rPr lang="es-CL" sz="700" b="1" i="0" u="none" strike="noStrike">
                          <a:solidFill>
                            <a:srgbClr val="000000"/>
                          </a:solidFill>
                          <a:effectLst/>
                          <a:latin typeface="Calibri" panose="020F0502020204030204" pitchFamily="34" charset="0"/>
                        </a:rPr>
                        <a:t>25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INTEGROS AL FISCO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226.208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226.208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226.207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100,0%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10510013"/>
                  </a:ext>
                </a:extLst>
              </a:tr>
              <a:tr h="126864">
                <a:tc>
                  <a:txBody>
                    <a:bodyPr/>
                    <a:lstStyle/>
                    <a:p>
                      <a:pPr algn="ctr" fontAlgn="ctr"/>
                      <a:r>
                        <a:rPr lang="es-CL" sz="700" b="1" i="0" u="none" strike="noStrike">
                          <a:solidFill>
                            <a:srgbClr val="000000"/>
                          </a:solidFill>
                          <a:effectLst/>
                          <a:latin typeface="Calibri" panose="020F0502020204030204" pitchFamily="34" charset="0"/>
                        </a:rPr>
                        <a:t>29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ADQUISICIÓN DE ACTIVOS NO FINANCIEROS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243.109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243.109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37.336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15,4%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15,4%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7300986"/>
                  </a:ext>
                </a:extLst>
              </a:tr>
              <a:tr h="126864">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Máquinas y Equipos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2.060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2.060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38313736"/>
                  </a:ext>
                </a:extLst>
              </a:tr>
              <a:tr h="126864">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Equipos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32.960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32.960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27.567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83,6%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83,6%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18242611"/>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Programas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208.089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208.089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9.769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84539543"/>
                  </a:ext>
                </a:extLst>
              </a:tr>
              <a:tr h="126864">
                <a:tc>
                  <a:txBody>
                    <a:bodyPr/>
                    <a:lstStyle/>
                    <a:p>
                      <a:pPr algn="ctr" fontAlgn="ctr"/>
                      <a:r>
                        <a:rPr lang="es-CL" sz="700" b="1" i="0" u="none" strike="noStrike">
                          <a:solidFill>
                            <a:srgbClr val="000000"/>
                          </a:solidFill>
                          <a:effectLst/>
                          <a:latin typeface="Calibri" panose="020F0502020204030204" pitchFamily="34" charset="0"/>
                        </a:rPr>
                        <a:t>34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SERVICIO DE LA DEUDA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13.113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13.113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12.956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1" i="0" u="none" strike="noStrike" dirty="0">
                          <a:solidFill>
                            <a:srgbClr val="000000"/>
                          </a:solidFill>
                          <a:effectLst/>
                          <a:latin typeface="Calibri" panose="020F0502020204030204" pitchFamily="34" charset="0"/>
                        </a:rPr>
                        <a:t>98,8%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996782603"/>
                  </a:ext>
                </a:extLst>
              </a:tr>
            </a:tbl>
          </a:graphicData>
        </a:graphic>
      </p:graphicFrame>
    </p:spTree>
    <p:extLst>
      <p:ext uri="{BB962C8B-B14F-4D97-AF65-F5344CB8AC3E}">
        <p14:creationId xmlns:p14="http://schemas.microsoft.com/office/powerpoint/2010/main" val="21699009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589611" y="5085184"/>
            <a:ext cx="7742591" cy="437133"/>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11</a:t>
            </a:fld>
            <a:endParaRPr lang="es-CL"/>
          </a:p>
        </p:txBody>
      </p:sp>
      <p:sp>
        <p:nvSpPr>
          <p:cNvPr id="6" name="1 Título"/>
          <p:cNvSpPr txBox="1">
            <a:spLocks/>
          </p:cNvSpPr>
          <p:nvPr/>
        </p:nvSpPr>
        <p:spPr>
          <a:xfrm>
            <a:off x="589611" y="764704"/>
            <a:ext cx="7860248" cy="837314"/>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MAYO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22. CAPÍTULO 01. PROGRAMA 05: CONSEJO DE AUDITORÍA INTERNA GENERAL DE GOBIERNO</a:t>
            </a:r>
          </a:p>
        </p:txBody>
      </p:sp>
      <p:sp>
        <p:nvSpPr>
          <p:cNvPr id="8" name="1 Título"/>
          <p:cNvSpPr txBox="1">
            <a:spLocks/>
          </p:cNvSpPr>
          <p:nvPr/>
        </p:nvSpPr>
        <p:spPr>
          <a:xfrm>
            <a:off x="589611" y="2060848"/>
            <a:ext cx="7860248" cy="299678"/>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graphicFrame>
        <p:nvGraphicFramePr>
          <p:cNvPr id="3" name="Tabla 2">
            <a:extLst>
              <a:ext uri="{FF2B5EF4-FFF2-40B4-BE49-F238E27FC236}">
                <a16:creationId xmlns:a16="http://schemas.microsoft.com/office/drawing/2014/main" id="{D3476DB3-16B4-46CC-8C4B-6DD65B5F03C3}"/>
              </a:ext>
            </a:extLst>
          </p:cNvPr>
          <p:cNvGraphicFramePr>
            <a:graphicFrameLocks noGrp="1"/>
          </p:cNvGraphicFramePr>
          <p:nvPr/>
        </p:nvGraphicFramePr>
        <p:xfrm>
          <a:off x="628651" y="3216323"/>
          <a:ext cx="7886698" cy="1569941"/>
        </p:xfrm>
        <a:graphic>
          <a:graphicData uri="http://schemas.openxmlformats.org/drawingml/2006/table">
            <a:tbl>
              <a:tblPr/>
              <a:tblGrid>
                <a:gridCol w="670995">
                  <a:extLst>
                    <a:ext uri="{9D8B030D-6E8A-4147-A177-3AD203B41FA5}">
                      <a16:colId xmlns:a16="http://schemas.microsoft.com/office/drawing/2014/main" val="1615953502"/>
                    </a:ext>
                  </a:extLst>
                </a:gridCol>
                <a:gridCol w="247868">
                  <a:extLst>
                    <a:ext uri="{9D8B030D-6E8A-4147-A177-3AD203B41FA5}">
                      <a16:colId xmlns:a16="http://schemas.microsoft.com/office/drawing/2014/main" val="1095537690"/>
                    </a:ext>
                  </a:extLst>
                </a:gridCol>
                <a:gridCol w="247868">
                  <a:extLst>
                    <a:ext uri="{9D8B030D-6E8A-4147-A177-3AD203B41FA5}">
                      <a16:colId xmlns:a16="http://schemas.microsoft.com/office/drawing/2014/main" val="604677864"/>
                    </a:ext>
                  </a:extLst>
                </a:gridCol>
                <a:gridCol w="2824189">
                  <a:extLst>
                    <a:ext uri="{9D8B030D-6E8A-4147-A177-3AD203B41FA5}">
                      <a16:colId xmlns:a16="http://schemas.microsoft.com/office/drawing/2014/main" val="2808126433"/>
                    </a:ext>
                  </a:extLst>
                </a:gridCol>
                <a:gridCol w="670995">
                  <a:extLst>
                    <a:ext uri="{9D8B030D-6E8A-4147-A177-3AD203B41FA5}">
                      <a16:colId xmlns:a16="http://schemas.microsoft.com/office/drawing/2014/main" val="3591454571"/>
                    </a:ext>
                  </a:extLst>
                </a:gridCol>
                <a:gridCol w="670995">
                  <a:extLst>
                    <a:ext uri="{9D8B030D-6E8A-4147-A177-3AD203B41FA5}">
                      <a16:colId xmlns:a16="http://schemas.microsoft.com/office/drawing/2014/main" val="2658551439"/>
                    </a:ext>
                  </a:extLst>
                </a:gridCol>
                <a:gridCol w="670995">
                  <a:extLst>
                    <a:ext uri="{9D8B030D-6E8A-4147-A177-3AD203B41FA5}">
                      <a16:colId xmlns:a16="http://schemas.microsoft.com/office/drawing/2014/main" val="407603995"/>
                    </a:ext>
                  </a:extLst>
                </a:gridCol>
                <a:gridCol w="670995">
                  <a:extLst>
                    <a:ext uri="{9D8B030D-6E8A-4147-A177-3AD203B41FA5}">
                      <a16:colId xmlns:a16="http://schemas.microsoft.com/office/drawing/2014/main" val="3751646751"/>
                    </a:ext>
                  </a:extLst>
                </a:gridCol>
                <a:gridCol w="610907">
                  <a:extLst>
                    <a:ext uri="{9D8B030D-6E8A-4147-A177-3AD203B41FA5}">
                      <a16:colId xmlns:a16="http://schemas.microsoft.com/office/drawing/2014/main" val="3211912289"/>
                    </a:ext>
                  </a:extLst>
                </a:gridCol>
                <a:gridCol w="600891">
                  <a:extLst>
                    <a:ext uri="{9D8B030D-6E8A-4147-A177-3AD203B41FA5}">
                      <a16:colId xmlns:a16="http://schemas.microsoft.com/office/drawing/2014/main" val="272311478"/>
                    </a:ext>
                  </a:extLst>
                </a:gridCol>
              </a:tblGrid>
              <a:tr h="126864">
                <a:tc rowSpan="2" gridSpan="4">
                  <a:txBody>
                    <a:bodyPr/>
                    <a:lstStyle/>
                    <a:p>
                      <a:pPr algn="ctr" fontAlgn="ctr"/>
                      <a:r>
                        <a:rPr lang="es-CL" sz="700" b="1" i="0" u="none" strike="noStrike">
                          <a:solidFill>
                            <a:srgbClr val="FFFFFF"/>
                          </a:solidFill>
                          <a:effectLst/>
                          <a:latin typeface="Calibri" panose="020F0502020204030204" pitchFamily="34" charset="0"/>
                        </a:rPr>
                        <a:t>Subtítulo</a:t>
                      </a:r>
                    </a:p>
                  </a:txBody>
                  <a:tcPr marL="7929" marR="7929" marT="79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700" b="1" i="0" u="none" strike="noStrike">
                          <a:solidFill>
                            <a:srgbClr val="FFFFFF"/>
                          </a:solidFill>
                          <a:effectLst/>
                          <a:latin typeface="Calibri" panose="020F0502020204030204" pitchFamily="34" charset="0"/>
                        </a:rPr>
                        <a:t>Presupuesto 2019</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700" b="1" i="0" u="none" strike="noStrike">
                          <a:solidFill>
                            <a:srgbClr val="FFFFFF"/>
                          </a:solidFill>
                          <a:effectLst/>
                          <a:latin typeface="Calibri" panose="020F0502020204030204" pitchFamily="34" charset="0"/>
                        </a:rPr>
                        <a:t>Ejecución</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553155084"/>
                  </a:ext>
                </a:extLst>
              </a:tr>
              <a:tr h="388520">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700" b="1" i="0" u="none" strike="noStrike">
                          <a:solidFill>
                            <a:srgbClr val="FFFFFF"/>
                          </a:solidFill>
                          <a:effectLst/>
                          <a:latin typeface="Calibri" panose="020F0502020204030204" pitchFamily="34" charset="0"/>
                        </a:rPr>
                        <a:t>Ley 2019</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Vigente</a:t>
                      </a:r>
                    </a:p>
                  </a:txBody>
                  <a:tcPr marL="7929" marR="7929" marT="7929"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Variación</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Ejecución Acumulada</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 % Ejecución Ley 2019 </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 % Ejecución Ppto. Vigente </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2843421022"/>
                  </a:ext>
                </a:extLst>
              </a:tr>
              <a:tr h="166509">
                <a:tc>
                  <a:txBody>
                    <a:bodyPr/>
                    <a:lstStyle/>
                    <a:p>
                      <a:pPr algn="l" fontAlgn="ctr"/>
                      <a:r>
                        <a:rPr lang="es-CL" sz="9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GASTOS</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1.339.007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1.339.007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498.968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37,3%</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37,3%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31877628"/>
                  </a:ext>
                </a:extLst>
              </a:tr>
              <a:tr h="126864">
                <a:tc>
                  <a:txBody>
                    <a:bodyPr/>
                    <a:lstStyle/>
                    <a:p>
                      <a:pPr algn="ctr" fontAlgn="ctr"/>
                      <a:r>
                        <a:rPr lang="es-CL" sz="700" b="1" i="0" u="none" strike="noStrike">
                          <a:solidFill>
                            <a:srgbClr val="000000"/>
                          </a:solidFill>
                          <a:effectLst/>
                          <a:latin typeface="Calibri" panose="020F0502020204030204" pitchFamily="34" charset="0"/>
                        </a:rPr>
                        <a:t>21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GASTOS EN PERSONAL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1.212.577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1.212.577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467.105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38,5%</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38,5%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33033506"/>
                  </a:ext>
                </a:extLst>
              </a:tr>
              <a:tr h="126864">
                <a:tc>
                  <a:txBody>
                    <a:bodyPr/>
                    <a:lstStyle/>
                    <a:p>
                      <a:pPr algn="ctr" fontAlgn="ctr"/>
                      <a:r>
                        <a:rPr lang="es-CL" sz="700" b="1" i="0" u="none" strike="noStrike">
                          <a:solidFill>
                            <a:srgbClr val="000000"/>
                          </a:solidFill>
                          <a:effectLst/>
                          <a:latin typeface="Calibri" panose="020F0502020204030204" pitchFamily="34" charset="0"/>
                        </a:rPr>
                        <a:t>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BIENES Y SERVICIOS DE CONSUMO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109.228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109.228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20.930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19,2%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19,2%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69758191"/>
                  </a:ext>
                </a:extLst>
              </a:tr>
              <a:tr h="126864">
                <a:tc>
                  <a:txBody>
                    <a:bodyPr/>
                    <a:lstStyle/>
                    <a:p>
                      <a:pPr algn="ctr" fontAlgn="ctr"/>
                      <a:r>
                        <a:rPr lang="es-CL" sz="700" b="1" i="0" u="none" strike="noStrike">
                          <a:solidFill>
                            <a:srgbClr val="000000"/>
                          </a:solidFill>
                          <a:effectLst/>
                          <a:latin typeface="Calibri" panose="020F0502020204030204" pitchFamily="34" charset="0"/>
                        </a:rPr>
                        <a:t>29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ADQUISICIÓN DE ACTIVOS NO FINANCIEROS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17.192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17.192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10.933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63,6%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63,6%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46783845"/>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Equipos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10.682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10.682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10.228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95,7%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95,7%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3765499"/>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Programas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6.510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6.510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705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10,8%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10,8%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69660445"/>
                  </a:ext>
                </a:extLst>
              </a:tr>
              <a:tr h="126864">
                <a:tc>
                  <a:txBody>
                    <a:bodyPr/>
                    <a:lstStyle/>
                    <a:p>
                      <a:pPr algn="ctr" fontAlgn="ctr"/>
                      <a:r>
                        <a:rPr lang="es-CL" sz="700" b="1" i="0" u="none" strike="noStrike">
                          <a:solidFill>
                            <a:srgbClr val="000000"/>
                          </a:solidFill>
                          <a:effectLst/>
                          <a:latin typeface="Calibri" panose="020F0502020204030204" pitchFamily="34" charset="0"/>
                        </a:rPr>
                        <a:t>34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SERVICIO DE LA DEUDA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10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10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31623088"/>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Deuda Flotante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dirty="0">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069999760"/>
                  </a:ext>
                </a:extLst>
              </a:tr>
            </a:tbl>
          </a:graphicData>
        </a:graphic>
      </p:graphicFrame>
    </p:spTree>
    <p:extLst>
      <p:ext uri="{BB962C8B-B14F-4D97-AF65-F5344CB8AC3E}">
        <p14:creationId xmlns:p14="http://schemas.microsoft.com/office/powerpoint/2010/main" val="3858395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DC9401F-BD0A-4DBF-A2F1-270DF4FDF501}"/>
              </a:ext>
            </a:extLst>
          </p:cNvPr>
          <p:cNvSpPr>
            <a:spLocks noGrp="1"/>
          </p:cNvSpPr>
          <p:nvPr>
            <p:ph idx="1"/>
          </p:nvPr>
        </p:nvSpPr>
        <p:spPr>
          <a:xfrm>
            <a:off x="457200" y="1268760"/>
            <a:ext cx="8229600" cy="4857403"/>
          </a:xfrm>
        </p:spPr>
        <p:txBody>
          <a:bodyPr/>
          <a:lstStyle/>
          <a:p>
            <a:pPr marL="0" lvl="0" indent="0" algn="just">
              <a:spcBef>
                <a:spcPts val="0"/>
              </a:spcBef>
              <a:buNone/>
            </a:pPr>
            <a:r>
              <a:rPr lang="es-CL" sz="1200" b="1" dirty="0">
                <a:solidFill>
                  <a:prstClr val="black"/>
                </a:solidFill>
                <a:ea typeface="Verdana" pitchFamily="34" charset="0"/>
                <a:cs typeface="Verdana" pitchFamily="34" charset="0"/>
              </a:rPr>
              <a:t>Principales hallazgos</a:t>
            </a:r>
          </a:p>
          <a:p>
            <a:pPr lvl="0" algn="just">
              <a:spcBef>
                <a:spcPts val="1200"/>
              </a:spcBef>
              <a:spcAft>
                <a:spcPts val="1200"/>
              </a:spcAft>
              <a:buFont typeface="+mj-lt"/>
              <a:buAutoNum type="arabicPeriod"/>
            </a:pPr>
            <a:r>
              <a:rPr lang="es-CL" sz="1200" dirty="0">
                <a:solidFill>
                  <a:prstClr val="black"/>
                </a:solidFill>
              </a:rPr>
              <a:t>El presupuesto 2019 de esta Partida asciende a $13.412 millones y está compuesto por: </a:t>
            </a:r>
            <a:r>
              <a:rPr lang="es-CL" sz="1200" b="1" dirty="0" err="1">
                <a:solidFill>
                  <a:prstClr val="black"/>
                </a:solidFill>
              </a:rPr>
              <a:t>Prog</a:t>
            </a:r>
            <a:r>
              <a:rPr lang="es-CL" sz="1200" b="1" dirty="0">
                <a:solidFill>
                  <a:prstClr val="black"/>
                </a:solidFill>
              </a:rPr>
              <a:t>. 01 </a:t>
            </a:r>
            <a:r>
              <a:rPr lang="es-MX" sz="1200" b="1" dirty="0">
                <a:solidFill>
                  <a:prstClr val="black"/>
                </a:solidFill>
              </a:rPr>
              <a:t>Secretaría Gral. de la Presidencia </a:t>
            </a:r>
            <a:r>
              <a:rPr lang="es-MX" sz="1200" dirty="0">
                <a:solidFill>
                  <a:prstClr val="black"/>
                </a:solidFill>
              </a:rPr>
              <a:t>con 67% de los recursos, </a:t>
            </a:r>
            <a:r>
              <a:rPr lang="es-MX" sz="1200" b="1" dirty="0" err="1">
                <a:solidFill>
                  <a:prstClr val="black"/>
                </a:solidFill>
              </a:rPr>
              <a:t>Prog</a:t>
            </a:r>
            <a:r>
              <a:rPr lang="es-MX" sz="1200" b="1" dirty="0">
                <a:solidFill>
                  <a:prstClr val="black"/>
                </a:solidFill>
              </a:rPr>
              <a:t>. 04 Gobierno Digital </a:t>
            </a:r>
            <a:r>
              <a:rPr lang="es-MX" sz="1200" dirty="0">
                <a:solidFill>
                  <a:prstClr val="black"/>
                </a:solidFill>
              </a:rPr>
              <a:t>que concentra el 22,7% y </a:t>
            </a:r>
            <a:r>
              <a:rPr lang="es-MX" sz="1200" b="1" dirty="0" err="1">
                <a:solidFill>
                  <a:prstClr val="black"/>
                </a:solidFill>
              </a:rPr>
              <a:t>Prog</a:t>
            </a:r>
            <a:r>
              <a:rPr lang="es-MX" sz="1200" b="1" dirty="0">
                <a:solidFill>
                  <a:prstClr val="black"/>
                </a:solidFill>
              </a:rPr>
              <a:t>. 05 Consejo de Auditoría Interna </a:t>
            </a:r>
            <a:r>
              <a:rPr lang="es-MX" sz="1200" dirty="0">
                <a:solidFill>
                  <a:prstClr val="black"/>
                </a:solidFill>
              </a:rPr>
              <a:t>con un 10% del presupuesto.</a:t>
            </a:r>
          </a:p>
          <a:p>
            <a:pPr lvl="0" algn="just">
              <a:spcBef>
                <a:spcPts val="600"/>
              </a:spcBef>
              <a:spcAft>
                <a:spcPts val="600"/>
              </a:spcAft>
              <a:buFont typeface="+mj-lt"/>
              <a:buAutoNum type="arabicPeriod"/>
            </a:pPr>
            <a:r>
              <a:rPr lang="es-CL" sz="1200" dirty="0">
                <a:solidFill>
                  <a:prstClr val="black"/>
                </a:solidFill>
              </a:rPr>
              <a:t>Para 2019, el presupuesto  de esta Partida no presentó variación real respecto del año 2018 (Inicial + reajustes + leyes especiales + ajuste fiscal)</a:t>
            </a:r>
          </a:p>
          <a:p>
            <a:pPr lvl="0" algn="just">
              <a:spcBef>
                <a:spcPts val="600"/>
              </a:spcBef>
              <a:spcAft>
                <a:spcPts val="600"/>
              </a:spcAft>
              <a:buFont typeface="+mj-lt"/>
              <a:buAutoNum type="arabicPeriod"/>
            </a:pPr>
            <a:r>
              <a:rPr lang="es-CL" sz="1200" dirty="0">
                <a:solidFill>
                  <a:prstClr val="black"/>
                </a:solidFill>
              </a:rPr>
              <a:t>El Presupuesto 2019 se distribuye </a:t>
            </a:r>
            <a:r>
              <a:rPr lang="es-MX" sz="1200" dirty="0">
                <a:solidFill>
                  <a:prstClr val="black"/>
                </a:solidFill>
              </a:rPr>
              <a:t>por Subtítulos de gasto en: Personal un 76%, en Bienes y Servicios de Consumo 17%, un 5% para Transferencias Corrientes y un 2% en Adquisición de Activos No Financieros.</a:t>
            </a:r>
            <a:endParaRPr lang="es-CL" sz="1200" dirty="0">
              <a:solidFill>
                <a:prstClr val="black"/>
              </a:solidFill>
            </a:endParaRPr>
          </a:p>
        </p:txBody>
      </p:sp>
      <p:sp>
        <p:nvSpPr>
          <p:cNvPr id="5" name="Marcador de número de diapositiva 4">
            <a:extLst>
              <a:ext uri="{FF2B5EF4-FFF2-40B4-BE49-F238E27FC236}">
                <a16:creationId xmlns:a16="http://schemas.microsoft.com/office/drawing/2014/main" id="{985BDD69-CFCD-4AD8-8AC8-777786FF06EF}"/>
              </a:ext>
            </a:extLst>
          </p:cNvPr>
          <p:cNvSpPr>
            <a:spLocks noGrp="1"/>
          </p:cNvSpPr>
          <p:nvPr>
            <p:ph type="sldNum" sz="quarter" idx="12"/>
          </p:nvPr>
        </p:nvSpPr>
        <p:spPr/>
        <p:txBody>
          <a:bodyPr/>
          <a:lstStyle/>
          <a:p>
            <a:fld id="{66452F03-F775-4AB4-A3E9-A5A78C748C69}" type="slidenum">
              <a:rPr lang="es-CL" smtClean="0"/>
              <a:t>2</a:t>
            </a:fld>
            <a:endParaRPr lang="es-CL" dirty="0"/>
          </a:p>
        </p:txBody>
      </p:sp>
      <p:sp>
        <p:nvSpPr>
          <p:cNvPr id="6" name="1 Título">
            <a:extLst>
              <a:ext uri="{FF2B5EF4-FFF2-40B4-BE49-F238E27FC236}">
                <a16:creationId xmlns:a16="http://schemas.microsoft.com/office/drawing/2014/main" id="{C23BC3B4-D605-44B1-A8BB-F6F5BFC88C0B}"/>
              </a:ext>
            </a:extLst>
          </p:cNvPr>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MAYO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22 MINISTERIO SECRETARÍA GENERAL DE LA PRESIDENCIA</a:t>
            </a:r>
          </a:p>
        </p:txBody>
      </p:sp>
      <p:pic>
        <p:nvPicPr>
          <p:cNvPr id="7" name="Imagen 6">
            <a:extLst>
              <a:ext uri="{FF2B5EF4-FFF2-40B4-BE49-F238E27FC236}">
                <a16:creationId xmlns:a16="http://schemas.microsoft.com/office/drawing/2014/main" id="{D7D01E51-07C5-4E20-8645-7667C58C6B5B}"/>
              </a:ext>
            </a:extLst>
          </p:cNvPr>
          <p:cNvPicPr>
            <a:picLocks noChangeAspect="1"/>
          </p:cNvPicPr>
          <p:nvPr/>
        </p:nvPicPr>
        <p:blipFill>
          <a:blip r:embed="rId2"/>
          <a:stretch>
            <a:fillRect/>
          </a:stretch>
        </p:blipFill>
        <p:spPr>
          <a:xfrm>
            <a:off x="457199" y="3645024"/>
            <a:ext cx="4111622" cy="2895851"/>
          </a:xfrm>
          <a:prstGeom prst="rect">
            <a:avLst/>
          </a:prstGeom>
        </p:spPr>
      </p:pic>
      <p:pic>
        <p:nvPicPr>
          <p:cNvPr id="8" name="Imagen 7">
            <a:extLst>
              <a:ext uri="{FF2B5EF4-FFF2-40B4-BE49-F238E27FC236}">
                <a16:creationId xmlns:a16="http://schemas.microsoft.com/office/drawing/2014/main" id="{E9893827-D43D-4BA7-AE6A-7B00964E9D8C}"/>
              </a:ext>
            </a:extLst>
          </p:cNvPr>
          <p:cNvPicPr>
            <a:picLocks noChangeAspect="1"/>
          </p:cNvPicPr>
          <p:nvPr/>
        </p:nvPicPr>
        <p:blipFill>
          <a:blip r:embed="rId3"/>
          <a:stretch>
            <a:fillRect/>
          </a:stretch>
        </p:blipFill>
        <p:spPr>
          <a:xfrm>
            <a:off x="4556232" y="3645024"/>
            <a:ext cx="4130568" cy="2895851"/>
          </a:xfrm>
          <a:prstGeom prst="rect">
            <a:avLst/>
          </a:prstGeom>
        </p:spPr>
      </p:pic>
    </p:spTree>
    <p:extLst>
      <p:ext uri="{BB962C8B-B14F-4D97-AF65-F5344CB8AC3E}">
        <p14:creationId xmlns:p14="http://schemas.microsoft.com/office/powerpoint/2010/main" val="254160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1 Título"/>
          <p:cNvSpPr>
            <a:spLocks noGrp="1"/>
          </p:cNvSpPr>
          <p:nvPr>
            <p:ph type="title"/>
          </p:nvPr>
        </p:nvSpPr>
        <p:spPr>
          <a:xfrm>
            <a:off x="457200" y="550591"/>
            <a:ext cx="8229600"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MAYO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22 MINISTERIO SECRETARÍA GENERAL DE LA PRESIDENCIA</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3</a:t>
            </a:fld>
            <a:endParaRPr lang="es-CL"/>
          </a:p>
        </p:txBody>
      </p:sp>
      <p:sp>
        <p:nvSpPr>
          <p:cNvPr id="2" name="Rectángulo 1">
            <a:extLst>
              <a:ext uri="{FF2B5EF4-FFF2-40B4-BE49-F238E27FC236}">
                <a16:creationId xmlns:a16="http://schemas.microsoft.com/office/drawing/2014/main" id="{D6B8E98A-46E3-462A-9A64-37DE856619AC}"/>
              </a:ext>
            </a:extLst>
          </p:cNvPr>
          <p:cNvSpPr/>
          <p:nvPr/>
        </p:nvSpPr>
        <p:spPr>
          <a:xfrm>
            <a:off x="513900" y="1468991"/>
            <a:ext cx="7920878" cy="2031325"/>
          </a:xfrm>
          <a:prstGeom prst="rect">
            <a:avLst/>
          </a:prstGeom>
        </p:spPr>
        <p:txBody>
          <a:bodyPr wrap="square">
            <a:spAutoFit/>
          </a:bodyPr>
          <a:lstStyle/>
          <a:p>
            <a:pPr lvl="0" algn="just"/>
            <a:r>
              <a:rPr lang="es-CL" sz="1200" b="1" dirty="0">
                <a:solidFill>
                  <a:prstClr val="black"/>
                </a:solidFill>
                <a:ea typeface="Verdana" pitchFamily="34" charset="0"/>
                <a:cs typeface="Verdana" pitchFamily="34" charset="0"/>
              </a:rPr>
              <a:t>Principales hallazgos</a:t>
            </a:r>
          </a:p>
          <a:p>
            <a:pPr marL="342900" lvl="0" indent="-342900" algn="just">
              <a:spcBef>
                <a:spcPts val="1200"/>
              </a:spcBef>
              <a:spcAft>
                <a:spcPts val="1200"/>
              </a:spcAft>
              <a:buFont typeface="+mj-lt"/>
              <a:buAutoNum type="arabicPeriod" startAt="4"/>
            </a:pPr>
            <a:r>
              <a:rPr lang="es-CL" sz="1200" dirty="0">
                <a:solidFill>
                  <a:prstClr val="black"/>
                </a:solidFill>
              </a:rPr>
              <a:t>El presupuesto de </a:t>
            </a:r>
            <a:r>
              <a:rPr lang="es-CL" sz="1200" b="1" dirty="0">
                <a:solidFill>
                  <a:prstClr val="black"/>
                </a:solidFill>
              </a:rPr>
              <a:t>$13.412 millones,</a:t>
            </a:r>
            <a:r>
              <a:rPr lang="es-CL" sz="1200" dirty="0">
                <a:solidFill>
                  <a:prstClr val="black"/>
                </a:solidFill>
              </a:rPr>
              <a:t> al mes de mayo, presenta modificaciones presupuestarias que incrementan la autorización de gastos en $915 millones, destinados a: $662 millones para Transferencia Gestión de Innovación desde Secretaría, $25 millones en Prestaciones de Seguridad Social en Secretaría, $226 millones en </a:t>
            </a:r>
            <a:r>
              <a:rPr lang="es-CL" sz="1200" dirty="0" err="1">
                <a:solidFill>
                  <a:prstClr val="black"/>
                </a:solidFill>
              </a:rPr>
              <a:t>Integros</a:t>
            </a:r>
            <a:r>
              <a:rPr lang="es-CL" sz="1200" dirty="0">
                <a:solidFill>
                  <a:prstClr val="black"/>
                </a:solidFill>
              </a:rPr>
              <a:t> al Fisco en Gobierno Digital, $13 millones en deuda flotan de Gobierno Digital, y una reducción de  $11 millones en Gastos en Personal de Secretaría. </a:t>
            </a:r>
          </a:p>
          <a:p>
            <a:pPr marL="342900" lvl="0" indent="-342900" algn="just">
              <a:spcBef>
                <a:spcPts val="1200"/>
              </a:spcBef>
              <a:spcAft>
                <a:spcPts val="1200"/>
              </a:spcAft>
              <a:buFont typeface="+mj-lt"/>
              <a:buAutoNum type="arabicPeriod" startAt="4"/>
            </a:pPr>
            <a:r>
              <a:rPr lang="es-CL" sz="1200" dirty="0">
                <a:solidFill>
                  <a:prstClr val="black"/>
                </a:solidFill>
              </a:rPr>
              <a:t>En el mes de mayo, la ejecución de la Partida fue de </a:t>
            </a:r>
            <a:r>
              <a:rPr lang="es-CL" sz="1200" b="1" dirty="0">
                <a:solidFill>
                  <a:prstClr val="black"/>
                </a:solidFill>
              </a:rPr>
              <a:t>$983 millones</a:t>
            </a:r>
            <a:r>
              <a:rPr lang="es-CL" sz="1200" dirty="0">
                <a:solidFill>
                  <a:prstClr val="black"/>
                </a:solidFill>
              </a:rPr>
              <a:t>, </a:t>
            </a:r>
            <a:r>
              <a:rPr lang="es-CL" sz="1200" b="1" dirty="0">
                <a:solidFill>
                  <a:prstClr val="black"/>
                </a:solidFill>
              </a:rPr>
              <a:t>equivalente a un 6,9%</a:t>
            </a:r>
            <a:r>
              <a:rPr lang="es-CL" sz="1200" dirty="0">
                <a:solidFill>
                  <a:prstClr val="black"/>
                </a:solidFill>
              </a:rPr>
              <a:t> respecto del presupuesto vigente. Este ejecución es superior al registrado en el mismo mes del año anterior. (5,6%)</a:t>
            </a:r>
          </a:p>
        </p:txBody>
      </p:sp>
      <p:graphicFrame>
        <p:nvGraphicFramePr>
          <p:cNvPr id="7" name="2 Gráfico">
            <a:extLst>
              <a:ext uri="{FF2B5EF4-FFF2-40B4-BE49-F238E27FC236}">
                <a16:creationId xmlns:a16="http://schemas.microsoft.com/office/drawing/2014/main" id="{07E64580-E7A6-4D61-803A-558CCE8D2DC5}"/>
              </a:ext>
            </a:extLst>
          </p:cNvPr>
          <p:cNvGraphicFramePr>
            <a:graphicFrameLocks/>
          </p:cNvGraphicFramePr>
          <p:nvPr>
            <p:extLst>
              <p:ext uri="{D42A27DB-BD31-4B8C-83A1-F6EECF244321}">
                <p14:modId xmlns:p14="http://schemas.microsoft.com/office/powerpoint/2010/main" val="1628707087"/>
              </p:ext>
            </p:extLst>
          </p:nvPr>
        </p:nvGraphicFramePr>
        <p:xfrm>
          <a:off x="899592" y="3390765"/>
          <a:ext cx="7535185" cy="3048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07606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4</a:t>
            </a:fld>
            <a:endParaRPr lang="es-CL"/>
          </a:p>
        </p:txBody>
      </p:sp>
      <p:sp>
        <p:nvSpPr>
          <p:cNvPr id="6" name="1 Título"/>
          <p:cNvSpPr>
            <a:spLocks noGrp="1"/>
          </p:cNvSpPr>
          <p:nvPr>
            <p:ph type="title"/>
          </p:nvPr>
        </p:nvSpPr>
        <p:spPr>
          <a:xfrm>
            <a:off x="467544" y="504401"/>
            <a:ext cx="8229600"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COMPORTAMIENTO DE LA EJECUCIÓN ACUMULADA DE GASTOS A MAYO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22 MINISTERIO SECRETARÍA GENERAL DE LA PRESIDENCIA</a:t>
            </a:r>
          </a:p>
        </p:txBody>
      </p:sp>
      <p:sp>
        <p:nvSpPr>
          <p:cNvPr id="8" name="3 Marcador de pie de página">
            <a:extLst>
              <a:ext uri="{FF2B5EF4-FFF2-40B4-BE49-F238E27FC236}">
                <a16:creationId xmlns:a16="http://schemas.microsoft.com/office/drawing/2014/main" id="{5F96A09F-2EEE-441F-8CD0-C4AB24F3187E}"/>
              </a:ext>
            </a:extLst>
          </p:cNvPr>
          <p:cNvSpPr>
            <a:spLocks noGrp="1"/>
          </p:cNvSpPr>
          <p:nvPr>
            <p:ph type="ftr" sz="quarter" idx="11"/>
          </p:nvPr>
        </p:nvSpPr>
        <p:spPr>
          <a:xfrm>
            <a:off x="971600" y="6012921"/>
            <a:ext cx="7535180" cy="365125"/>
          </a:xfrm>
        </p:spPr>
        <p:txBody>
          <a:bodyPr/>
          <a:lstStyle/>
          <a:p>
            <a:r>
              <a:rPr lang="es-CL" sz="1050" b="1" dirty="0"/>
              <a:t>Fuente</a:t>
            </a:r>
            <a:r>
              <a:rPr lang="es-CL" sz="1050" dirty="0"/>
              <a:t>: Elaboración propia en base  a Informes de ejecución presupuestaria mensual de DIPRES.</a:t>
            </a:r>
          </a:p>
        </p:txBody>
      </p:sp>
      <p:sp>
        <p:nvSpPr>
          <p:cNvPr id="2" name="Rectángulo 1">
            <a:extLst>
              <a:ext uri="{FF2B5EF4-FFF2-40B4-BE49-F238E27FC236}">
                <a16:creationId xmlns:a16="http://schemas.microsoft.com/office/drawing/2014/main" id="{80FD0AA2-5F46-4CCB-879C-913C256C8122}"/>
              </a:ext>
            </a:extLst>
          </p:cNvPr>
          <p:cNvSpPr/>
          <p:nvPr/>
        </p:nvSpPr>
        <p:spPr>
          <a:xfrm>
            <a:off x="467544" y="1409663"/>
            <a:ext cx="8219256" cy="954107"/>
          </a:xfrm>
          <a:prstGeom prst="rect">
            <a:avLst/>
          </a:prstGeom>
        </p:spPr>
        <p:txBody>
          <a:bodyPr wrap="square">
            <a:spAutoFit/>
          </a:bodyPr>
          <a:lstStyle/>
          <a:p>
            <a:pPr lvl="0" algn="just">
              <a:spcBef>
                <a:spcPts val="1200"/>
              </a:spcBef>
              <a:spcAft>
                <a:spcPts val="1200"/>
              </a:spcAft>
            </a:pPr>
            <a:r>
              <a:rPr lang="es-CL" sz="1200" b="1" dirty="0">
                <a:solidFill>
                  <a:prstClr val="black"/>
                </a:solidFill>
                <a:ea typeface="Verdana" pitchFamily="34" charset="0"/>
                <a:cs typeface="Verdana" pitchFamily="34" charset="0"/>
              </a:rPr>
              <a:t>Principales hallazgos</a:t>
            </a:r>
            <a:endParaRPr lang="es-CL" sz="1200" dirty="0">
              <a:solidFill>
                <a:prstClr val="black"/>
              </a:solidFill>
            </a:endParaRPr>
          </a:p>
          <a:p>
            <a:pPr marL="342900" lvl="0" indent="-342900" algn="just">
              <a:spcBef>
                <a:spcPts val="1200"/>
              </a:spcBef>
              <a:spcAft>
                <a:spcPts val="1200"/>
              </a:spcAft>
              <a:buFont typeface="+mj-lt"/>
              <a:buAutoNum type="arabicPeriod" startAt="6"/>
            </a:pPr>
            <a:r>
              <a:rPr lang="es-CL" sz="1200" dirty="0">
                <a:solidFill>
                  <a:prstClr val="black"/>
                </a:solidFill>
              </a:rPr>
              <a:t>El gasto acumulado a mayo de la Partida asciende a </a:t>
            </a:r>
            <a:r>
              <a:rPr lang="es-CL" sz="1200" b="1" dirty="0">
                <a:solidFill>
                  <a:prstClr val="black"/>
                </a:solidFill>
              </a:rPr>
              <a:t>$ 4.598 millones, equivalente a un 32,1% </a:t>
            </a:r>
            <a:r>
              <a:rPr lang="es-CL" sz="1200" dirty="0">
                <a:solidFill>
                  <a:prstClr val="black"/>
                </a:solidFill>
              </a:rPr>
              <a:t>del presupuesto vigente. El comportamiento del gasto a la fecha muestra un avance en línea  al de los años 2017 y 2018. </a:t>
            </a:r>
          </a:p>
        </p:txBody>
      </p:sp>
      <p:graphicFrame>
        <p:nvGraphicFramePr>
          <p:cNvPr id="9" name="1 Gráfico">
            <a:extLst>
              <a:ext uri="{FF2B5EF4-FFF2-40B4-BE49-F238E27FC236}">
                <a16:creationId xmlns:a16="http://schemas.microsoft.com/office/drawing/2014/main" id="{5DEE9E19-4B2C-479D-89DB-FF54FBE7F2B2}"/>
              </a:ext>
            </a:extLst>
          </p:cNvPr>
          <p:cNvGraphicFramePr>
            <a:graphicFrameLocks/>
          </p:cNvGraphicFramePr>
          <p:nvPr>
            <p:extLst>
              <p:ext uri="{D42A27DB-BD31-4B8C-83A1-F6EECF244321}">
                <p14:modId xmlns:p14="http://schemas.microsoft.com/office/powerpoint/2010/main" val="133502480"/>
              </p:ext>
            </p:extLst>
          </p:nvPr>
        </p:nvGraphicFramePr>
        <p:xfrm>
          <a:off x="899592" y="2400337"/>
          <a:ext cx="7607188" cy="3048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060761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3AF743D-F4BF-4B55-A8E3-6225A4962C30}"/>
              </a:ext>
            </a:extLst>
          </p:cNvPr>
          <p:cNvSpPr>
            <a:spLocks noGrp="1"/>
          </p:cNvSpPr>
          <p:nvPr>
            <p:ph idx="1"/>
          </p:nvPr>
        </p:nvSpPr>
        <p:spPr>
          <a:xfrm>
            <a:off x="414338" y="1469760"/>
            <a:ext cx="8229600" cy="4808783"/>
          </a:xfrm>
        </p:spPr>
        <p:txBody>
          <a:bodyPr/>
          <a:lstStyle/>
          <a:p>
            <a:pPr marL="0" lvl="0" indent="0" algn="just">
              <a:spcBef>
                <a:spcPts val="1200"/>
              </a:spcBef>
              <a:spcAft>
                <a:spcPts val="1200"/>
              </a:spcAft>
              <a:buNone/>
            </a:pPr>
            <a:r>
              <a:rPr lang="es-CL" sz="1200" b="1" dirty="0">
                <a:solidFill>
                  <a:prstClr val="black"/>
                </a:solidFill>
              </a:rPr>
              <a:t>Principales Hallazgos</a:t>
            </a:r>
          </a:p>
          <a:p>
            <a:pPr marL="0" lvl="0" indent="0" algn="just">
              <a:spcBef>
                <a:spcPts val="1200"/>
              </a:spcBef>
              <a:spcAft>
                <a:spcPts val="1200"/>
              </a:spcAft>
              <a:buNone/>
            </a:pPr>
            <a:r>
              <a:rPr lang="es-CL" sz="1200" b="1" dirty="0">
                <a:solidFill>
                  <a:prstClr val="black"/>
                </a:solidFill>
              </a:rPr>
              <a:t>Líneas programáticas y contenidos de la Ley de Presupuesto 2019</a:t>
            </a:r>
            <a:r>
              <a:rPr lang="es-CL" sz="1200" dirty="0">
                <a:solidFill>
                  <a:prstClr val="black"/>
                </a:solidFill>
              </a:rPr>
              <a:t> (identifican prioridades en las actividades) M$.</a:t>
            </a:r>
          </a:p>
          <a:p>
            <a:pPr marL="0" lvl="0" indent="0" algn="just">
              <a:spcBef>
                <a:spcPts val="1200"/>
              </a:spcBef>
              <a:spcAft>
                <a:spcPts val="1200"/>
              </a:spcAft>
              <a:buNone/>
            </a:pPr>
            <a:endParaRPr lang="es-CL" sz="1200" dirty="0">
              <a:solidFill>
                <a:prstClr val="black"/>
              </a:solidFill>
            </a:endParaRPr>
          </a:p>
          <a:p>
            <a:pPr marL="0" lvl="0" indent="0" algn="just">
              <a:spcBef>
                <a:spcPts val="1200"/>
              </a:spcBef>
              <a:spcAft>
                <a:spcPts val="1200"/>
              </a:spcAft>
              <a:buNone/>
            </a:pPr>
            <a:endParaRPr lang="es-CL" sz="1200" dirty="0">
              <a:solidFill>
                <a:prstClr val="black"/>
              </a:solidFill>
            </a:endParaRPr>
          </a:p>
          <a:p>
            <a:pPr marL="0" lvl="0" indent="0" algn="just">
              <a:spcBef>
                <a:spcPts val="1200"/>
              </a:spcBef>
              <a:spcAft>
                <a:spcPts val="1200"/>
              </a:spcAft>
              <a:buNone/>
            </a:pPr>
            <a:endParaRPr lang="es-CL" sz="1200" dirty="0">
              <a:solidFill>
                <a:prstClr val="black"/>
              </a:solidFill>
            </a:endParaRPr>
          </a:p>
          <a:p>
            <a:pPr marL="0" lvl="0" indent="0" algn="just">
              <a:spcBef>
                <a:spcPts val="600"/>
              </a:spcBef>
              <a:spcAft>
                <a:spcPts val="600"/>
              </a:spcAft>
              <a:buNone/>
            </a:pPr>
            <a:r>
              <a:rPr lang="es-CL" sz="1200" dirty="0">
                <a:solidFill>
                  <a:prstClr val="black"/>
                </a:solidFill>
              </a:rPr>
              <a:t>OTROS: Corresponde al Servicio de la Deuda</a:t>
            </a:r>
          </a:p>
          <a:p>
            <a:pPr lvl="0" algn="just">
              <a:spcBef>
                <a:spcPts val="1200"/>
              </a:spcBef>
              <a:spcAft>
                <a:spcPts val="1200"/>
              </a:spcAft>
              <a:buFont typeface="+mj-lt"/>
              <a:buAutoNum type="arabicPeriod"/>
            </a:pPr>
            <a:r>
              <a:rPr lang="es-MX" sz="1200" b="1" dirty="0">
                <a:solidFill>
                  <a:prstClr val="black"/>
                </a:solidFill>
              </a:rPr>
              <a:t>Secretaría:</a:t>
            </a:r>
            <a:r>
              <a:rPr lang="es-MX" sz="1200" dirty="0">
                <a:solidFill>
                  <a:prstClr val="black"/>
                </a:solidFill>
              </a:rPr>
              <a:t> se creó en el mes de febrero una transferencia corriente para “Gestión y Aplicación Ciencia, Tecnología, Conocimiento e Innovación”,</a:t>
            </a:r>
            <a:r>
              <a:rPr lang="es-MX" sz="1200" b="1" dirty="0">
                <a:solidFill>
                  <a:prstClr val="black"/>
                </a:solidFill>
              </a:rPr>
              <a:t> por $662 millones.</a:t>
            </a:r>
            <a:r>
              <a:rPr lang="es-MX" sz="1200" dirty="0">
                <a:solidFill>
                  <a:prstClr val="black"/>
                </a:solidFill>
              </a:rPr>
              <a:t> Como esta asignación no estaba en la Ley de Presupuestos aprobada, no tiene glosas asociadas. </a:t>
            </a:r>
          </a:p>
          <a:p>
            <a:pPr marL="355600" lvl="0" indent="0" algn="just">
              <a:spcBef>
                <a:spcPts val="1200"/>
              </a:spcBef>
              <a:spcAft>
                <a:spcPts val="1200"/>
              </a:spcAft>
              <a:buNone/>
            </a:pPr>
            <a:r>
              <a:rPr lang="es-MX" sz="1200" b="1" dirty="0">
                <a:solidFill>
                  <a:prstClr val="black"/>
                </a:solidFill>
              </a:rPr>
              <a:t>Al mes de mayo Secretaría presenta una ejecución equivalente al 32,4% sobre el presupuesto vigente.</a:t>
            </a:r>
          </a:p>
          <a:p>
            <a:pPr marL="355600" lvl="0" indent="0" algn="just">
              <a:spcBef>
                <a:spcPts val="1200"/>
              </a:spcBef>
              <a:spcAft>
                <a:spcPts val="1200"/>
              </a:spcAft>
              <a:buNone/>
            </a:pPr>
            <a:r>
              <a:rPr lang="es-MX" sz="1200" dirty="0">
                <a:solidFill>
                  <a:prstClr val="black"/>
                </a:solidFill>
              </a:rPr>
              <a:t>Según el contenido de la ley de presupuestos 2019, publicado por la DIPRES, la</a:t>
            </a:r>
            <a:r>
              <a:rPr lang="es-MX" sz="1200" b="1" dirty="0">
                <a:solidFill>
                  <a:prstClr val="black"/>
                </a:solidFill>
              </a:rPr>
              <a:t> Secretaría </a:t>
            </a:r>
            <a:r>
              <a:rPr lang="es-MX" sz="1200" dirty="0">
                <a:solidFill>
                  <a:prstClr val="black"/>
                </a:solidFill>
              </a:rPr>
              <a:t>contiene: “…</a:t>
            </a:r>
            <a:r>
              <a:rPr lang="es-CL" sz="1200" dirty="0">
                <a:solidFill>
                  <a:prstClr val="black"/>
                </a:solidFill>
              </a:rPr>
              <a:t>el financiamiento de 3 estudios Probidad y Transparencia, Reformas Políticas y Calidad de la Democracia (“Agenda SEGPRES”), Sociedad Civil, confianza social y construcción de consensos…”</a:t>
            </a:r>
          </a:p>
          <a:p>
            <a:pPr marL="0" lvl="0" indent="0" algn="just">
              <a:spcBef>
                <a:spcPts val="600"/>
              </a:spcBef>
              <a:spcAft>
                <a:spcPts val="600"/>
              </a:spcAft>
              <a:buNone/>
            </a:pPr>
            <a:endParaRPr lang="es-CL" sz="1200" dirty="0">
              <a:solidFill>
                <a:prstClr val="black"/>
              </a:solidFill>
            </a:endParaRPr>
          </a:p>
        </p:txBody>
      </p:sp>
      <p:sp>
        <p:nvSpPr>
          <p:cNvPr id="5" name="Marcador de número de diapositiva 4">
            <a:extLst>
              <a:ext uri="{FF2B5EF4-FFF2-40B4-BE49-F238E27FC236}">
                <a16:creationId xmlns:a16="http://schemas.microsoft.com/office/drawing/2014/main" id="{265765F0-38B6-4906-BEE9-AD72390808B3}"/>
              </a:ext>
            </a:extLst>
          </p:cNvPr>
          <p:cNvSpPr>
            <a:spLocks noGrp="1"/>
          </p:cNvSpPr>
          <p:nvPr>
            <p:ph type="sldNum" sz="quarter" idx="12"/>
          </p:nvPr>
        </p:nvSpPr>
        <p:spPr/>
        <p:txBody>
          <a:bodyPr/>
          <a:lstStyle/>
          <a:p>
            <a:fld id="{66452F03-F775-4AB4-A3E9-A5A78C748C69}" type="slidenum">
              <a:rPr lang="es-CL" smtClean="0"/>
              <a:t>5</a:t>
            </a:fld>
            <a:endParaRPr lang="es-CL"/>
          </a:p>
        </p:txBody>
      </p:sp>
      <p:sp>
        <p:nvSpPr>
          <p:cNvPr id="6" name="1 Título">
            <a:extLst>
              <a:ext uri="{FF2B5EF4-FFF2-40B4-BE49-F238E27FC236}">
                <a16:creationId xmlns:a16="http://schemas.microsoft.com/office/drawing/2014/main" id="{225F353D-1F5D-457B-82D8-384FCFA29F48}"/>
              </a:ext>
            </a:extLst>
          </p:cNvPr>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MAYO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22 MINISTERIO SECRETARÍA GENERAL DE LA PRESIDENCIA</a:t>
            </a:r>
          </a:p>
        </p:txBody>
      </p:sp>
      <p:graphicFrame>
        <p:nvGraphicFramePr>
          <p:cNvPr id="2" name="Tabla 1">
            <a:extLst>
              <a:ext uri="{FF2B5EF4-FFF2-40B4-BE49-F238E27FC236}">
                <a16:creationId xmlns:a16="http://schemas.microsoft.com/office/drawing/2014/main" id="{5425469E-0628-46D9-9022-793F417A8520}"/>
              </a:ext>
            </a:extLst>
          </p:cNvPr>
          <p:cNvGraphicFramePr>
            <a:graphicFrameLocks noGrp="1"/>
          </p:cNvGraphicFramePr>
          <p:nvPr>
            <p:extLst>
              <p:ext uri="{D42A27DB-BD31-4B8C-83A1-F6EECF244321}">
                <p14:modId xmlns:p14="http://schemas.microsoft.com/office/powerpoint/2010/main" val="3346042583"/>
              </p:ext>
            </p:extLst>
          </p:nvPr>
        </p:nvGraphicFramePr>
        <p:xfrm>
          <a:off x="508942" y="2441898"/>
          <a:ext cx="7886698" cy="1432253"/>
        </p:xfrm>
        <a:graphic>
          <a:graphicData uri="http://schemas.openxmlformats.org/drawingml/2006/table">
            <a:tbl>
              <a:tblPr/>
              <a:tblGrid>
                <a:gridCol w="307033">
                  <a:extLst>
                    <a:ext uri="{9D8B030D-6E8A-4147-A177-3AD203B41FA5}">
                      <a16:colId xmlns:a16="http://schemas.microsoft.com/office/drawing/2014/main" val="1587702449"/>
                    </a:ext>
                  </a:extLst>
                </a:gridCol>
                <a:gridCol w="3498307">
                  <a:extLst>
                    <a:ext uri="{9D8B030D-6E8A-4147-A177-3AD203B41FA5}">
                      <a16:colId xmlns:a16="http://schemas.microsoft.com/office/drawing/2014/main" val="283060270"/>
                    </a:ext>
                  </a:extLst>
                </a:gridCol>
                <a:gridCol w="831158">
                  <a:extLst>
                    <a:ext uri="{9D8B030D-6E8A-4147-A177-3AD203B41FA5}">
                      <a16:colId xmlns:a16="http://schemas.microsoft.com/office/drawing/2014/main" val="1466527682"/>
                    </a:ext>
                  </a:extLst>
                </a:gridCol>
                <a:gridCol w="831158">
                  <a:extLst>
                    <a:ext uri="{9D8B030D-6E8A-4147-A177-3AD203B41FA5}">
                      <a16:colId xmlns:a16="http://schemas.microsoft.com/office/drawing/2014/main" val="1418216205"/>
                    </a:ext>
                  </a:extLst>
                </a:gridCol>
                <a:gridCol w="831158">
                  <a:extLst>
                    <a:ext uri="{9D8B030D-6E8A-4147-A177-3AD203B41FA5}">
                      <a16:colId xmlns:a16="http://schemas.microsoft.com/office/drawing/2014/main" val="4102474932"/>
                    </a:ext>
                  </a:extLst>
                </a:gridCol>
                <a:gridCol w="831158">
                  <a:extLst>
                    <a:ext uri="{9D8B030D-6E8A-4147-A177-3AD203B41FA5}">
                      <a16:colId xmlns:a16="http://schemas.microsoft.com/office/drawing/2014/main" val="3901394108"/>
                    </a:ext>
                  </a:extLst>
                </a:gridCol>
                <a:gridCol w="756726">
                  <a:extLst>
                    <a:ext uri="{9D8B030D-6E8A-4147-A177-3AD203B41FA5}">
                      <a16:colId xmlns:a16="http://schemas.microsoft.com/office/drawing/2014/main" val="3483192899"/>
                    </a:ext>
                  </a:extLst>
                </a:gridCol>
              </a:tblGrid>
              <a:tr h="297611">
                <a:tc gridSpan="2">
                  <a:txBody>
                    <a:bodyPr/>
                    <a:lstStyle/>
                    <a:p>
                      <a:pPr algn="ctr" fontAlgn="ctr"/>
                      <a:r>
                        <a:rPr lang="es-CL" sz="900" b="1" i="0" u="none" strike="noStrike">
                          <a:solidFill>
                            <a:srgbClr val="000000"/>
                          </a:solidFill>
                          <a:effectLst/>
                          <a:latin typeface="Calibri" panose="020F0502020204030204" pitchFamily="34" charset="0"/>
                        </a:rPr>
                        <a:t>Líneas Programáticas</a:t>
                      </a:r>
                    </a:p>
                  </a:txBody>
                  <a:tcPr marL="9300" marR="9300" marT="93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s-CL"/>
                    </a:p>
                  </a:txBody>
                  <a:tcPr/>
                </a:tc>
                <a:tc>
                  <a:txBody>
                    <a:bodyPr/>
                    <a:lstStyle/>
                    <a:p>
                      <a:pPr algn="ctr" fontAlgn="ctr"/>
                      <a:r>
                        <a:rPr lang="es-CL" sz="900" b="1" i="0" u="none" strike="noStrike">
                          <a:solidFill>
                            <a:srgbClr val="000000"/>
                          </a:solidFill>
                          <a:effectLst/>
                          <a:latin typeface="Calibri" panose="020F0502020204030204" pitchFamily="34" charset="0"/>
                        </a:rPr>
                        <a:t>Ley 2019</a:t>
                      </a:r>
                    </a:p>
                  </a:txBody>
                  <a:tcPr marL="9300" marR="9300" marT="93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900" b="1" i="0" u="none" strike="noStrike">
                          <a:solidFill>
                            <a:srgbClr val="000000"/>
                          </a:solidFill>
                          <a:effectLst/>
                          <a:latin typeface="Calibri" panose="020F0502020204030204" pitchFamily="34" charset="0"/>
                        </a:rPr>
                        <a:t>Vigente</a:t>
                      </a:r>
                    </a:p>
                  </a:txBody>
                  <a:tcPr marL="9300" marR="9300" marT="93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900" b="1" i="0" u="none" strike="noStrike">
                          <a:solidFill>
                            <a:srgbClr val="000000"/>
                          </a:solidFill>
                          <a:effectLst/>
                          <a:latin typeface="Calibri" panose="020F0502020204030204" pitchFamily="34" charset="0"/>
                        </a:rPr>
                        <a:t>Variación</a:t>
                      </a:r>
                    </a:p>
                  </a:txBody>
                  <a:tcPr marL="9300" marR="9300" marT="93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900" b="1" i="0" u="none" strike="noStrike">
                          <a:solidFill>
                            <a:srgbClr val="000000"/>
                          </a:solidFill>
                          <a:effectLst/>
                          <a:latin typeface="Calibri" panose="020F0502020204030204" pitchFamily="34" charset="0"/>
                        </a:rPr>
                        <a:t>Ejecución Acumulada</a:t>
                      </a:r>
                    </a:p>
                  </a:txBody>
                  <a:tcPr marL="9300" marR="9300" marT="93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900" b="1" i="0" u="none" strike="noStrike">
                          <a:solidFill>
                            <a:srgbClr val="000000"/>
                          </a:solidFill>
                          <a:effectLst/>
                          <a:latin typeface="Calibri" panose="020F0502020204030204" pitchFamily="34" charset="0"/>
                        </a:rPr>
                        <a:t> % Ejecución Ppto. Vigente </a:t>
                      </a:r>
                    </a:p>
                  </a:txBody>
                  <a:tcPr marL="9300" marR="9300" marT="93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93762265"/>
                  </a:ext>
                </a:extLst>
              </a:tr>
              <a:tr h="186007">
                <a:tc>
                  <a:txBody>
                    <a:bodyPr/>
                    <a:lstStyle/>
                    <a:p>
                      <a:pPr algn="ctr" fontAlgn="b"/>
                      <a:r>
                        <a:rPr lang="es-CL" sz="1100" b="0" i="0" u="none" strike="noStrike">
                          <a:solidFill>
                            <a:srgbClr val="000000"/>
                          </a:solidFill>
                          <a:effectLst/>
                          <a:latin typeface="Calibri" panose="020F0502020204030204" pitchFamily="34" charset="0"/>
                        </a:rPr>
                        <a:t>1</a:t>
                      </a:r>
                    </a:p>
                  </a:txBody>
                  <a:tcPr marL="9300" marR="9300" marT="930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s-CL" sz="1100" b="0" i="0" u="none" strike="noStrike">
                          <a:solidFill>
                            <a:srgbClr val="000000"/>
                          </a:solidFill>
                          <a:effectLst/>
                          <a:latin typeface="Calibri" panose="020F0502020204030204" pitchFamily="34" charset="0"/>
                        </a:rPr>
                        <a:t>SECRETARÍA GRAL. DE LA PRESIDENCIA</a:t>
                      </a:r>
                    </a:p>
                  </a:txBody>
                  <a:tcPr marL="9300" marR="9300" marT="930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s-CL" sz="1100" b="0" i="0" u="none" strike="noStrike">
                          <a:solidFill>
                            <a:srgbClr val="000000"/>
                          </a:solidFill>
                          <a:effectLst/>
                          <a:latin typeface="Calibri" panose="020F0502020204030204" pitchFamily="34" charset="0"/>
                        </a:rPr>
                        <a:t>9.033.109</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s-CL" sz="1100" b="0" i="0" u="none" strike="noStrike">
                          <a:solidFill>
                            <a:srgbClr val="000000"/>
                          </a:solidFill>
                          <a:effectLst/>
                          <a:latin typeface="Calibri" panose="020F0502020204030204" pitchFamily="34" charset="0"/>
                        </a:rPr>
                        <a:t>9.709.575</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s-CL" sz="1100" b="0" i="0" u="none" strike="noStrike">
                          <a:solidFill>
                            <a:srgbClr val="000000"/>
                          </a:solidFill>
                          <a:effectLst/>
                          <a:latin typeface="Calibri" panose="020F0502020204030204" pitchFamily="34" charset="0"/>
                        </a:rPr>
                        <a:t>676.466</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s-CL" sz="1100" b="0" i="0" u="none" strike="noStrike">
                          <a:solidFill>
                            <a:srgbClr val="000000"/>
                          </a:solidFill>
                          <a:effectLst/>
                          <a:latin typeface="Calibri" panose="020F0502020204030204" pitchFamily="34" charset="0"/>
                        </a:rPr>
                        <a:t>3.146.132</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s-CL" sz="1100" b="0" i="0" u="none" strike="noStrike">
                          <a:solidFill>
                            <a:srgbClr val="000000"/>
                          </a:solidFill>
                          <a:effectLst/>
                          <a:latin typeface="Calibri" panose="020F0502020204030204" pitchFamily="34" charset="0"/>
                        </a:rPr>
                        <a:t>32,4%</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71984897"/>
                  </a:ext>
                </a:extLst>
              </a:tr>
              <a:tr h="186007">
                <a:tc>
                  <a:txBody>
                    <a:bodyPr/>
                    <a:lstStyle/>
                    <a:p>
                      <a:pPr algn="ctr" fontAlgn="ctr"/>
                      <a:r>
                        <a:rPr lang="es-CL" sz="1100" b="0" i="0" u="none" strike="noStrike">
                          <a:solidFill>
                            <a:srgbClr val="000000"/>
                          </a:solidFill>
                          <a:effectLst/>
                          <a:latin typeface="Calibri" panose="020F0502020204030204" pitchFamily="34" charset="0"/>
                        </a:rPr>
                        <a:t>2</a:t>
                      </a:r>
                    </a:p>
                  </a:txBody>
                  <a:tcPr marL="9300" marR="9300" marT="930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s-CL" sz="1100" b="0" i="0" u="none" strike="noStrike">
                          <a:solidFill>
                            <a:srgbClr val="000000"/>
                          </a:solidFill>
                          <a:effectLst/>
                          <a:latin typeface="Calibri" panose="020F0502020204030204" pitchFamily="34" charset="0"/>
                        </a:rPr>
                        <a:t>GOBIERNO DIGITAL</a:t>
                      </a:r>
                    </a:p>
                  </a:txBody>
                  <a:tcPr marL="9300" marR="9300" marT="930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s-CL" sz="1100" b="0" i="0" u="none" strike="noStrike">
                          <a:solidFill>
                            <a:srgbClr val="000000"/>
                          </a:solidFill>
                          <a:effectLst/>
                          <a:latin typeface="Calibri" panose="020F0502020204030204" pitchFamily="34" charset="0"/>
                        </a:rPr>
                        <a:t>3.039.585</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s-CL" sz="1100" b="0" i="0" u="none" strike="noStrike">
                          <a:solidFill>
                            <a:srgbClr val="000000"/>
                          </a:solidFill>
                          <a:effectLst/>
                          <a:latin typeface="Calibri" panose="020F0502020204030204" pitchFamily="34" charset="0"/>
                        </a:rPr>
                        <a:t>3.265.793</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s-CL" sz="1100" b="0" i="0" u="none" strike="noStrike">
                          <a:solidFill>
                            <a:srgbClr val="000000"/>
                          </a:solidFill>
                          <a:effectLst/>
                          <a:latin typeface="Calibri" panose="020F0502020204030204" pitchFamily="34" charset="0"/>
                        </a:rPr>
                        <a:t>226.208</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s-CL" sz="1100" b="0" i="0" u="none" strike="noStrike">
                          <a:solidFill>
                            <a:srgbClr val="000000"/>
                          </a:solidFill>
                          <a:effectLst/>
                          <a:latin typeface="Calibri" panose="020F0502020204030204" pitchFamily="34" charset="0"/>
                        </a:rPr>
                        <a:t>940.433</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s-CL" sz="1100" b="0" i="0" u="none" strike="noStrike">
                          <a:solidFill>
                            <a:srgbClr val="000000"/>
                          </a:solidFill>
                          <a:effectLst/>
                          <a:latin typeface="Calibri" panose="020F0502020204030204" pitchFamily="34" charset="0"/>
                        </a:rPr>
                        <a:t>28,8%</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178509630"/>
                  </a:ext>
                </a:extLst>
              </a:tr>
              <a:tr h="195307">
                <a:tc>
                  <a:txBody>
                    <a:bodyPr/>
                    <a:lstStyle/>
                    <a:p>
                      <a:pPr algn="ctr" fontAlgn="b"/>
                      <a:r>
                        <a:rPr lang="es-CL" sz="1100" b="0" i="0" u="none" strike="noStrike">
                          <a:solidFill>
                            <a:srgbClr val="000000"/>
                          </a:solidFill>
                          <a:effectLst/>
                          <a:latin typeface="Calibri" panose="020F0502020204030204" pitchFamily="34" charset="0"/>
                        </a:rPr>
                        <a:t>3</a:t>
                      </a:r>
                    </a:p>
                  </a:txBody>
                  <a:tcPr marL="9300" marR="9300" marT="930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s-CL" sz="1100" b="0" i="0" u="none" strike="noStrike">
                          <a:solidFill>
                            <a:srgbClr val="000000"/>
                          </a:solidFill>
                          <a:effectLst/>
                          <a:latin typeface="Calibri" panose="020F0502020204030204" pitchFamily="34" charset="0"/>
                        </a:rPr>
                        <a:t>CONSEJO DE AUDITORIA INTERNA GENERAL DE GOBIERNO</a:t>
                      </a:r>
                    </a:p>
                  </a:txBody>
                  <a:tcPr marL="9300" marR="9300" marT="930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s-CL" sz="1100" b="0" i="0" u="none" strike="noStrike">
                          <a:solidFill>
                            <a:srgbClr val="000000"/>
                          </a:solidFill>
                          <a:effectLst/>
                          <a:latin typeface="Calibri" panose="020F0502020204030204" pitchFamily="34" charset="0"/>
                        </a:rPr>
                        <a:t>1.338.997</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s-CL" sz="1100" b="0" i="0" u="none" strike="noStrike">
                          <a:solidFill>
                            <a:srgbClr val="000000"/>
                          </a:solidFill>
                          <a:effectLst/>
                          <a:latin typeface="Calibri" panose="020F0502020204030204" pitchFamily="34" charset="0"/>
                        </a:rPr>
                        <a:t>1.338.997</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s-CL" sz="1100" b="0" i="0" u="none" strike="noStrike">
                          <a:solidFill>
                            <a:srgbClr val="000000"/>
                          </a:solidFill>
                          <a:effectLst/>
                          <a:latin typeface="Calibri" panose="020F0502020204030204" pitchFamily="34" charset="0"/>
                        </a:rPr>
                        <a:t>0</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s-CL" sz="1100" b="0" i="0" u="none" strike="noStrike">
                          <a:solidFill>
                            <a:srgbClr val="000000"/>
                          </a:solidFill>
                          <a:effectLst/>
                          <a:latin typeface="Calibri" panose="020F0502020204030204" pitchFamily="34" charset="0"/>
                        </a:rPr>
                        <a:t>498.968</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s-CL" sz="1100" b="0" i="0" u="none" strike="noStrike">
                          <a:solidFill>
                            <a:srgbClr val="000000"/>
                          </a:solidFill>
                          <a:effectLst/>
                          <a:latin typeface="Calibri" panose="020F0502020204030204" pitchFamily="34" charset="0"/>
                        </a:rPr>
                        <a:t>37,3%</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491203407"/>
                  </a:ext>
                </a:extLst>
              </a:tr>
              <a:tr h="195307">
                <a:tc>
                  <a:txBody>
                    <a:bodyPr/>
                    <a:lstStyle/>
                    <a:p>
                      <a:pPr algn="ctr" fontAlgn="b"/>
                      <a:r>
                        <a:rPr lang="es-CL" sz="1100" b="0" i="0" u="none" strike="noStrike">
                          <a:solidFill>
                            <a:srgbClr val="000000"/>
                          </a:solidFill>
                          <a:effectLst/>
                          <a:latin typeface="Calibri" panose="020F0502020204030204" pitchFamily="34" charset="0"/>
                        </a:rPr>
                        <a:t>4</a:t>
                      </a:r>
                    </a:p>
                  </a:txBody>
                  <a:tcPr marL="9300" marR="9300" marT="930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s-CL" sz="1100" b="0" i="0" u="none" strike="noStrike">
                          <a:solidFill>
                            <a:srgbClr val="000000"/>
                          </a:solidFill>
                          <a:effectLst/>
                          <a:latin typeface="Calibri" panose="020F0502020204030204" pitchFamily="34" charset="0"/>
                        </a:rPr>
                        <a:t>OTROS</a:t>
                      </a:r>
                    </a:p>
                  </a:txBody>
                  <a:tcPr marL="9300" marR="9300" marT="930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s-CL" sz="1100" b="0" i="0" u="none" strike="noStrike">
                          <a:solidFill>
                            <a:srgbClr val="000000"/>
                          </a:solidFill>
                          <a:effectLst/>
                          <a:latin typeface="Calibri" panose="020F0502020204030204" pitchFamily="34" charset="0"/>
                        </a:rPr>
                        <a:t>1.040</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s-CL" sz="1100" b="0" i="0" u="none" strike="noStrike">
                          <a:solidFill>
                            <a:srgbClr val="000000"/>
                          </a:solidFill>
                          <a:effectLst/>
                          <a:latin typeface="Calibri" panose="020F0502020204030204" pitchFamily="34" charset="0"/>
                        </a:rPr>
                        <a:t>14.352</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s-CL" sz="1100" b="0" i="0" u="none" strike="noStrike">
                          <a:solidFill>
                            <a:srgbClr val="000000"/>
                          </a:solidFill>
                          <a:effectLst/>
                          <a:latin typeface="Calibri" panose="020F0502020204030204" pitchFamily="34" charset="0"/>
                        </a:rPr>
                        <a:t>13.312</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s-CL" sz="1100" b="0" i="0" u="none" strike="noStrike">
                          <a:solidFill>
                            <a:srgbClr val="000000"/>
                          </a:solidFill>
                          <a:effectLst/>
                          <a:latin typeface="Calibri" panose="020F0502020204030204" pitchFamily="34" charset="0"/>
                        </a:rPr>
                        <a:t>12.956</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s-CL" sz="1100" b="0" i="0" u="none" strike="noStrike">
                          <a:solidFill>
                            <a:srgbClr val="000000"/>
                          </a:solidFill>
                          <a:effectLst/>
                          <a:latin typeface="Calibri" panose="020F0502020204030204" pitchFamily="34" charset="0"/>
                        </a:rPr>
                        <a:t>90,3%</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9663473"/>
                  </a:ext>
                </a:extLst>
              </a:tr>
              <a:tr h="186007">
                <a:tc gridSpan="2">
                  <a:txBody>
                    <a:bodyPr/>
                    <a:lstStyle/>
                    <a:p>
                      <a:pPr algn="l" fontAlgn="b"/>
                      <a:r>
                        <a:rPr lang="es-CL" sz="1100" b="0" i="0" u="none" strike="noStrike">
                          <a:solidFill>
                            <a:srgbClr val="000000"/>
                          </a:solidFill>
                          <a:effectLst/>
                          <a:latin typeface="Calibri" panose="020F0502020204030204" pitchFamily="34" charset="0"/>
                        </a:rPr>
                        <a:t>TOTAL NETO PARTIDA</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s-CL"/>
                    </a:p>
                  </a:txBody>
                  <a:tcPr/>
                </a:tc>
                <a:tc>
                  <a:txBody>
                    <a:bodyPr/>
                    <a:lstStyle/>
                    <a:p>
                      <a:pPr algn="r" fontAlgn="b"/>
                      <a:r>
                        <a:rPr lang="es-CL" sz="1100" b="0" i="0" u="none" strike="noStrike">
                          <a:solidFill>
                            <a:srgbClr val="000000"/>
                          </a:solidFill>
                          <a:effectLst/>
                          <a:latin typeface="Calibri" panose="020F0502020204030204" pitchFamily="34" charset="0"/>
                        </a:rPr>
                        <a:t>13.412.731</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CL" sz="1100" b="0" i="0" u="none" strike="noStrike">
                          <a:solidFill>
                            <a:srgbClr val="000000"/>
                          </a:solidFill>
                          <a:effectLst/>
                          <a:latin typeface="Calibri" panose="020F0502020204030204" pitchFamily="34" charset="0"/>
                        </a:rPr>
                        <a:t>14.328.717</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CL" sz="1100" b="0" i="0" u="none" strike="noStrike">
                          <a:solidFill>
                            <a:srgbClr val="000000"/>
                          </a:solidFill>
                          <a:effectLst/>
                          <a:latin typeface="Calibri" panose="020F0502020204030204" pitchFamily="34" charset="0"/>
                        </a:rPr>
                        <a:t>915.986</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CL" sz="1100" b="0" i="0" u="none" strike="noStrike">
                          <a:solidFill>
                            <a:srgbClr val="000000"/>
                          </a:solidFill>
                          <a:effectLst/>
                          <a:latin typeface="Calibri" panose="020F0502020204030204" pitchFamily="34" charset="0"/>
                        </a:rPr>
                        <a:t>4.598.489</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CL" sz="1100" b="0" i="0" u="none" strike="noStrike">
                          <a:solidFill>
                            <a:srgbClr val="000000"/>
                          </a:solidFill>
                          <a:effectLst/>
                          <a:latin typeface="Calibri" panose="020F0502020204030204" pitchFamily="34" charset="0"/>
                        </a:rPr>
                        <a:t>32,1%</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38158638"/>
                  </a:ext>
                </a:extLst>
              </a:tr>
              <a:tr h="186007">
                <a:tc gridSpan="2">
                  <a:txBody>
                    <a:bodyPr/>
                    <a:lstStyle/>
                    <a:p>
                      <a:pPr algn="l" fontAlgn="b"/>
                      <a:r>
                        <a:rPr lang="es-CL" sz="1100" b="0" i="0" u="none" strike="noStrike">
                          <a:solidFill>
                            <a:srgbClr val="000000"/>
                          </a:solidFill>
                          <a:effectLst/>
                          <a:latin typeface="Calibri" panose="020F0502020204030204" pitchFamily="34" charset="0"/>
                        </a:rPr>
                        <a:t>GASTO ESTADO DE OPERACIONES</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es-CL"/>
                    </a:p>
                  </a:txBody>
                  <a:tcPr/>
                </a:tc>
                <a:tc>
                  <a:txBody>
                    <a:bodyPr/>
                    <a:lstStyle/>
                    <a:p>
                      <a:pPr algn="r" fontAlgn="b"/>
                      <a:r>
                        <a:rPr lang="es-CL" sz="1100" b="0" i="0" u="none" strike="noStrike">
                          <a:solidFill>
                            <a:srgbClr val="000000"/>
                          </a:solidFill>
                          <a:effectLst/>
                          <a:latin typeface="Calibri" panose="020F0502020204030204" pitchFamily="34" charset="0"/>
                        </a:rPr>
                        <a:t>13.411.691</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s-CL" sz="1100" b="0" i="0" u="none" strike="noStrike">
                          <a:solidFill>
                            <a:srgbClr val="000000"/>
                          </a:solidFill>
                          <a:effectLst/>
                          <a:latin typeface="Calibri" panose="020F0502020204030204" pitchFamily="34" charset="0"/>
                        </a:rPr>
                        <a:t>14.314.365</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s-CL" sz="1100" b="0" i="0" u="none" strike="noStrike">
                          <a:solidFill>
                            <a:srgbClr val="000000"/>
                          </a:solidFill>
                          <a:effectLst/>
                          <a:latin typeface="Calibri" panose="020F0502020204030204" pitchFamily="34" charset="0"/>
                        </a:rPr>
                        <a:t>902.674</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s-CL" sz="1100" b="0" i="0" u="none" strike="noStrike">
                          <a:solidFill>
                            <a:srgbClr val="000000"/>
                          </a:solidFill>
                          <a:effectLst/>
                          <a:latin typeface="Calibri" panose="020F0502020204030204" pitchFamily="34" charset="0"/>
                        </a:rPr>
                        <a:t>4.585.533</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s-CL" sz="1100" b="0" i="0" u="none" strike="noStrike" dirty="0">
                          <a:solidFill>
                            <a:srgbClr val="000000"/>
                          </a:solidFill>
                          <a:effectLst/>
                          <a:latin typeface="Calibri" panose="020F0502020204030204" pitchFamily="34" charset="0"/>
                        </a:rPr>
                        <a:t>32,0%</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882982966"/>
                  </a:ext>
                </a:extLst>
              </a:tr>
            </a:tbl>
          </a:graphicData>
        </a:graphic>
      </p:graphicFrame>
    </p:spTree>
    <p:extLst>
      <p:ext uri="{BB962C8B-B14F-4D97-AF65-F5344CB8AC3E}">
        <p14:creationId xmlns:p14="http://schemas.microsoft.com/office/powerpoint/2010/main" val="40039717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MAYO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22 MINISTERIO SECRETARÍA GENERAL DE LA PRESIDENCIA</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6</a:t>
            </a:fld>
            <a:endParaRPr lang="es-CL"/>
          </a:p>
        </p:txBody>
      </p:sp>
      <p:sp>
        <p:nvSpPr>
          <p:cNvPr id="6" name="1 Título"/>
          <p:cNvSpPr txBox="1">
            <a:spLocks/>
          </p:cNvSpPr>
          <p:nvPr/>
        </p:nvSpPr>
        <p:spPr>
          <a:xfrm>
            <a:off x="386224" y="1412776"/>
            <a:ext cx="8229600" cy="504056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spcBef>
                <a:spcPts val="1200"/>
              </a:spcBef>
              <a:spcAft>
                <a:spcPts val="1200"/>
              </a:spcAft>
            </a:pPr>
            <a:r>
              <a:rPr lang="es-CL" sz="1200" b="1" dirty="0">
                <a:latin typeface="+mn-lt"/>
                <a:ea typeface="Verdana" pitchFamily="34" charset="0"/>
                <a:cs typeface="Verdana" pitchFamily="34" charset="0"/>
              </a:rPr>
              <a:t>Principales hallazgos</a:t>
            </a:r>
          </a:p>
          <a:p>
            <a:pPr marL="355600" lvl="0" indent="-355600" algn="just">
              <a:spcBef>
                <a:spcPct val="20000"/>
              </a:spcBef>
              <a:buFont typeface="+mj-lt"/>
              <a:buAutoNum type="arabicPeriod" startAt="2"/>
            </a:pPr>
            <a:r>
              <a:rPr lang="es-CL" sz="1200" b="1" dirty="0">
                <a:solidFill>
                  <a:prstClr val="black"/>
                </a:solidFill>
                <a:ea typeface="+mn-ea"/>
                <a:cs typeface="+mn-cs"/>
              </a:rPr>
              <a:t>Gobierno Digital</a:t>
            </a:r>
            <a:r>
              <a:rPr lang="es-CL" sz="1200" dirty="0">
                <a:solidFill>
                  <a:prstClr val="black"/>
                </a:solidFill>
                <a:ea typeface="+mn-ea"/>
                <a:cs typeface="+mn-cs"/>
              </a:rPr>
              <a:t>: Este programa tiene por objetivo coordinar, orientar y apoyar a los distintos ministerios e instituciones del Estado para mejorar la entrega de bienes y servicios a los ciudadanos, a través del uso estratégico de las Tecnologías de Información y Comunicación, la innovación pública y la instalación de competencias, con el objetivo de contribuir a la disminución de brechas de desigualdad en Chile. </a:t>
            </a:r>
          </a:p>
          <a:p>
            <a:pPr lvl="0" algn="just">
              <a:spcBef>
                <a:spcPct val="20000"/>
              </a:spcBef>
            </a:pPr>
            <a:endParaRPr lang="es-CL" sz="1200" dirty="0">
              <a:solidFill>
                <a:prstClr val="black"/>
              </a:solidFill>
              <a:ea typeface="+mn-ea"/>
              <a:cs typeface="+mn-cs"/>
            </a:endParaRPr>
          </a:p>
          <a:p>
            <a:pPr marL="355600" lvl="0" algn="just">
              <a:spcBef>
                <a:spcPct val="20000"/>
              </a:spcBef>
            </a:pPr>
            <a:r>
              <a:rPr lang="es-CL" sz="1200" dirty="0">
                <a:solidFill>
                  <a:prstClr val="black"/>
                </a:solidFill>
                <a:ea typeface="+mn-ea"/>
                <a:cs typeface="+mn-cs"/>
              </a:rPr>
              <a:t>Para el presenta año contempla el Proyecto de Transformación Digital por $1.121 millones, que tendrá foco tanto en la transformación de los órganos de la Administración del Estado como en la innovación de los servicios que prestan, cuyo propósito es terminar con el papeleo.</a:t>
            </a:r>
          </a:p>
          <a:p>
            <a:pPr marL="355600" lvl="0" algn="just">
              <a:spcBef>
                <a:spcPct val="20000"/>
              </a:spcBef>
            </a:pPr>
            <a:endParaRPr lang="es-CL" sz="1200" dirty="0">
              <a:solidFill>
                <a:prstClr val="black"/>
              </a:solidFill>
              <a:ea typeface="+mn-ea"/>
              <a:cs typeface="+mn-cs"/>
            </a:endParaRPr>
          </a:p>
          <a:p>
            <a:pPr marL="355600" lvl="0" algn="just">
              <a:spcBef>
                <a:spcPct val="20000"/>
              </a:spcBef>
            </a:pPr>
            <a:r>
              <a:rPr lang="es-CL" sz="1200" dirty="0">
                <a:solidFill>
                  <a:prstClr val="black"/>
                </a:solidFill>
                <a:ea typeface="+mn-ea"/>
                <a:cs typeface="+mn-cs"/>
              </a:rPr>
              <a:t>Además contiene el Programa de Modernización del Estado-BID, y se informa que para avanzar en el fortalecimiento del Gobierno Digital se contempla una transferencia desde Subsecretaría de Hacienda a través del proyecto Chile Atiende Digital que se está desarrollando en conjunto con el BID.</a:t>
            </a:r>
          </a:p>
          <a:p>
            <a:pPr marL="355600" lvl="0" algn="just">
              <a:spcBef>
                <a:spcPct val="20000"/>
              </a:spcBef>
            </a:pPr>
            <a:endParaRPr lang="es-CL" sz="1200" dirty="0">
              <a:solidFill>
                <a:prstClr val="black"/>
              </a:solidFill>
              <a:ea typeface="+mn-ea"/>
              <a:cs typeface="+mn-cs"/>
            </a:endParaRPr>
          </a:p>
          <a:p>
            <a:pPr marL="355600" lvl="0" algn="just">
              <a:spcBef>
                <a:spcPct val="20000"/>
              </a:spcBef>
            </a:pPr>
            <a:r>
              <a:rPr lang="es-CL" sz="1200" b="1" dirty="0">
                <a:solidFill>
                  <a:prstClr val="black"/>
                </a:solidFill>
                <a:ea typeface="+mn-ea"/>
                <a:cs typeface="+mn-cs"/>
              </a:rPr>
              <a:t>Al mes de mayo presenta un avance de un 28,8%</a:t>
            </a:r>
          </a:p>
          <a:p>
            <a:pPr marL="355600" lvl="0" algn="just">
              <a:spcBef>
                <a:spcPct val="20000"/>
              </a:spcBef>
            </a:pPr>
            <a:endParaRPr lang="es-CL" sz="1200" dirty="0">
              <a:solidFill>
                <a:prstClr val="black"/>
              </a:solidFill>
              <a:ea typeface="+mn-ea"/>
              <a:cs typeface="+mn-cs"/>
            </a:endParaRPr>
          </a:p>
          <a:p>
            <a:pPr marL="355600" lvl="0" indent="-355600" algn="just">
              <a:spcBef>
                <a:spcPct val="20000"/>
              </a:spcBef>
              <a:buFont typeface="+mj-lt"/>
              <a:buAutoNum type="arabicPeriod" startAt="3"/>
            </a:pPr>
            <a:r>
              <a:rPr lang="es-CL" sz="1200" b="1" dirty="0">
                <a:solidFill>
                  <a:prstClr val="black"/>
                </a:solidFill>
                <a:ea typeface="+mn-ea"/>
                <a:cs typeface="+mn-cs"/>
              </a:rPr>
              <a:t>Consejo de Auditoría Interna General de Gobierno</a:t>
            </a:r>
            <a:r>
              <a:rPr lang="es-CL" sz="1200" dirty="0">
                <a:solidFill>
                  <a:prstClr val="black"/>
                </a:solidFill>
                <a:ea typeface="+mn-ea"/>
                <a:cs typeface="+mn-cs"/>
              </a:rPr>
              <a:t>, está enfocado principalmente al fortalecimiento y mejora de los procesos de auditoría interna gubernamental y gestión de riesgos en el Estado.</a:t>
            </a:r>
          </a:p>
          <a:p>
            <a:pPr marL="355600" lvl="0" indent="-355600" algn="just">
              <a:spcBef>
                <a:spcPct val="20000"/>
              </a:spcBef>
              <a:buFont typeface="+mj-lt"/>
              <a:buAutoNum type="arabicPeriod" startAt="3"/>
            </a:pPr>
            <a:endParaRPr lang="es-CL" sz="1200" dirty="0">
              <a:solidFill>
                <a:prstClr val="black"/>
              </a:solidFill>
              <a:ea typeface="+mn-ea"/>
              <a:cs typeface="+mn-cs"/>
            </a:endParaRPr>
          </a:p>
          <a:p>
            <a:pPr marL="355600" lvl="0" algn="just">
              <a:spcBef>
                <a:spcPct val="20000"/>
              </a:spcBef>
            </a:pPr>
            <a:r>
              <a:rPr lang="es-CL" sz="1200" b="1" dirty="0">
                <a:solidFill>
                  <a:prstClr val="black"/>
                </a:solidFill>
                <a:ea typeface="+mn-ea"/>
                <a:cs typeface="+mn-cs"/>
              </a:rPr>
              <a:t>Al mes de mayo presenta un avance de  37,3%.</a:t>
            </a:r>
          </a:p>
          <a:p>
            <a:pPr marL="355600" lvl="0" indent="-355600" algn="just">
              <a:spcBef>
                <a:spcPts val="1200"/>
              </a:spcBef>
              <a:spcAft>
                <a:spcPts val="1200"/>
              </a:spcAft>
            </a:pPr>
            <a:endParaRPr lang="es-CL" sz="1400" dirty="0">
              <a:solidFill>
                <a:prstClr val="black"/>
              </a:solidFill>
              <a:ea typeface="+mn-ea"/>
              <a:cs typeface="+mn-cs"/>
            </a:endParaRPr>
          </a:p>
        </p:txBody>
      </p:sp>
    </p:spTree>
    <p:extLst>
      <p:ext uri="{BB962C8B-B14F-4D97-AF65-F5344CB8AC3E}">
        <p14:creationId xmlns:p14="http://schemas.microsoft.com/office/powerpoint/2010/main" val="3205060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80010" y="836712"/>
            <a:ext cx="77643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MAYO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22 MINISTERIO SECRETARÍA GENERAL DE LA PRESIDENCIA</a:t>
            </a:r>
          </a:p>
        </p:txBody>
      </p:sp>
      <p:sp>
        <p:nvSpPr>
          <p:cNvPr id="4" name="3 Marcador de pie de página"/>
          <p:cNvSpPr>
            <a:spLocks noGrp="1"/>
          </p:cNvSpPr>
          <p:nvPr>
            <p:ph type="ftr" sz="quarter" idx="11"/>
          </p:nvPr>
        </p:nvSpPr>
        <p:spPr>
          <a:xfrm>
            <a:off x="480010" y="5419434"/>
            <a:ext cx="7848872" cy="365125"/>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7</a:t>
            </a:fld>
            <a:endParaRPr lang="es-CL"/>
          </a:p>
        </p:txBody>
      </p:sp>
      <p:sp>
        <p:nvSpPr>
          <p:cNvPr id="6" name="1 Título"/>
          <p:cNvSpPr txBox="1">
            <a:spLocks/>
          </p:cNvSpPr>
          <p:nvPr/>
        </p:nvSpPr>
        <p:spPr>
          <a:xfrm>
            <a:off x="395536" y="2130246"/>
            <a:ext cx="7848872" cy="318673"/>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graphicFrame>
        <p:nvGraphicFramePr>
          <p:cNvPr id="7" name="Tabla 6">
            <a:extLst>
              <a:ext uri="{FF2B5EF4-FFF2-40B4-BE49-F238E27FC236}">
                <a16:creationId xmlns:a16="http://schemas.microsoft.com/office/drawing/2014/main" id="{D510DDB2-00CF-44C3-90B2-A719D3196F6D}"/>
              </a:ext>
            </a:extLst>
          </p:cNvPr>
          <p:cNvGraphicFramePr>
            <a:graphicFrameLocks noGrp="1"/>
          </p:cNvGraphicFramePr>
          <p:nvPr/>
        </p:nvGraphicFramePr>
        <p:xfrm>
          <a:off x="628650" y="3042330"/>
          <a:ext cx="7886700" cy="1917928"/>
        </p:xfrm>
        <a:graphic>
          <a:graphicData uri="http://schemas.openxmlformats.org/drawingml/2006/table">
            <a:tbl>
              <a:tblPr/>
              <a:tblGrid>
                <a:gridCol w="715032">
                  <a:extLst>
                    <a:ext uri="{9D8B030D-6E8A-4147-A177-3AD203B41FA5}">
                      <a16:colId xmlns:a16="http://schemas.microsoft.com/office/drawing/2014/main" val="651174486"/>
                    </a:ext>
                  </a:extLst>
                </a:gridCol>
                <a:gridCol w="3009540">
                  <a:extLst>
                    <a:ext uri="{9D8B030D-6E8A-4147-A177-3AD203B41FA5}">
                      <a16:colId xmlns:a16="http://schemas.microsoft.com/office/drawing/2014/main" val="556898272"/>
                    </a:ext>
                  </a:extLst>
                </a:gridCol>
                <a:gridCol w="715032">
                  <a:extLst>
                    <a:ext uri="{9D8B030D-6E8A-4147-A177-3AD203B41FA5}">
                      <a16:colId xmlns:a16="http://schemas.microsoft.com/office/drawing/2014/main" val="2724206373"/>
                    </a:ext>
                  </a:extLst>
                </a:gridCol>
                <a:gridCol w="715032">
                  <a:extLst>
                    <a:ext uri="{9D8B030D-6E8A-4147-A177-3AD203B41FA5}">
                      <a16:colId xmlns:a16="http://schemas.microsoft.com/office/drawing/2014/main" val="15433775"/>
                    </a:ext>
                  </a:extLst>
                </a:gridCol>
                <a:gridCol w="715032">
                  <a:extLst>
                    <a:ext uri="{9D8B030D-6E8A-4147-A177-3AD203B41FA5}">
                      <a16:colId xmlns:a16="http://schemas.microsoft.com/office/drawing/2014/main" val="2031012775"/>
                    </a:ext>
                  </a:extLst>
                </a:gridCol>
                <a:gridCol w="715032">
                  <a:extLst>
                    <a:ext uri="{9D8B030D-6E8A-4147-A177-3AD203B41FA5}">
                      <a16:colId xmlns:a16="http://schemas.microsoft.com/office/drawing/2014/main" val="507142185"/>
                    </a:ext>
                  </a:extLst>
                </a:gridCol>
                <a:gridCol w="651000">
                  <a:extLst>
                    <a:ext uri="{9D8B030D-6E8A-4147-A177-3AD203B41FA5}">
                      <a16:colId xmlns:a16="http://schemas.microsoft.com/office/drawing/2014/main" val="166173596"/>
                    </a:ext>
                  </a:extLst>
                </a:gridCol>
                <a:gridCol w="651000">
                  <a:extLst>
                    <a:ext uri="{9D8B030D-6E8A-4147-A177-3AD203B41FA5}">
                      <a16:colId xmlns:a16="http://schemas.microsoft.com/office/drawing/2014/main" val="694142471"/>
                    </a:ext>
                  </a:extLst>
                </a:gridCol>
              </a:tblGrid>
              <a:tr h="135783">
                <a:tc rowSpan="2" gridSpan="2">
                  <a:txBody>
                    <a:bodyPr/>
                    <a:lstStyle/>
                    <a:p>
                      <a:pPr algn="ctr" fontAlgn="ctr"/>
                      <a:r>
                        <a:rPr lang="es-CL" sz="800" b="1" i="0" u="none" strike="noStrike">
                          <a:solidFill>
                            <a:srgbClr val="FFFFFF"/>
                          </a:solidFill>
                          <a:effectLst/>
                          <a:latin typeface="Calibri" panose="020F0502020204030204" pitchFamily="34" charset="0"/>
                        </a:rPr>
                        <a:t>Subtítulo</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rowSpan="2"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336114076"/>
                  </a:ext>
                </a:extLst>
              </a:tr>
              <a:tr h="415834">
                <a:tc gridSpan="2" vMerge="1">
                  <a:txBody>
                    <a:bodyPr/>
                    <a:lstStyle/>
                    <a:p>
                      <a:endParaRPr lang="es-CL"/>
                    </a:p>
                  </a:txBody>
                  <a:tcPr/>
                </a:tc>
                <a:tc hMerge="1" vMerge="1">
                  <a:txBody>
                    <a:bodyPr/>
                    <a:lstStyle/>
                    <a:p>
                      <a:endParaRPr lang="es-CL"/>
                    </a:p>
                  </a:txBody>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486" marR="8486" marT="8486"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486" marR="8486" marT="8486"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486" marR="8486" marT="8486"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486" marR="8486" marT="8486"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8486" marR="8486" marT="8486"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486" marR="8486" marT="8486"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3000470895"/>
                  </a:ext>
                </a:extLst>
              </a:tr>
              <a:tr h="178215">
                <a:tc>
                  <a:txBody>
                    <a:bodyPr/>
                    <a:lstStyle/>
                    <a:p>
                      <a:pPr algn="ctr" fontAlgn="ctr"/>
                      <a:r>
                        <a:rPr lang="es-CL" sz="800" b="1" i="0" u="none" strike="noStrike">
                          <a:solidFill>
                            <a:srgbClr val="000000"/>
                          </a:solidFill>
                          <a:effectLst/>
                          <a:latin typeface="Calibri" panose="020F0502020204030204" pitchFamily="34" charset="0"/>
                        </a:rPr>
                        <a:t>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13.412.731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14.328.717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915.986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4.598.489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34,3%</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32,1%</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57621382"/>
                  </a:ext>
                </a:extLst>
              </a:tr>
              <a:tr h="169728">
                <a:tc>
                  <a:txBody>
                    <a:bodyPr/>
                    <a:lstStyle/>
                    <a:p>
                      <a:pPr algn="ctr" fontAlgn="ctr"/>
                      <a:r>
                        <a:rPr lang="es-CL" sz="800" b="0" i="0" u="none" strike="noStrike">
                          <a:solidFill>
                            <a:srgbClr val="000000"/>
                          </a:solidFill>
                          <a:effectLst/>
                          <a:latin typeface="Calibri" panose="020F0502020204030204" pitchFamily="34" charset="0"/>
                        </a:rPr>
                        <a:t>21</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GASTOS EN PERSONAL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10.241.660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10.230.033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-11.627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3.527.683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34,4%</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34,5%</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74583660"/>
                  </a:ext>
                </a:extLst>
              </a:tr>
              <a:tr h="169728">
                <a:tc>
                  <a:txBody>
                    <a:bodyPr/>
                    <a:lstStyle/>
                    <a:p>
                      <a:pPr algn="ctr" fontAlgn="ctr"/>
                      <a:r>
                        <a:rPr lang="es-CL" sz="800" b="0" i="0" u="none" strike="noStrike">
                          <a:solidFill>
                            <a:srgbClr val="000000"/>
                          </a:solidFill>
                          <a:effectLst/>
                          <a:latin typeface="Calibri" panose="020F0502020204030204" pitchFamily="34" charset="0"/>
                        </a:rPr>
                        <a:t>22</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BIENES Y SERVICIOS DE CONSUMO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2.220.842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2.220.842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439.898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19,8%</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19,8%</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66128170"/>
                  </a:ext>
                </a:extLst>
              </a:tr>
              <a:tr h="169728">
                <a:tc>
                  <a:txBody>
                    <a:bodyPr/>
                    <a:lstStyle/>
                    <a:p>
                      <a:pPr algn="ctr" fontAlgn="ctr"/>
                      <a:r>
                        <a:rPr lang="es-CL" sz="800" b="0" i="0" u="none" strike="noStrike">
                          <a:solidFill>
                            <a:srgbClr val="000000"/>
                          </a:solidFill>
                          <a:effectLst/>
                          <a:latin typeface="Calibri" panose="020F0502020204030204" pitchFamily="34" charset="0"/>
                        </a:rPr>
                        <a:t>23</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DE SEGURIDAD SOCIAL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25.579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25.579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25.579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95036474"/>
                  </a:ext>
                </a:extLst>
              </a:tr>
              <a:tr h="169728">
                <a:tc>
                  <a:txBody>
                    <a:bodyPr/>
                    <a:lstStyle/>
                    <a:p>
                      <a:pPr algn="ctr" fontAlgn="ctr"/>
                      <a:r>
                        <a:rPr lang="es-CL" sz="800" b="0" i="0" u="none" strike="noStrike">
                          <a:solidFill>
                            <a:srgbClr val="000000"/>
                          </a:solidFill>
                          <a:effectLst/>
                          <a:latin typeface="Calibri" panose="020F0502020204030204" pitchFamily="34" charset="0"/>
                        </a:rPr>
                        <a:t>24</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TRANSFERENCIAS CORRIENTES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618.000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1.280.272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662.272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282.902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45,8%</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22,1%</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13420600"/>
                  </a:ext>
                </a:extLst>
              </a:tr>
              <a:tr h="169728">
                <a:tc>
                  <a:txBody>
                    <a:bodyPr/>
                    <a:lstStyle/>
                    <a:p>
                      <a:pPr algn="ctr" fontAlgn="ctr"/>
                      <a:r>
                        <a:rPr lang="es-CL" sz="800" b="0" i="0" u="none" strike="noStrike">
                          <a:solidFill>
                            <a:srgbClr val="000000"/>
                          </a:solidFill>
                          <a:effectLst/>
                          <a:latin typeface="Calibri" panose="020F0502020204030204" pitchFamily="34" charset="0"/>
                        </a:rPr>
                        <a:t>25</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INTEGROS AL FISCO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226.450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226.450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226.207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99,9%</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97053884"/>
                  </a:ext>
                </a:extLst>
              </a:tr>
              <a:tr h="169728">
                <a:tc>
                  <a:txBody>
                    <a:bodyPr/>
                    <a:lstStyle/>
                    <a:p>
                      <a:pPr algn="ctr" fontAlgn="ctr"/>
                      <a:r>
                        <a:rPr lang="es-CL" sz="800" b="0" i="0" u="none" strike="noStrike">
                          <a:solidFill>
                            <a:srgbClr val="000000"/>
                          </a:solidFill>
                          <a:effectLst/>
                          <a:latin typeface="Calibri" panose="020F0502020204030204" pitchFamily="34" charset="0"/>
                        </a:rPr>
                        <a:t>29</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ADQUISICIÓN DE ACTIVOS NO FINANCIEROS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331.189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331.189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83.264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25,1%</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25,1%</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31042229"/>
                  </a:ext>
                </a:extLst>
              </a:tr>
              <a:tr h="169728">
                <a:tc>
                  <a:txBody>
                    <a:bodyPr/>
                    <a:lstStyle/>
                    <a:p>
                      <a:pPr algn="ctr" fontAlgn="ctr"/>
                      <a:r>
                        <a:rPr lang="es-CL" sz="800" b="0" i="0" u="none" strike="noStrike">
                          <a:solidFill>
                            <a:srgbClr val="000000"/>
                          </a:solidFill>
                          <a:effectLst/>
                          <a:latin typeface="Calibri" panose="020F0502020204030204" pitchFamily="34" charset="0"/>
                        </a:rPr>
                        <a:t>34</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SERVICIO DE LA DEUDA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1.040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14.352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13.312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12.956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1245,8%</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90,3%</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347426622"/>
                  </a:ext>
                </a:extLst>
              </a:tr>
            </a:tbl>
          </a:graphicData>
        </a:graphic>
      </p:graphicFrame>
    </p:spTree>
    <p:extLst>
      <p:ext uri="{BB962C8B-B14F-4D97-AF65-F5344CB8AC3E}">
        <p14:creationId xmlns:p14="http://schemas.microsoft.com/office/powerpoint/2010/main" val="524812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37815" y="908720"/>
            <a:ext cx="7560840"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latin typeface="+mn-lt"/>
                <a:ea typeface="Verdana" pitchFamily="34" charset="0"/>
                <a:cs typeface="Verdana" pitchFamily="34" charset="0"/>
              </a:rPr>
              <a:t>EJECUCIÓN ACUMULADA DE GASTOS A MAYO 2019 </a:t>
            </a:r>
            <a:br>
              <a:rPr lang="es-CL" sz="1600" b="1" dirty="0">
                <a:solidFill>
                  <a:schemeClr val="tx1"/>
                </a:solidFill>
                <a:latin typeface="+mn-lt"/>
                <a:ea typeface="Verdana" pitchFamily="34" charset="0"/>
                <a:cs typeface="Verdana" pitchFamily="34" charset="0"/>
              </a:rPr>
            </a:br>
            <a:r>
              <a:rPr lang="es-CL" sz="1600" b="1" dirty="0">
                <a:solidFill>
                  <a:schemeClr val="tx1"/>
                </a:solidFill>
                <a:latin typeface="+mn-lt"/>
                <a:ea typeface="Verdana" pitchFamily="34" charset="0"/>
                <a:cs typeface="Verdana" pitchFamily="34" charset="0"/>
              </a:rPr>
              <a:t>PARTIDA 22, RESUMEN POR CAPÍTULOS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8</a:t>
            </a:fld>
            <a:endParaRPr lang="es-CL"/>
          </a:p>
        </p:txBody>
      </p:sp>
      <p:sp>
        <p:nvSpPr>
          <p:cNvPr id="8" name="3 Marcador de pie de página"/>
          <p:cNvSpPr txBox="1">
            <a:spLocks/>
          </p:cNvSpPr>
          <p:nvPr/>
        </p:nvSpPr>
        <p:spPr>
          <a:xfrm>
            <a:off x="750800" y="5157192"/>
            <a:ext cx="7056785" cy="365125"/>
          </a:xfrm>
          <a:prstGeom prst="rect">
            <a:avLst/>
          </a:prstGeom>
        </p:spPr>
        <p:txBody>
          <a:bodyPr/>
          <a:ls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CL" sz="1050" b="1" dirty="0"/>
              <a:t>Fuente</a:t>
            </a:r>
            <a:r>
              <a:rPr lang="es-CL" sz="1050" dirty="0"/>
              <a:t>: Elaboración propia en base  a Informes de ejecución presupuestaria mensual de DIPRES</a:t>
            </a:r>
          </a:p>
        </p:txBody>
      </p:sp>
      <p:sp>
        <p:nvSpPr>
          <p:cNvPr id="6" name="1 Título"/>
          <p:cNvSpPr txBox="1">
            <a:spLocks/>
          </p:cNvSpPr>
          <p:nvPr/>
        </p:nvSpPr>
        <p:spPr>
          <a:xfrm>
            <a:off x="755575" y="2276872"/>
            <a:ext cx="7488833" cy="333419"/>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graphicFrame>
        <p:nvGraphicFramePr>
          <p:cNvPr id="4" name="Tabla 3">
            <a:extLst>
              <a:ext uri="{FF2B5EF4-FFF2-40B4-BE49-F238E27FC236}">
                <a16:creationId xmlns:a16="http://schemas.microsoft.com/office/drawing/2014/main" id="{99CCCA72-A5AC-4E63-AF31-56997A0C63D3}"/>
              </a:ext>
            </a:extLst>
          </p:cNvPr>
          <p:cNvGraphicFramePr>
            <a:graphicFrameLocks noGrp="1"/>
          </p:cNvGraphicFramePr>
          <p:nvPr/>
        </p:nvGraphicFramePr>
        <p:xfrm>
          <a:off x="628650" y="3349082"/>
          <a:ext cx="7886699" cy="1304423"/>
        </p:xfrm>
        <a:graphic>
          <a:graphicData uri="http://schemas.openxmlformats.org/drawingml/2006/table">
            <a:tbl>
              <a:tblPr/>
              <a:tblGrid>
                <a:gridCol w="692768">
                  <a:extLst>
                    <a:ext uri="{9D8B030D-6E8A-4147-A177-3AD203B41FA5}">
                      <a16:colId xmlns:a16="http://schemas.microsoft.com/office/drawing/2014/main" val="2458783203"/>
                    </a:ext>
                  </a:extLst>
                </a:gridCol>
                <a:gridCol w="255911">
                  <a:extLst>
                    <a:ext uri="{9D8B030D-6E8A-4147-A177-3AD203B41FA5}">
                      <a16:colId xmlns:a16="http://schemas.microsoft.com/office/drawing/2014/main" val="278702250"/>
                    </a:ext>
                  </a:extLst>
                </a:gridCol>
                <a:gridCol w="2915830">
                  <a:extLst>
                    <a:ext uri="{9D8B030D-6E8A-4147-A177-3AD203B41FA5}">
                      <a16:colId xmlns:a16="http://schemas.microsoft.com/office/drawing/2014/main" val="1253477766"/>
                    </a:ext>
                  </a:extLst>
                </a:gridCol>
                <a:gridCol w="692768">
                  <a:extLst>
                    <a:ext uri="{9D8B030D-6E8A-4147-A177-3AD203B41FA5}">
                      <a16:colId xmlns:a16="http://schemas.microsoft.com/office/drawing/2014/main" val="4001532874"/>
                    </a:ext>
                  </a:extLst>
                </a:gridCol>
                <a:gridCol w="692768">
                  <a:extLst>
                    <a:ext uri="{9D8B030D-6E8A-4147-A177-3AD203B41FA5}">
                      <a16:colId xmlns:a16="http://schemas.microsoft.com/office/drawing/2014/main" val="4098475161"/>
                    </a:ext>
                  </a:extLst>
                </a:gridCol>
                <a:gridCol w="692768">
                  <a:extLst>
                    <a:ext uri="{9D8B030D-6E8A-4147-A177-3AD203B41FA5}">
                      <a16:colId xmlns:a16="http://schemas.microsoft.com/office/drawing/2014/main" val="527669449"/>
                    </a:ext>
                  </a:extLst>
                </a:gridCol>
                <a:gridCol w="692768">
                  <a:extLst>
                    <a:ext uri="{9D8B030D-6E8A-4147-A177-3AD203B41FA5}">
                      <a16:colId xmlns:a16="http://schemas.microsoft.com/office/drawing/2014/main" val="2674386479"/>
                    </a:ext>
                  </a:extLst>
                </a:gridCol>
                <a:gridCol w="630729">
                  <a:extLst>
                    <a:ext uri="{9D8B030D-6E8A-4147-A177-3AD203B41FA5}">
                      <a16:colId xmlns:a16="http://schemas.microsoft.com/office/drawing/2014/main" val="620969853"/>
                    </a:ext>
                  </a:extLst>
                </a:gridCol>
                <a:gridCol w="620389">
                  <a:extLst>
                    <a:ext uri="{9D8B030D-6E8A-4147-A177-3AD203B41FA5}">
                      <a16:colId xmlns:a16="http://schemas.microsoft.com/office/drawing/2014/main" val="3677398470"/>
                    </a:ext>
                  </a:extLst>
                </a:gridCol>
              </a:tblGrid>
              <a:tr h="131263">
                <a:tc rowSpan="2" gridSpan="3">
                  <a:txBody>
                    <a:bodyPr/>
                    <a:lstStyle/>
                    <a:p>
                      <a:pPr algn="ctr" fontAlgn="ctr"/>
                      <a:r>
                        <a:rPr lang="es-CL" sz="800" b="1" i="0" u="none" strike="noStrike">
                          <a:solidFill>
                            <a:srgbClr val="FFFFFF"/>
                          </a:solidFill>
                          <a:effectLst/>
                          <a:latin typeface="Calibri" panose="020F0502020204030204" pitchFamily="34" charset="0"/>
                        </a:rPr>
                        <a:t>Subtítulo</a:t>
                      </a:r>
                    </a:p>
                  </a:txBody>
                  <a:tcPr marL="8204" marR="8204" marT="8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3763296576"/>
                  </a:ext>
                </a:extLst>
              </a:tr>
              <a:tr h="401992">
                <a:tc gridSpan="3"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204" marR="8204" marT="8204"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204" marR="8204" marT="8204"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204" marR="8204" marT="8204"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204" marR="8204" marT="8204"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8204" marR="8204" marT="8204"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204" marR="8204" marT="8204"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1871781093"/>
                  </a:ext>
                </a:extLst>
              </a:tr>
              <a:tr h="172282">
                <a:tc>
                  <a:txBody>
                    <a:bodyPr/>
                    <a:lstStyle/>
                    <a:p>
                      <a:pPr algn="ctr" fontAlgn="ctr"/>
                      <a:r>
                        <a:rPr lang="es-CL" sz="800" b="1" i="0" u="none" strike="noStrike">
                          <a:solidFill>
                            <a:srgbClr val="000000"/>
                          </a:solidFill>
                          <a:effectLst/>
                          <a:latin typeface="Calibri" panose="020F0502020204030204" pitchFamily="34" charset="0"/>
                        </a:rPr>
                        <a:t>01</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1" i="0" u="none" strike="noStrike">
                          <a:solidFill>
                            <a:srgbClr val="000000"/>
                          </a:solidFill>
                          <a:effectLst/>
                          <a:latin typeface="Calibri" panose="020F0502020204030204" pitchFamily="34" charset="0"/>
                        </a:rPr>
                        <a:t> </a:t>
                      </a:r>
                    </a:p>
                  </a:txBody>
                  <a:tcPr marL="8204" marR="8204" marT="8204"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Secretaría Gral de la Presidencia de la República</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13.412.731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14.328.717 </a:t>
                      </a:r>
                    </a:p>
                  </a:txBody>
                  <a:tcPr marL="8204" marR="8204" marT="8204"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915.986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4.598.489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34,3%</a:t>
                      </a:r>
                    </a:p>
                  </a:txBody>
                  <a:tcPr marL="8204" marR="8204" marT="8204"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32,1%</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51968449"/>
                  </a:ext>
                </a:extLst>
              </a:tr>
              <a:tr h="221506">
                <a:tc>
                  <a:txBody>
                    <a:bodyPr/>
                    <a:lstStyle/>
                    <a:p>
                      <a:pPr algn="ctr" fontAlgn="ctr"/>
                      <a:r>
                        <a:rPr lang="es-CL" sz="800" b="1" i="0" u="none" strike="noStrike">
                          <a:solidFill>
                            <a:srgbClr val="000000"/>
                          </a:solidFill>
                          <a:effectLst/>
                          <a:latin typeface="Calibri" panose="020F0502020204030204" pitchFamily="34" charset="0"/>
                        </a:rPr>
                        <a:t>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Secretaría General de la Presidencia de la República</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9.034.139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9.710.804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676.665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3.146.132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34,8%</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32,4%</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61280025"/>
                  </a:ext>
                </a:extLst>
              </a:tr>
              <a:tr h="188690">
                <a:tc>
                  <a:txBody>
                    <a:bodyPr/>
                    <a:lstStyle/>
                    <a:p>
                      <a:pPr algn="ctr" fontAlgn="ctr"/>
                      <a:r>
                        <a:rPr lang="es-CL" sz="800" b="1" i="0" u="none" strike="noStrike">
                          <a:solidFill>
                            <a:srgbClr val="000000"/>
                          </a:solidFill>
                          <a:effectLst/>
                          <a:latin typeface="Calibri" panose="020F0502020204030204" pitchFamily="34" charset="0"/>
                        </a:rPr>
                        <a:t>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Gobierno Digital</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3.039.585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3.278.906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239.321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953.389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31,4%</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29,1%</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75503724"/>
                  </a:ext>
                </a:extLst>
              </a:tr>
              <a:tr h="188690">
                <a:tc>
                  <a:txBody>
                    <a:bodyPr/>
                    <a:lstStyle/>
                    <a:p>
                      <a:pPr algn="ctr" fontAlgn="ctr"/>
                      <a:r>
                        <a:rPr lang="es-CL" sz="800" b="1" i="0" u="none" strike="noStrike">
                          <a:solidFill>
                            <a:srgbClr val="000000"/>
                          </a:solidFill>
                          <a:effectLst/>
                          <a:latin typeface="Calibri" panose="020F0502020204030204" pitchFamily="34" charset="0"/>
                        </a:rPr>
                        <a:t>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Consejo de Auditoría Interna General de Gobierno</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1.339.007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1.339.007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498.968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37,3%</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37,3%</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884985520"/>
                  </a:ext>
                </a:extLst>
              </a:tr>
            </a:tbl>
          </a:graphicData>
        </a:graphic>
      </p:graphicFrame>
    </p:spTree>
    <p:extLst>
      <p:ext uri="{BB962C8B-B14F-4D97-AF65-F5344CB8AC3E}">
        <p14:creationId xmlns:p14="http://schemas.microsoft.com/office/powerpoint/2010/main" val="178714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554749" y="5517232"/>
            <a:ext cx="7833675" cy="365125"/>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9</a:t>
            </a:fld>
            <a:endParaRPr lang="es-CL"/>
          </a:p>
        </p:txBody>
      </p:sp>
      <p:sp>
        <p:nvSpPr>
          <p:cNvPr id="7" name="1 Título"/>
          <p:cNvSpPr txBox="1">
            <a:spLocks/>
          </p:cNvSpPr>
          <p:nvPr/>
        </p:nvSpPr>
        <p:spPr>
          <a:xfrm>
            <a:off x="606382" y="764704"/>
            <a:ext cx="7942830" cy="837314"/>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MAYO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22. CAPÍTULO 01. PROGRAMA 01: SECRETARÍA GENERAL DE LA PRESIDENCIA DE LA REPÚBLICA</a:t>
            </a:r>
          </a:p>
        </p:txBody>
      </p:sp>
      <p:sp>
        <p:nvSpPr>
          <p:cNvPr id="9" name="1 Título"/>
          <p:cNvSpPr txBox="1">
            <a:spLocks/>
          </p:cNvSpPr>
          <p:nvPr/>
        </p:nvSpPr>
        <p:spPr>
          <a:xfrm>
            <a:off x="589611" y="1916832"/>
            <a:ext cx="7860248" cy="311324"/>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graphicFrame>
        <p:nvGraphicFramePr>
          <p:cNvPr id="3" name="Tabla 2">
            <a:extLst>
              <a:ext uri="{FF2B5EF4-FFF2-40B4-BE49-F238E27FC236}">
                <a16:creationId xmlns:a16="http://schemas.microsoft.com/office/drawing/2014/main" id="{C78136A3-814D-4C5D-9DD2-4616472B96C8}"/>
              </a:ext>
            </a:extLst>
          </p:cNvPr>
          <p:cNvGraphicFramePr>
            <a:graphicFrameLocks noGrp="1"/>
          </p:cNvGraphicFramePr>
          <p:nvPr/>
        </p:nvGraphicFramePr>
        <p:xfrm>
          <a:off x="628651" y="2574074"/>
          <a:ext cx="7886698" cy="2854439"/>
        </p:xfrm>
        <a:graphic>
          <a:graphicData uri="http://schemas.openxmlformats.org/drawingml/2006/table">
            <a:tbl>
              <a:tblPr/>
              <a:tblGrid>
                <a:gridCol w="670995">
                  <a:extLst>
                    <a:ext uri="{9D8B030D-6E8A-4147-A177-3AD203B41FA5}">
                      <a16:colId xmlns:a16="http://schemas.microsoft.com/office/drawing/2014/main" val="1978788276"/>
                    </a:ext>
                  </a:extLst>
                </a:gridCol>
                <a:gridCol w="247868">
                  <a:extLst>
                    <a:ext uri="{9D8B030D-6E8A-4147-A177-3AD203B41FA5}">
                      <a16:colId xmlns:a16="http://schemas.microsoft.com/office/drawing/2014/main" val="11288853"/>
                    </a:ext>
                  </a:extLst>
                </a:gridCol>
                <a:gridCol w="247868">
                  <a:extLst>
                    <a:ext uri="{9D8B030D-6E8A-4147-A177-3AD203B41FA5}">
                      <a16:colId xmlns:a16="http://schemas.microsoft.com/office/drawing/2014/main" val="429697699"/>
                    </a:ext>
                  </a:extLst>
                </a:gridCol>
                <a:gridCol w="2824189">
                  <a:extLst>
                    <a:ext uri="{9D8B030D-6E8A-4147-A177-3AD203B41FA5}">
                      <a16:colId xmlns:a16="http://schemas.microsoft.com/office/drawing/2014/main" val="4185705009"/>
                    </a:ext>
                  </a:extLst>
                </a:gridCol>
                <a:gridCol w="670995">
                  <a:extLst>
                    <a:ext uri="{9D8B030D-6E8A-4147-A177-3AD203B41FA5}">
                      <a16:colId xmlns:a16="http://schemas.microsoft.com/office/drawing/2014/main" val="456820388"/>
                    </a:ext>
                  </a:extLst>
                </a:gridCol>
                <a:gridCol w="670995">
                  <a:extLst>
                    <a:ext uri="{9D8B030D-6E8A-4147-A177-3AD203B41FA5}">
                      <a16:colId xmlns:a16="http://schemas.microsoft.com/office/drawing/2014/main" val="1419977503"/>
                    </a:ext>
                  </a:extLst>
                </a:gridCol>
                <a:gridCol w="670995">
                  <a:extLst>
                    <a:ext uri="{9D8B030D-6E8A-4147-A177-3AD203B41FA5}">
                      <a16:colId xmlns:a16="http://schemas.microsoft.com/office/drawing/2014/main" val="4071539239"/>
                    </a:ext>
                  </a:extLst>
                </a:gridCol>
                <a:gridCol w="670995">
                  <a:extLst>
                    <a:ext uri="{9D8B030D-6E8A-4147-A177-3AD203B41FA5}">
                      <a16:colId xmlns:a16="http://schemas.microsoft.com/office/drawing/2014/main" val="1288698655"/>
                    </a:ext>
                  </a:extLst>
                </a:gridCol>
                <a:gridCol w="610907">
                  <a:extLst>
                    <a:ext uri="{9D8B030D-6E8A-4147-A177-3AD203B41FA5}">
                      <a16:colId xmlns:a16="http://schemas.microsoft.com/office/drawing/2014/main" val="3901732694"/>
                    </a:ext>
                  </a:extLst>
                </a:gridCol>
                <a:gridCol w="600891">
                  <a:extLst>
                    <a:ext uri="{9D8B030D-6E8A-4147-A177-3AD203B41FA5}">
                      <a16:colId xmlns:a16="http://schemas.microsoft.com/office/drawing/2014/main" val="2872746149"/>
                    </a:ext>
                  </a:extLst>
                </a:gridCol>
              </a:tblGrid>
              <a:tr h="126864">
                <a:tc rowSpan="2" gridSpan="4">
                  <a:txBody>
                    <a:bodyPr/>
                    <a:lstStyle/>
                    <a:p>
                      <a:pPr algn="ctr" fontAlgn="ctr"/>
                      <a:r>
                        <a:rPr lang="es-CL" sz="700" b="1" i="0" u="none" strike="noStrike">
                          <a:solidFill>
                            <a:srgbClr val="FFFFFF"/>
                          </a:solidFill>
                          <a:effectLst/>
                          <a:latin typeface="Calibri" panose="020F0502020204030204" pitchFamily="34" charset="0"/>
                        </a:rPr>
                        <a:t>Subtítulo</a:t>
                      </a:r>
                    </a:p>
                  </a:txBody>
                  <a:tcPr marL="7929" marR="7929" marT="79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700" b="1" i="0" u="none" strike="noStrike">
                          <a:solidFill>
                            <a:srgbClr val="FFFFFF"/>
                          </a:solidFill>
                          <a:effectLst/>
                          <a:latin typeface="Calibri" panose="020F0502020204030204" pitchFamily="34" charset="0"/>
                        </a:rPr>
                        <a:t>Presupuesto 2019</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700" b="1" i="0" u="none" strike="noStrike">
                          <a:solidFill>
                            <a:srgbClr val="FFFFFF"/>
                          </a:solidFill>
                          <a:effectLst/>
                          <a:latin typeface="Calibri" panose="020F0502020204030204" pitchFamily="34" charset="0"/>
                        </a:rPr>
                        <a:t>Ejecución</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8171196"/>
                  </a:ext>
                </a:extLst>
              </a:tr>
              <a:tr h="388520">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700" b="1" i="0" u="none" strike="noStrike">
                          <a:solidFill>
                            <a:srgbClr val="FFFFFF"/>
                          </a:solidFill>
                          <a:effectLst/>
                          <a:latin typeface="Calibri" panose="020F0502020204030204" pitchFamily="34" charset="0"/>
                        </a:rPr>
                        <a:t>Ley 2019</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Vigente</a:t>
                      </a:r>
                    </a:p>
                  </a:txBody>
                  <a:tcPr marL="7929" marR="7929" marT="7929"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Variación</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Ejecución Acumulada</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 % Ejecución Ley 2019 </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 % Ejecución Ppto. Vigente </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1125619561"/>
                  </a:ext>
                </a:extLst>
              </a:tr>
              <a:tr h="166509">
                <a:tc>
                  <a:txBody>
                    <a:bodyPr/>
                    <a:lstStyle/>
                    <a:p>
                      <a:pPr algn="l" fontAlgn="ctr"/>
                      <a:r>
                        <a:rPr lang="es-CL" sz="9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GASTOS</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9.034.139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9.710.804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676.665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3.146.132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34,8%</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32,4%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332450"/>
                  </a:ext>
                </a:extLst>
              </a:tr>
              <a:tr h="126864">
                <a:tc>
                  <a:txBody>
                    <a:bodyPr/>
                    <a:lstStyle/>
                    <a:p>
                      <a:pPr algn="ctr" fontAlgn="ctr"/>
                      <a:r>
                        <a:rPr lang="es-CL" sz="700" b="1" i="0" u="none" strike="noStrike">
                          <a:solidFill>
                            <a:srgbClr val="000000"/>
                          </a:solidFill>
                          <a:effectLst/>
                          <a:latin typeface="Calibri" panose="020F0502020204030204" pitchFamily="34" charset="0"/>
                        </a:rPr>
                        <a:t>21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GASTOS EN PERSONAL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7.729.664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7.718.037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-11.627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2.650.215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34,3%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34,3%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76009620"/>
                  </a:ext>
                </a:extLst>
              </a:tr>
              <a:tr h="126864">
                <a:tc>
                  <a:txBody>
                    <a:bodyPr/>
                    <a:lstStyle/>
                    <a:p>
                      <a:pPr algn="ctr" fontAlgn="ctr"/>
                      <a:r>
                        <a:rPr lang="es-CL" sz="700" b="1" i="0" u="none" strike="noStrike">
                          <a:solidFill>
                            <a:srgbClr val="000000"/>
                          </a:solidFill>
                          <a:effectLst/>
                          <a:latin typeface="Calibri" panose="020F0502020204030204" pitchFamily="34" charset="0"/>
                        </a:rPr>
                        <a:t>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BIENES Y SERVICIOS DE CONSUMO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1.232.557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1.232.557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271.150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22,0%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22,0%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84956328"/>
                  </a:ext>
                </a:extLst>
              </a:tr>
              <a:tr h="126864">
                <a:tc>
                  <a:txBody>
                    <a:bodyPr/>
                    <a:lstStyle/>
                    <a:p>
                      <a:pPr algn="ctr" fontAlgn="ctr"/>
                      <a:r>
                        <a:rPr lang="es-CL" sz="700" b="1" i="0" u="none" strike="noStrike">
                          <a:solidFill>
                            <a:srgbClr val="000000"/>
                          </a:solidFill>
                          <a:effectLst/>
                          <a:latin typeface="Calibri" panose="020F0502020204030204" pitchFamily="34" charset="0"/>
                        </a:rPr>
                        <a:t>23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PRESTACIONES DE SEGURIDAD SOCIAL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25.579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25.579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25.579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100,0%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72743259"/>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Prestaciones Sociales del Empleador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25.579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25.579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25.579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100,0%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83618616"/>
                  </a:ext>
                </a:extLst>
              </a:tr>
              <a:tr h="126864">
                <a:tc>
                  <a:txBody>
                    <a:bodyPr/>
                    <a:lstStyle/>
                    <a:p>
                      <a:pPr algn="ctr" fontAlgn="ctr"/>
                      <a:r>
                        <a:rPr lang="es-CL" sz="700" b="1" i="0" u="none" strike="noStrike">
                          <a:solidFill>
                            <a:srgbClr val="000000"/>
                          </a:solidFill>
                          <a:effectLst/>
                          <a:latin typeface="Calibri" panose="020F0502020204030204" pitchFamily="34" charset="0"/>
                        </a:rPr>
                        <a:t>24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TRANSFERENCIAS CORRIENTES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662.272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662.272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164.193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24,8%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73031075"/>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 Otras Entidades Públicas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662.272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662.272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164.193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24,8%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23920315"/>
                  </a:ext>
                </a:extLst>
              </a:tr>
              <a:tr h="253728">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Gestión y Aplicación Ciencia, Tecnología, Conocimiento e Innovación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662.272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662.272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164.193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24,8%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65795995"/>
                  </a:ext>
                </a:extLst>
              </a:tr>
              <a:tr h="126864">
                <a:tc>
                  <a:txBody>
                    <a:bodyPr/>
                    <a:lstStyle/>
                    <a:p>
                      <a:pPr algn="ctr" fontAlgn="ctr"/>
                      <a:r>
                        <a:rPr lang="es-CL" sz="700" b="1" i="0" u="none" strike="noStrike">
                          <a:solidFill>
                            <a:srgbClr val="000000"/>
                          </a:solidFill>
                          <a:effectLst/>
                          <a:latin typeface="Calibri" panose="020F0502020204030204" pitchFamily="34" charset="0"/>
                        </a:rPr>
                        <a:t>25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INTEGROS AL FISCO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242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242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87807186"/>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Impuestos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242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242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15258112"/>
                  </a:ext>
                </a:extLst>
              </a:tr>
              <a:tr h="126864">
                <a:tc>
                  <a:txBody>
                    <a:bodyPr/>
                    <a:lstStyle/>
                    <a:p>
                      <a:pPr algn="ctr" fontAlgn="ctr"/>
                      <a:r>
                        <a:rPr lang="es-CL" sz="700" b="1" i="0" u="none" strike="noStrike">
                          <a:solidFill>
                            <a:srgbClr val="000000"/>
                          </a:solidFill>
                          <a:effectLst/>
                          <a:latin typeface="Calibri" panose="020F0502020204030204" pitchFamily="34" charset="0"/>
                        </a:rPr>
                        <a:t>29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ADQUISICIÓN DE ACTIVOS NO FINANCIEROS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70.888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70.888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34.995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49,4%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49,4%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478505"/>
                  </a:ext>
                </a:extLst>
              </a:tr>
              <a:tr h="142722">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Mobiliario y Otros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515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515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83626982"/>
                  </a:ext>
                </a:extLst>
              </a:tr>
              <a:tr h="126864">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Máquinas y Equipos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2.524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2.524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12760102"/>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Equipos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32.319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32.319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17.285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53,5%</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53,5%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47460364"/>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Programas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35.530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35.530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17.710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49,8%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49,8%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7578942"/>
                  </a:ext>
                </a:extLst>
              </a:tr>
              <a:tr h="126864">
                <a:tc>
                  <a:txBody>
                    <a:bodyPr/>
                    <a:lstStyle/>
                    <a:p>
                      <a:pPr algn="ctr" fontAlgn="ctr"/>
                      <a:r>
                        <a:rPr lang="es-CL" sz="700" b="1" i="0" u="none" strike="noStrike">
                          <a:solidFill>
                            <a:srgbClr val="000000"/>
                          </a:solidFill>
                          <a:effectLst/>
                          <a:latin typeface="Calibri" panose="020F0502020204030204" pitchFamily="34" charset="0"/>
                        </a:rPr>
                        <a:t>34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SERVICIO DE LA DEUDA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1.030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1.229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199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71849093"/>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Deuda Flotante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1.030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1.229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199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dirty="0">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132222267"/>
                  </a:ext>
                </a:extLst>
              </a:tr>
            </a:tbl>
          </a:graphicData>
        </a:graphic>
      </p:graphicFrame>
    </p:spTree>
    <p:extLst>
      <p:ext uri="{BB962C8B-B14F-4D97-AF65-F5344CB8AC3E}">
        <p14:creationId xmlns:p14="http://schemas.microsoft.com/office/powerpoint/2010/main" val="827320115"/>
      </p:ext>
    </p:extLst>
  </p:cSld>
  <p:clrMapOvr>
    <a:masterClrMapping/>
  </p:clrMapOvr>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3428</TotalTime>
  <Words>1745</Words>
  <Application>Microsoft Office PowerPoint</Application>
  <PresentationFormat>Presentación en pantalla (4:3)</PresentationFormat>
  <Paragraphs>634</Paragraphs>
  <Slides>11</Slides>
  <Notes>3</Notes>
  <HiddenSlides>0</HiddenSlides>
  <MMClips>0</MMClips>
  <ScaleCrop>false</ScaleCrop>
  <HeadingPairs>
    <vt:vector size="8" baseType="variant">
      <vt:variant>
        <vt:lpstr>Fuentes usadas</vt:lpstr>
      </vt:variant>
      <vt:variant>
        <vt:i4>4</vt:i4>
      </vt:variant>
      <vt:variant>
        <vt:lpstr>Tema</vt:lpstr>
      </vt:variant>
      <vt:variant>
        <vt:i4>2</vt:i4>
      </vt:variant>
      <vt:variant>
        <vt:lpstr>Servidores OLE incrustados</vt:lpstr>
      </vt:variant>
      <vt:variant>
        <vt:i4>1</vt:i4>
      </vt:variant>
      <vt:variant>
        <vt:lpstr>Títulos de diapositiva</vt:lpstr>
      </vt:variant>
      <vt:variant>
        <vt:i4>11</vt:i4>
      </vt:variant>
    </vt:vector>
  </HeadingPairs>
  <TitlesOfParts>
    <vt:vector size="18" baseType="lpstr">
      <vt:lpstr>Andalus</vt:lpstr>
      <vt:lpstr>Arial</vt:lpstr>
      <vt:lpstr>Calibri</vt:lpstr>
      <vt:lpstr>Times New Roman</vt:lpstr>
      <vt:lpstr>1_Tema de Office</vt:lpstr>
      <vt:lpstr>Tema de Office</vt:lpstr>
      <vt:lpstr>Imagen de mapa de bits</vt:lpstr>
      <vt:lpstr>EJECUCIÓN ACUMULADA DE GASTOS PRESUPUESTARIOS AL MES DE MAYO 2019 PARTIDA 22: MINISTERIO SECRETARÍA DE LA PRESIDENCIA</vt:lpstr>
      <vt:lpstr>EJECUCIÓN ACUMULADA DE GASTOS A MAYO 2019  PARTIDA 22 MINISTERIO SECRETARÍA GENERAL DE LA PRESIDENCIA</vt:lpstr>
      <vt:lpstr>EJECUCIÓN ACUMULADA DE GASTOS A MAYO 2019  PARTIDA 22 MINISTERIO SECRETARÍA GENERAL DE LA PRESIDENCIA</vt:lpstr>
      <vt:lpstr>COMPORTAMIENTO DE LA EJECUCIÓN ACUMULADA DE GASTOS A MAYO 2019  PARTIDA 22 MINISTERIO SECRETARÍA GENERAL DE LA PRESIDENCIA</vt:lpstr>
      <vt:lpstr>EJECUCIÓN ACUMULADA DE GASTOS A MAYO 2019  PARTIDA 22 MINISTERIO SECRETARÍA GENERAL DE LA PRESIDENCIA</vt:lpstr>
      <vt:lpstr>EJECUCIÓN ACUMULADA DE GASTOS A MAYO 2019  PARTIDA 22 MINISTERIO SECRETARÍA GENERAL DE LA PRESIDENCIA</vt:lpstr>
      <vt:lpstr>EJECUCIÓN ACUMULADA DE GASTOS A MAYO 2019  PARTIDA 22 MINISTERIO SECRETARÍA GENERAL DE LA PRESIDENCIA</vt:lpstr>
      <vt:lpstr>EJECUCIÓN ACUMULADA DE GASTOS A MAYO 2019  PARTIDA 22, RESUMEN POR CAPÍTULOS</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PRESUPUESTO1</dc:creator>
  <cp:lastModifiedBy>RCATALAN</cp:lastModifiedBy>
  <cp:revision>250</cp:revision>
  <cp:lastPrinted>2017-05-05T19:52:29Z</cp:lastPrinted>
  <dcterms:created xsi:type="dcterms:W3CDTF">2016-06-23T13:38:47Z</dcterms:created>
  <dcterms:modified xsi:type="dcterms:W3CDTF">2019-07-08T19:36:35Z</dcterms:modified>
</cp:coreProperties>
</file>