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303" r:id="rId4"/>
    <p:sldId id="299" r:id="rId5"/>
    <p:sldId id="301" r:id="rId6"/>
    <p:sldId id="304" r:id="rId7"/>
    <p:sldId id="298" r:id="rId8"/>
    <p:sldId id="264" r:id="rId9"/>
    <p:sldId id="263" r:id="rId10"/>
    <p:sldId id="265" r:id="rId11"/>
    <p:sldId id="267" r:id="rId12"/>
    <p:sldId id="268" r:id="rId13"/>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336" y="14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22'!$C$34</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22'!$D$34:$O$34</c:f>
              <c:numCache>
                <c:formatCode>0.0%</c:formatCode>
                <c:ptCount val="12"/>
                <c:pt idx="0">
                  <c:v>0.05</c:v>
                </c:pt>
                <c:pt idx="1">
                  <c:v>5.8999999999999997E-2</c:v>
                </c:pt>
                <c:pt idx="2">
                  <c:v>7.5999999999999998E-2</c:v>
                </c:pt>
                <c:pt idx="3">
                  <c:v>0.09</c:v>
                </c:pt>
                <c:pt idx="4">
                  <c:v>6.4000000000000001E-2</c:v>
                </c:pt>
                <c:pt idx="5">
                  <c:v>8.5000000000000006E-2</c:v>
                </c:pt>
                <c:pt idx="6">
                  <c:v>6.5000000000000002E-2</c:v>
                </c:pt>
                <c:pt idx="7">
                  <c:v>7.0000000000000007E-2</c:v>
                </c:pt>
                <c:pt idx="8">
                  <c:v>7.2999999999999995E-2</c:v>
                </c:pt>
                <c:pt idx="9">
                  <c:v>0.08</c:v>
                </c:pt>
                <c:pt idx="10">
                  <c:v>0.09</c:v>
                </c:pt>
                <c:pt idx="11">
                  <c:v>0.17299999999999999</c:v>
                </c:pt>
              </c:numCache>
            </c:numRef>
          </c:val>
          <c:extLst>
            <c:ext xmlns:c16="http://schemas.microsoft.com/office/drawing/2014/chart" uri="{C3380CC4-5D6E-409C-BE32-E72D297353CC}">
              <c16:uniqueId val="{00000000-36E7-4FE8-AD5F-83411572BDB9}"/>
            </c:ext>
          </c:extLst>
        </c:ser>
        <c:ser>
          <c:idx val="1"/>
          <c:order val="1"/>
          <c:tx>
            <c:strRef>
              <c:f>'Partida 22'!$C$35</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22'!$D$35:$O$35</c:f>
              <c:numCache>
                <c:formatCode>0.0%</c:formatCode>
                <c:ptCount val="12"/>
                <c:pt idx="0">
                  <c:v>6.4000000000000001E-2</c:v>
                </c:pt>
                <c:pt idx="1">
                  <c:v>7.0999999999999994E-2</c:v>
                </c:pt>
                <c:pt idx="2">
                  <c:v>0.09</c:v>
                </c:pt>
                <c:pt idx="3">
                  <c:v>6.2E-2</c:v>
                </c:pt>
                <c:pt idx="4">
                  <c:v>5.6000000000000001E-2</c:v>
                </c:pt>
                <c:pt idx="5">
                  <c:v>7.9000000000000001E-2</c:v>
                </c:pt>
                <c:pt idx="6">
                  <c:v>5.8000000000000003E-2</c:v>
                </c:pt>
                <c:pt idx="7">
                  <c:v>6.4000000000000001E-2</c:v>
                </c:pt>
                <c:pt idx="8">
                  <c:v>7.3999999999999996E-2</c:v>
                </c:pt>
                <c:pt idx="9">
                  <c:v>7.1999999999999995E-2</c:v>
                </c:pt>
                <c:pt idx="10">
                  <c:v>7.8E-2</c:v>
                </c:pt>
                <c:pt idx="11">
                  <c:v>0.13900000000000001</c:v>
                </c:pt>
              </c:numCache>
            </c:numRef>
          </c:val>
          <c:extLst>
            <c:ext xmlns:c16="http://schemas.microsoft.com/office/drawing/2014/chart" uri="{C3380CC4-5D6E-409C-BE32-E72D297353CC}">
              <c16:uniqueId val="{00000001-36E7-4FE8-AD5F-83411572BDB9}"/>
            </c:ext>
          </c:extLst>
        </c:ser>
        <c:ser>
          <c:idx val="2"/>
          <c:order val="2"/>
          <c:tx>
            <c:strRef>
              <c:f>'Partida 22'!$C$36</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22'!$D$36:$H$36</c:f>
              <c:numCache>
                <c:formatCode>0.0%</c:formatCode>
                <c:ptCount val="5"/>
                <c:pt idx="0">
                  <c:v>4.8788274364109742E-2</c:v>
                </c:pt>
                <c:pt idx="1">
                  <c:v>4.8525247205986388E-2</c:v>
                </c:pt>
                <c:pt idx="2">
                  <c:v>7.2051120895765514E-2</c:v>
                </c:pt>
                <c:pt idx="3">
                  <c:v>8.8094419060687712E-2</c:v>
                </c:pt>
                <c:pt idx="4">
                  <c:v>6.8652831931847069E-2</c:v>
                </c:pt>
              </c:numCache>
            </c:numRef>
          </c:val>
          <c:extLst>
            <c:ext xmlns:c16="http://schemas.microsoft.com/office/drawing/2014/chart" uri="{C3380CC4-5D6E-409C-BE32-E72D297353CC}">
              <c16:uniqueId val="{00000002-36E7-4FE8-AD5F-83411572BDB9}"/>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22'!$C$30</c:f>
              <c:strCache>
                <c:ptCount val="1"/>
                <c:pt idx="0">
                  <c:v>% Ejecución Ppto. Vigente 2017</c:v>
                </c:pt>
              </c:strCache>
            </c:strRef>
          </c:tx>
          <c:spPr>
            <a:ln>
              <a:solidFill>
                <a:srgbClr val="9BBB59"/>
              </a:solidFill>
            </a:ln>
          </c:spPr>
          <c:marker>
            <c:symbol val="none"/>
          </c:marker>
          <c:cat>
            <c:strRef>
              <c:f>'Partida 22'!$D$29:$O$29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22'!$D$30:$O$30</c:f>
              <c:numCache>
                <c:formatCode>0.0%</c:formatCode>
                <c:ptCount val="12"/>
                <c:pt idx="0">
                  <c:v>0.05</c:v>
                </c:pt>
                <c:pt idx="1">
                  <c:v>0.108</c:v>
                </c:pt>
                <c:pt idx="2">
                  <c:v>0.184</c:v>
                </c:pt>
                <c:pt idx="3">
                  <c:v>0.27400000000000002</c:v>
                </c:pt>
                <c:pt idx="4">
                  <c:v>0.33800000000000002</c:v>
                </c:pt>
                <c:pt idx="5">
                  <c:v>0.42299999999999999</c:v>
                </c:pt>
                <c:pt idx="6">
                  <c:v>0.48799999999999999</c:v>
                </c:pt>
                <c:pt idx="7">
                  <c:v>0.55300000000000005</c:v>
                </c:pt>
                <c:pt idx="8">
                  <c:v>0.626</c:v>
                </c:pt>
                <c:pt idx="9">
                  <c:v>0.70599999999999996</c:v>
                </c:pt>
                <c:pt idx="10">
                  <c:v>0.79500000000000004</c:v>
                </c:pt>
                <c:pt idx="11">
                  <c:v>0.96699999999999997</c:v>
                </c:pt>
              </c:numCache>
            </c:numRef>
          </c:val>
          <c:smooth val="0"/>
          <c:extLst>
            <c:ext xmlns:c16="http://schemas.microsoft.com/office/drawing/2014/chart" uri="{C3380CC4-5D6E-409C-BE32-E72D297353CC}">
              <c16:uniqueId val="{00000000-C8C3-4DBD-ADF4-368A7A578DA9}"/>
            </c:ext>
          </c:extLst>
        </c:ser>
        <c:ser>
          <c:idx val="1"/>
          <c:order val="1"/>
          <c:tx>
            <c:strRef>
              <c:f>'Partida 22'!$C$31</c:f>
              <c:strCache>
                <c:ptCount val="1"/>
                <c:pt idx="0">
                  <c:v>% Ejecución Ppto. Vigente 2018</c:v>
                </c:pt>
              </c:strCache>
            </c:strRef>
          </c:tx>
          <c:spPr>
            <a:ln>
              <a:solidFill>
                <a:srgbClr val="0070C0"/>
              </a:solidFill>
            </a:ln>
          </c:spPr>
          <c:marker>
            <c:symbol val="none"/>
          </c:marker>
          <c:cat>
            <c:strRef>
              <c:f>'Partida 22'!$D$29:$O$29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22'!$D$31:$O$31</c:f>
              <c:numCache>
                <c:formatCode>0.0%</c:formatCode>
                <c:ptCount val="12"/>
                <c:pt idx="0">
                  <c:v>6.4000000000000001E-2</c:v>
                </c:pt>
                <c:pt idx="1">
                  <c:v>0.13500000000000001</c:v>
                </c:pt>
                <c:pt idx="2">
                  <c:v>0.22500000000000001</c:v>
                </c:pt>
                <c:pt idx="3">
                  <c:v>0.28699999999999998</c:v>
                </c:pt>
                <c:pt idx="4">
                  <c:v>0.34300000000000003</c:v>
                </c:pt>
                <c:pt idx="5">
                  <c:v>0.42199999999999999</c:v>
                </c:pt>
                <c:pt idx="6">
                  <c:v>0.499</c:v>
                </c:pt>
                <c:pt idx="7">
                  <c:v>0.55100000000000005</c:v>
                </c:pt>
                <c:pt idx="8">
                  <c:v>0.63400000000000001</c:v>
                </c:pt>
                <c:pt idx="9">
                  <c:v>0.70599999999999996</c:v>
                </c:pt>
                <c:pt idx="10">
                  <c:v>0.78400000000000003</c:v>
                </c:pt>
                <c:pt idx="11">
                  <c:v>0.91200000000000003</c:v>
                </c:pt>
              </c:numCache>
            </c:numRef>
          </c:val>
          <c:smooth val="0"/>
          <c:extLst>
            <c:ext xmlns:c16="http://schemas.microsoft.com/office/drawing/2014/chart" uri="{C3380CC4-5D6E-409C-BE32-E72D297353CC}">
              <c16:uniqueId val="{00000001-C8C3-4DBD-ADF4-368A7A578DA9}"/>
            </c:ext>
          </c:extLst>
        </c:ser>
        <c:ser>
          <c:idx val="2"/>
          <c:order val="2"/>
          <c:tx>
            <c:strRef>
              <c:f>'Partida 22'!$C$32</c:f>
              <c:strCache>
                <c:ptCount val="1"/>
                <c:pt idx="0">
                  <c:v>% Ejecución Ppto. Vigente 2019</c:v>
                </c:pt>
              </c:strCache>
            </c:strRef>
          </c:tx>
          <c:spPr>
            <a:ln>
              <a:solidFill>
                <a:srgbClr val="C00000"/>
              </a:solidFill>
            </a:ln>
          </c:spPr>
          <c:marker>
            <c:symbol val="none"/>
          </c:marker>
          <c:dLbls>
            <c:dLbl>
              <c:idx val="0"/>
              <c:layout>
                <c:manualLayout>
                  <c:x val="-2.7620841180163214E-2"/>
                  <c:y val="2.91666666666665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8C3-4DBD-ADF4-368A7A578DA9}"/>
                </c:ext>
              </c:extLst>
            </c:dLbl>
            <c:dLbl>
              <c:idx val="1"/>
              <c:layout>
                <c:manualLayout>
                  <c:x val="-4.0175768989328314E-2"/>
                  <c:y val="3.3333333333333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8C3-4DBD-ADF4-368A7A578DA9}"/>
                </c:ext>
              </c:extLst>
            </c:dLbl>
            <c:dLbl>
              <c:idx val="2"/>
              <c:layout>
                <c:manualLayout>
                  <c:x val="-6.0263653483992465E-2"/>
                  <c:y val="3.75000000000000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8C3-4DBD-ADF4-368A7A578DA9}"/>
                </c:ext>
              </c:extLst>
            </c:dLbl>
            <c:dLbl>
              <c:idx val="3"/>
              <c:layout>
                <c:manualLayout>
                  <c:x val="-6.7796610169491567E-2"/>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8C3-4DBD-ADF4-368A7A578DA9}"/>
                </c:ext>
              </c:extLst>
            </c:dLbl>
            <c:dLbl>
              <c:idx val="4"/>
              <c:layout>
                <c:manualLayout>
                  <c:x val="-5.0219711236660435E-2"/>
                  <c:y val="4.9999999999999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8C3-4DBD-ADF4-368A7A578DA9}"/>
                </c:ext>
              </c:extLst>
            </c:dLbl>
            <c:spPr>
              <a:noFill/>
              <a:ln>
                <a:noFill/>
              </a:ln>
              <a:effectLst/>
            </c:spPr>
            <c:txPr>
              <a:bodyPr/>
              <a:lstStyle/>
              <a:p>
                <a:pPr>
                  <a:defRPr sz="8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22'!$D$32:$H$32</c:f>
              <c:numCache>
                <c:formatCode>0.0%</c:formatCode>
                <c:ptCount val="5"/>
                <c:pt idx="0">
                  <c:v>4.8788274364109742E-2</c:v>
                </c:pt>
                <c:pt idx="1">
                  <c:v>9.5017883832777872E-2</c:v>
                </c:pt>
                <c:pt idx="2">
                  <c:v>0.16697491048839322</c:v>
                </c:pt>
                <c:pt idx="3">
                  <c:v>0.25227534328439871</c:v>
                </c:pt>
                <c:pt idx="4">
                  <c:v>0.32092817521624584</c:v>
                </c:pt>
              </c:numCache>
            </c:numRef>
          </c:val>
          <c:smooth val="0"/>
          <c:extLst>
            <c:ext xmlns:c16="http://schemas.microsoft.com/office/drawing/2014/chart" uri="{C3380CC4-5D6E-409C-BE32-E72D297353CC}">
              <c16:uniqueId val="{00000007-C8C3-4DBD-ADF4-368A7A578DA9}"/>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08-07-2019</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08-07-2019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3</a:t>
            </a:fld>
            <a:endParaRPr lang="es-CL"/>
          </a:p>
        </p:txBody>
      </p:sp>
    </p:spTree>
    <p:extLst>
      <p:ext uri="{BB962C8B-B14F-4D97-AF65-F5344CB8AC3E}">
        <p14:creationId xmlns:p14="http://schemas.microsoft.com/office/powerpoint/2010/main" val="343938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4</a:t>
            </a:fld>
            <a:endParaRPr lang="es-CL"/>
          </a:p>
        </p:txBody>
      </p:sp>
    </p:spTree>
    <p:extLst>
      <p:ext uri="{BB962C8B-B14F-4D97-AF65-F5344CB8AC3E}">
        <p14:creationId xmlns:p14="http://schemas.microsoft.com/office/powerpoint/2010/main" val="312101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08-07-2019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08-07-2019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08-07-2019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08-07-2019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08-07-2019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08-07-2019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08-07-2019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04"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08-07-2019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72" name="Picture 2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96807" y="24118"/>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5"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AL MES DE MAYO 2019</a:t>
            </a:r>
            <a:br>
              <a:rPr lang="es-CL" sz="2000" b="1" dirty="0">
                <a:latin typeface="+mn-lt"/>
              </a:rPr>
            </a:br>
            <a:r>
              <a:rPr lang="es-CL" sz="2000" b="1" dirty="0">
                <a:latin typeface="+mn-lt"/>
              </a:rPr>
              <a:t>PARTIDA 22:</a:t>
            </a:r>
            <a:br>
              <a:rPr lang="es-CL" sz="2000" b="1" dirty="0">
                <a:latin typeface="+mn-lt"/>
              </a:rPr>
            </a:br>
            <a:r>
              <a:rPr lang="es-CL" sz="2000" b="1" dirty="0">
                <a:latin typeface="+mn-lt"/>
              </a:rPr>
              <a:t>MINISTERIO SECRETARÍA DE LA PRESIDENCIA</a:t>
            </a:r>
          </a:p>
        </p:txBody>
      </p:sp>
      <p:sp>
        <p:nvSpPr>
          <p:cNvPr id="7" name="6 CuadroTexto"/>
          <p:cNvSpPr txBox="1"/>
          <p:nvPr/>
        </p:nvSpPr>
        <p:spPr>
          <a:xfrm>
            <a:off x="3955005" y="5661248"/>
            <a:ext cx="4536504" cy="276999"/>
          </a:xfrm>
          <a:prstGeom prst="rect">
            <a:avLst/>
          </a:prstGeom>
          <a:noFill/>
        </p:spPr>
        <p:txBody>
          <a:bodyPr wrap="square" rtlCol="0">
            <a:spAutoFit/>
          </a:bodyPr>
          <a:lstStyle/>
          <a:p>
            <a:pPr algn="r"/>
            <a:r>
              <a:rPr lang="es-CL" sz="1200" dirty="0"/>
              <a:t>Valparaíso, julio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61" name="Picture 1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548680"/>
            <a:ext cx="4603203"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34615" y="5406525"/>
            <a:ext cx="7964776"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6" name="1 Título"/>
          <p:cNvSpPr txBox="1">
            <a:spLocks/>
          </p:cNvSpPr>
          <p:nvPr/>
        </p:nvSpPr>
        <p:spPr>
          <a:xfrm>
            <a:off x="632272" y="836712"/>
            <a:ext cx="7848873"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04: GOBIERNO DIGITAL</a:t>
            </a:r>
          </a:p>
        </p:txBody>
      </p:sp>
      <p:sp>
        <p:nvSpPr>
          <p:cNvPr id="8" name="1 Título"/>
          <p:cNvSpPr txBox="1">
            <a:spLocks/>
          </p:cNvSpPr>
          <p:nvPr/>
        </p:nvSpPr>
        <p:spPr>
          <a:xfrm>
            <a:off x="613528" y="2132856"/>
            <a:ext cx="7806951"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60D7D382-B1CB-47B9-9628-64FB4A012B21}"/>
              </a:ext>
            </a:extLst>
          </p:cNvPr>
          <p:cNvGraphicFramePr>
            <a:graphicFrameLocks noGrp="1"/>
          </p:cNvGraphicFramePr>
          <p:nvPr/>
        </p:nvGraphicFramePr>
        <p:xfrm>
          <a:off x="628651" y="2962595"/>
          <a:ext cx="7886698" cy="2077397"/>
        </p:xfrm>
        <a:graphic>
          <a:graphicData uri="http://schemas.openxmlformats.org/drawingml/2006/table">
            <a:tbl>
              <a:tblPr/>
              <a:tblGrid>
                <a:gridCol w="670995">
                  <a:extLst>
                    <a:ext uri="{9D8B030D-6E8A-4147-A177-3AD203B41FA5}">
                      <a16:colId xmlns:a16="http://schemas.microsoft.com/office/drawing/2014/main" val="1720249689"/>
                    </a:ext>
                  </a:extLst>
                </a:gridCol>
                <a:gridCol w="247868">
                  <a:extLst>
                    <a:ext uri="{9D8B030D-6E8A-4147-A177-3AD203B41FA5}">
                      <a16:colId xmlns:a16="http://schemas.microsoft.com/office/drawing/2014/main" val="1743408369"/>
                    </a:ext>
                  </a:extLst>
                </a:gridCol>
                <a:gridCol w="247868">
                  <a:extLst>
                    <a:ext uri="{9D8B030D-6E8A-4147-A177-3AD203B41FA5}">
                      <a16:colId xmlns:a16="http://schemas.microsoft.com/office/drawing/2014/main" val="1885476067"/>
                    </a:ext>
                  </a:extLst>
                </a:gridCol>
                <a:gridCol w="2824189">
                  <a:extLst>
                    <a:ext uri="{9D8B030D-6E8A-4147-A177-3AD203B41FA5}">
                      <a16:colId xmlns:a16="http://schemas.microsoft.com/office/drawing/2014/main" val="3525587556"/>
                    </a:ext>
                  </a:extLst>
                </a:gridCol>
                <a:gridCol w="670995">
                  <a:extLst>
                    <a:ext uri="{9D8B030D-6E8A-4147-A177-3AD203B41FA5}">
                      <a16:colId xmlns:a16="http://schemas.microsoft.com/office/drawing/2014/main" val="2026562839"/>
                    </a:ext>
                  </a:extLst>
                </a:gridCol>
                <a:gridCol w="670995">
                  <a:extLst>
                    <a:ext uri="{9D8B030D-6E8A-4147-A177-3AD203B41FA5}">
                      <a16:colId xmlns:a16="http://schemas.microsoft.com/office/drawing/2014/main" val="1073623655"/>
                    </a:ext>
                  </a:extLst>
                </a:gridCol>
                <a:gridCol w="670995">
                  <a:extLst>
                    <a:ext uri="{9D8B030D-6E8A-4147-A177-3AD203B41FA5}">
                      <a16:colId xmlns:a16="http://schemas.microsoft.com/office/drawing/2014/main" val="4236220892"/>
                    </a:ext>
                  </a:extLst>
                </a:gridCol>
                <a:gridCol w="670995">
                  <a:extLst>
                    <a:ext uri="{9D8B030D-6E8A-4147-A177-3AD203B41FA5}">
                      <a16:colId xmlns:a16="http://schemas.microsoft.com/office/drawing/2014/main" val="3980997153"/>
                    </a:ext>
                  </a:extLst>
                </a:gridCol>
                <a:gridCol w="610907">
                  <a:extLst>
                    <a:ext uri="{9D8B030D-6E8A-4147-A177-3AD203B41FA5}">
                      <a16:colId xmlns:a16="http://schemas.microsoft.com/office/drawing/2014/main" val="4205001145"/>
                    </a:ext>
                  </a:extLst>
                </a:gridCol>
                <a:gridCol w="600891">
                  <a:extLst>
                    <a:ext uri="{9D8B030D-6E8A-4147-A177-3AD203B41FA5}">
                      <a16:colId xmlns:a16="http://schemas.microsoft.com/office/drawing/2014/main" val="1736957884"/>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502483252"/>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505158704"/>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3.039.585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3.278.906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239.321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953.389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31,4%</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0159976"/>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1.299.419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1.299.419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410.363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31,6%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31,6%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6123584"/>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879.057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879.057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147.818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16,8%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16,8%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32686000"/>
                  </a:ext>
                </a:extLst>
              </a:tr>
              <a:tr h="126864">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618.000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618.000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118.709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19,2%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19,2%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541936"/>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618.000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618.000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118.709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79780"/>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Modernización del Estado - BID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618.000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618.000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118.709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8145180"/>
                  </a:ext>
                </a:extLst>
              </a:tr>
              <a:tr h="126864">
                <a:tc>
                  <a:txBody>
                    <a:bodyPr/>
                    <a:lstStyle/>
                    <a:p>
                      <a:pPr algn="ctr" fontAlgn="ctr"/>
                      <a:r>
                        <a:rPr lang="es-CL" sz="7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226.208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226.208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226.207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0510013"/>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243.109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243.109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37.336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15,4%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15,4%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7300986"/>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2.060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2.060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38313736"/>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32.960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32.960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27.567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18242611"/>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208.089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208.089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9.769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4539543"/>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13.113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13.113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12.956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dirty="0">
                          <a:solidFill>
                            <a:srgbClr val="000000"/>
                          </a:solidFill>
                          <a:effectLst/>
                          <a:latin typeface="Calibri" panose="020F0502020204030204" pitchFamily="34" charset="0"/>
                        </a:rPr>
                        <a:t>98,8%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96782603"/>
                  </a:ext>
                </a:extLst>
              </a:tr>
            </a:tbl>
          </a:graphicData>
        </a:graphic>
      </p:graphicFrame>
    </p:spTree>
    <p:extLst>
      <p:ext uri="{BB962C8B-B14F-4D97-AF65-F5344CB8AC3E}">
        <p14:creationId xmlns:p14="http://schemas.microsoft.com/office/powerpoint/2010/main" val="2169900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89611" y="5085184"/>
            <a:ext cx="7742591" cy="437133"/>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6" name="1 Título"/>
          <p:cNvSpPr txBox="1">
            <a:spLocks/>
          </p:cNvSpPr>
          <p:nvPr/>
        </p:nvSpPr>
        <p:spPr>
          <a:xfrm>
            <a:off x="589611" y="764704"/>
            <a:ext cx="7860248"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05: CONSEJO DE AUDITORÍA INTERNA GENERAL DE GOBIERNO</a:t>
            </a:r>
          </a:p>
        </p:txBody>
      </p:sp>
      <p:sp>
        <p:nvSpPr>
          <p:cNvPr id="8" name="1 Título"/>
          <p:cNvSpPr txBox="1">
            <a:spLocks/>
          </p:cNvSpPr>
          <p:nvPr/>
        </p:nvSpPr>
        <p:spPr>
          <a:xfrm>
            <a:off x="589611" y="2060848"/>
            <a:ext cx="7860248" cy="29967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D3476DB3-16B4-46CC-8C4B-6DD65B5F03C3}"/>
              </a:ext>
            </a:extLst>
          </p:cNvPr>
          <p:cNvGraphicFramePr>
            <a:graphicFrameLocks noGrp="1"/>
          </p:cNvGraphicFramePr>
          <p:nvPr/>
        </p:nvGraphicFramePr>
        <p:xfrm>
          <a:off x="628651" y="3216323"/>
          <a:ext cx="7886698" cy="1569941"/>
        </p:xfrm>
        <a:graphic>
          <a:graphicData uri="http://schemas.openxmlformats.org/drawingml/2006/table">
            <a:tbl>
              <a:tblPr/>
              <a:tblGrid>
                <a:gridCol w="670995">
                  <a:extLst>
                    <a:ext uri="{9D8B030D-6E8A-4147-A177-3AD203B41FA5}">
                      <a16:colId xmlns:a16="http://schemas.microsoft.com/office/drawing/2014/main" val="1615953502"/>
                    </a:ext>
                  </a:extLst>
                </a:gridCol>
                <a:gridCol w="247868">
                  <a:extLst>
                    <a:ext uri="{9D8B030D-6E8A-4147-A177-3AD203B41FA5}">
                      <a16:colId xmlns:a16="http://schemas.microsoft.com/office/drawing/2014/main" val="1095537690"/>
                    </a:ext>
                  </a:extLst>
                </a:gridCol>
                <a:gridCol w="247868">
                  <a:extLst>
                    <a:ext uri="{9D8B030D-6E8A-4147-A177-3AD203B41FA5}">
                      <a16:colId xmlns:a16="http://schemas.microsoft.com/office/drawing/2014/main" val="604677864"/>
                    </a:ext>
                  </a:extLst>
                </a:gridCol>
                <a:gridCol w="2824189">
                  <a:extLst>
                    <a:ext uri="{9D8B030D-6E8A-4147-A177-3AD203B41FA5}">
                      <a16:colId xmlns:a16="http://schemas.microsoft.com/office/drawing/2014/main" val="2808126433"/>
                    </a:ext>
                  </a:extLst>
                </a:gridCol>
                <a:gridCol w="670995">
                  <a:extLst>
                    <a:ext uri="{9D8B030D-6E8A-4147-A177-3AD203B41FA5}">
                      <a16:colId xmlns:a16="http://schemas.microsoft.com/office/drawing/2014/main" val="3591454571"/>
                    </a:ext>
                  </a:extLst>
                </a:gridCol>
                <a:gridCol w="670995">
                  <a:extLst>
                    <a:ext uri="{9D8B030D-6E8A-4147-A177-3AD203B41FA5}">
                      <a16:colId xmlns:a16="http://schemas.microsoft.com/office/drawing/2014/main" val="2658551439"/>
                    </a:ext>
                  </a:extLst>
                </a:gridCol>
                <a:gridCol w="670995">
                  <a:extLst>
                    <a:ext uri="{9D8B030D-6E8A-4147-A177-3AD203B41FA5}">
                      <a16:colId xmlns:a16="http://schemas.microsoft.com/office/drawing/2014/main" val="407603995"/>
                    </a:ext>
                  </a:extLst>
                </a:gridCol>
                <a:gridCol w="670995">
                  <a:extLst>
                    <a:ext uri="{9D8B030D-6E8A-4147-A177-3AD203B41FA5}">
                      <a16:colId xmlns:a16="http://schemas.microsoft.com/office/drawing/2014/main" val="3751646751"/>
                    </a:ext>
                  </a:extLst>
                </a:gridCol>
                <a:gridCol w="610907">
                  <a:extLst>
                    <a:ext uri="{9D8B030D-6E8A-4147-A177-3AD203B41FA5}">
                      <a16:colId xmlns:a16="http://schemas.microsoft.com/office/drawing/2014/main" val="3211912289"/>
                    </a:ext>
                  </a:extLst>
                </a:gridCol>
                <a:gridCol w="600891">
                  <a:extLst>
                    <a:ext uri="{9D8B030D-6E8A-4147-A177-3AD203B41FA5}">
                      <a16:colId xmlns:a16="http://schemas.microsoft.com/office/drawing/2014/main" val="272311478"/>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553155084"/>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843421022"/>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1.339.007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1.339.007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498.968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37,3%</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37,3%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31877628"/>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1.212.577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1.212.577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467.105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38,5%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38,5%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33033506"/>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109.228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109.228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20.930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19,2%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19,2%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9758191"/>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17.192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17.192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10.933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46783845"/>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10.682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10.682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10.228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95,7%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376549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6.510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6.510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705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9660445"/>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31623088"/>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069999760"/>
                  </a:ext>
                </a:extLst>
              </a:tr>
            </a:tbl>
          </a:graphicData>
        </a:graphic>
      </p:graphicFrame>
    </p:spTree>
    <p:extLst>
      <p:ext uri="{BB962C8B-B14F-4D97-AF65-F5344CB8AC3E}">
        <p14:creationId xmlns:p14="http://schemas.microsoft.com/office/powerpoint/2010/main" val="385839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DC9401F-BD0A-4DBF-A2F1-270DF4FDF501}"/>
              </a:ext>
            </a:extLst>
          </p:cNvPr>
          <p:cNvSpPr>
            <a:spLocks noGrp="1"/>
          </p:cNvSpPr>
          <p:nvPr>
            <p:ph idx="1"/>
          </p:nvPr>
        </p:nvSpPr>
        <p:spPr>
          <a:xfrm>
            <a:off x="457200" y="1268760"/>
            <a:ext cx="8229600" cy="4857403"/>
          </a:xfrm>
        </p:spPr>
        <p:txBody>
          <a:bodyPr/>
          <a:lstStyle/>
          <a:p>
            <a:pPr marL="0" lvl="0" indent="0" algn="just">
              <a:spcBef>
                <a:spcPts val="0"/>
              </a:spcBef>
              <a:buNone/>
            </a:pPr>
            <a:r>
              <a:rPr lang="es-CL" sz="1200" b="1" dirty="0">
                <a:solidFill>
                  <a:prstClr val="black"/>
                </a:solidFill>
                <a:ea typeface="Verdana" pitchFamily="34" charset="0"/>
                <a:cs typeface="Verdana" pitchFamily="34" charset="0"/>
              </a:rPr>
              <a:t>Principales hallazgos</a:t>
            </a:r>
          </a:p>
          <a:p>
            <a:pPr lvl="0" algn="just">
              <a:spcBef>
                <a:spcPts val="1200"/>
              </a:spcBef>
              <a:spcAft>
                <a:spcPts val="1200"/>
              </a:spcAft>
              <a:buFont typeface="+mj-lt"/>
              <a:buAutoNum type="arabicPeriod"/>
            </a:pPr>
            <a:r>
              <a:rPr lang="es-CL" sz="1200" dirty="0">
                <a:solidFill>
                  <a:prstClr val="black"/>
                </a:solidFill>
              </a:rPr>
              <a:t>El presupuesto 2019 de esta Partida asciende a $13.412 millones y está compuesto por: </a:t>
            </a:r>
            <a:r>
              <a:rPr lang="es-CL" sz="1200" b="1" dirty="0" err="1">
                <a:solidFill>
                  <a:prstClr val="black"/>
                </a:solidFill>
              </a:rPr>
              <a:t>Prog</a:t>
            </a:r>
            <a:r>
              <a:rPr lang="es-CL" sz="1200" b="1" dirty="0">
                <a:solidFill>
                  <a:prstClr val="black"/>
                </a:solidFill>
              </a:rPr>
              <a:t>. 01 </a:t>
            </a:r>
            <a:r>
              <a:rPr lang="es-MX" sz="1200" b="1" dirty="0">
                <a:solidFill>
                  <a:prstClr val="black"/>
                </a:solidFill>
              </a:rPr>
              <a:t>Secretaría Gral. de la Presidencia </a:t>
            </a:r>
            <a:r>
              <a:rPr lang="es-MX" sz="1200" dirty="0">
                <a:solidFill>
                  <a:prstClr val="black"/>
                </a:solidFill>
              </a:rPr>
              <a:t>con 67% de los recursos, </a:t>
            </a:r>
            <a:r>
              <a:rPr lang="es-MX" sz="1200" b="1" dirty="0" err="1">
                <a:solidFill>
                  <a:prstClr val="black"/>
                </a:solidFill>
              </a:rPr>
              <a:t>Prog</a:t>
            </a:r>
            <a:r>
              <a:rPr lang="es-MX" sz="1200" b="1" dirty="0">
                <a:solidFill>
                  <a:prstClr val="black"/>
                </a:solidFill>
              </a:rPr>
              <a:t>. 04 Gobierno Digital </a:t>
            </a:r>
            <a:r>
              <a:rPr lang="es-MX" sz="1200" dirty="0">
                <a:solidFill>
                  <a:prstClr val="black"/>
                </a:solidFill>
              </a:rPr>
              <a:t>que concentra el 22,7% y </a:t>
            </a:r>
            <a:r>
              <a:rPr lang="es-MX" sz="1200" b="1" dirty="0" err="1">
                <a:solidFill>
                  <a:prstClr val="black"/>
                </a:solidFill>
              </a:rPr>
              <a:t>Prog</a:t>
            </a:r>
            <a:r>
              <a:rPr lang="es-MX" sz="1200" b="1" dirty="0">
                <a:solidFill>
                  <a:prstClr val="black"/>
                </a:solidFill>
              </a:rPr>
              <a:t>. 05 Consejo de Auditoría Interna </a:t>
            </a:r>
            <a:r>
              <a:rPr lang="es-MX" sz="1200" dirty="0">
                <a:solidFill>
                  <a:prstClr val="black"/>
                </a:solidFill>
              </a:rPr>
              <a:t>con un 10% del presupuesto.</a:t>
            </a:r>
          </a:p>
          <a:p>
            <a:pPr lvl="0" algn="just">
              <a:spcBef>
                <a:spcPts val="600"/>
              </a:spcBef>
              <a:spcAft>
                <a:spcPts val="600"/>
              </a:spcAft>
              <a:buFont typeface="+mj-lt"/>
              <a:buAutoNum type="arabicPeriod"/>
            </a:pPr>
            <a:r>
              <a:rPr lang="es-CL" sz="1200" dirty="0">
                <a:solidFill>
                  <a:prstClr val="black"/>
                </a:solidFill>
              </a:rPr>
              <a:t>Para 2019, el presupuesto  de esta Partida no presentó variación real respecto del año 2018 (Inicial + reajustes + leyes especiales + ajuste fiscal)</a:t>
            </a:r>
          </a:p>
          <a:p>
            <a:pPr lvl="0" algn="just">
              <a:spcBef>
                <a:spcPts val="600"/>
              </a:spcBef>
              <a:spcAft>
                <a:spcPts val="600"/>
              </a:spcAft>
              <a:buFont typeface="+mj-lt"/>
              <a:buAutoNum type="arabicPeriod"/>
            </a:pPr>
            <a:r>
              <a:rPr lang="es-CL" sz="1200" dirty="0">
                <a:solidFill>
                  <a:prstClr val="black"/>
                </a:solidFill>
              </a:rPr>
              <a:t>El Presupuesto 2019 se distribuye </a:t>
            </a:r>
            <a:r>
              <a:rPr lang="es-MX" sz="1200" dirty="0">
                <a:solidFill>
                  <a:prstClr val="black"/>
                </a:solidFill>
              </a:rPr>
              <a:t>por Subtítulos de gasto en: Personal un 76%, en Bienes y Servicios de Consumo 17%, un 5% para Transferencias Corrientes y un 2% en Adquisición de Activos No Financieros.</a:t>
            </a:r>
            <a:endParaRPr lang="es-CL" sz="1200" dirty="0">
              <a:solidFill>
                <a:prstClr val="black"/>
              </a:solidFill>
            </a:endParaRPr>
          </a:p>
        </p:txBody>
      </p:sp>
      <p:sp>
        <p:nvSpPr>
          <p:cNvPr id="5" name="Marcador de número de diapositiva 4">
            <a:extLst>
              <a:ext uri="{FF2B5EF4-FFF2-40B4-BE49-F238E27FC236}">
                <a16:creationId xmlns:a16="http://schemas.microsoft.com/office/drawing/2014/main" id="{985BDD69-CFCD-4AD8-8AC8-777786FF06EF}"/>
              </a:ext>
            </a:extLst>
          </p:cNvPr>
          <p:cNvSpPr>
            <a:spLocks noGrp="1"/>
          </p:cNvSpPr>
          <p:nvPr>
            <p:ph type="sldNum" sz="quarter" idx="12"/>
          </p:nvPr>
        </p:nvSpPr>
        <p:spPr/>
        <p:txBody>
          <a:bodyPr/>
          <a:lstStyle/>
          <a:p>
            <a:fld id="{66452F03-F775-4AB4-A3E9-A5A78C748C69}" type="slidenum">
              <a:rPr lang="es-CL" smtClean="0"/>
              <a:t>2</a:t>
            </a:fld>
            <a:endParaRPr lang="es-CL" dirty="0"/>
          </a:p>
        </p:txBody>
      </p:sp>
      <p:sp>
        <p:nvSpPr>
          <p:cNvPr id="6" name="1 Título">
            <a:extLst>
              <a:ext uri="{FF2B5EF4-FFF2-40B4-BE49-F238E27FC236}">
                <a16:creationId xmlns:a16="http://schemas.microsoft.com/office/drawing/2014/main" id="{C23BC3B4-D605-44B1-A8BB-F6F5BFC88C0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pic>
        <p:nvPicPr>
          <p:cNvPr id="7" name="Imagen 6">
            <a:extLst>
              <a:ext uri="{FF2B5EF4-FFF2-40B4-BE49-F238E27FC236}">
                <a16:creationId xmlns:a16="http://schemas.microsoft.com/office/drawing/2014/main" id="{D7D01E51-07C5-4E20-8645-7667C58C6B5B}"/>
              </a:ext>
            </a:extLst>
          </p:cNvPr>
          <p:cNvPicPr>
            <a:picLocks noChangeAspect="1"/>
          </p:cNvPicPr>
          <p:nvPr/>
        </p:nvPicPr>
        <p:blipFill>
          <a:blip r:embed="rId2"/>
          <a:stretch>
            <a:fillRect/>
          </a:stretch>
        </p:blipFill>
        <p:spPr>
          <a:xfrm>
            <a:off x="457199" y="3645024"/>
            <a:ext cx="4111622" cy="2895851"/>
          </a:xfrm>
          <a:prstGeom prst="rect">
            <a:avLst/>
          </a:prstGeom>
        </p:spPr>
      </p:pic>
      <p:pic>
        <p:nvPicPr>
          <p:cNvPr id="8" name="Imagen 7">
            <a:extLst>
              <a:ext uri="{FF2B5EF4-FFF2-40B4-BE49-F238E27FC236}">
                <a16:creationId xmlns:a16="http://schemas.microsoft.com/office/drawing/2014/main" id="{E9893827-D43D-4BA7-AE6A-7B00964E9D8C}"/>
              </a:ext>
            </a:extLst>
          </p:cNvPr>
          <p:cNvPicPr>
            <a:picLocks noChangeAspect="1"/>
          </p:cNvPicPr>
          <p:nvPr/>
        </p:nvPicPr>
        <p:blipFill>
          <a:blip r:embed="rId3"/>
          <a:stretch>
            <a:fillRect/>
          </a:stretch>
        </p:blipFill>
        <p:spPr>
          <a:xfrm>
            <a:off x="4556232" y="3645024"/>
            <a:ext cx="4130568" cy="2895851"/>
          </a:xfrm>
          <a:prstGeom prst="rect">
            <a:avLst/>
          </a:prstGeom>
        </p:spPr>
      </p:pic>
    </p:spTree>
    <p:extLst>
      <p:ext uri="{BB962C8B-B14F-4D97-AF65-F5344CB8AC3E}">
        <p14:creationId xmlns:p14="http://schemas.microsoft.com/office/powerpoint/2010/main" val="25416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a:t>
            </a:fld>
            <a:endParaRPr lang="es-CL"/>
          </a:p>
        </p:txBody>
      </p:sp>
      <p:sp>
        <p:nvSpPr>
          <p:cNvPr id="2" name="Rectángulo 1">
            <a:extLst>
              <a:ext uri="{FF2B5EF4-FFF2-40B4-BE49-F238E27FC236}">
                <a16:creationId xmlns:a16="http://schemas.microsoft.com/office/drawing/2014/main" id="{D6B8E98A-46E3-462A-9A64-37DE856619AC}"/>
              </a:ext>
            </a:extLst>
          </p:cNvPr>
          <p:cNvSpPr/>
          <p:nvPr/>
        </p:nvSpPr>
        <p:spPr>
          <a:xfrm>
            <a:off x="513900" y="1468991"/>
            <a:ext cx="7920878" cy="2031325"/>
          </a:xfrm>
          <a:prstGeom prst="rect">
            <a:avLst/>
          </a:prstGeom>
        </p:spPr>
        <p:txBody>
          <a:bodyPr wrap="square">
            <a:spAutoFit/>
          </a:bodyPr>
          <a:lstStyle/>
          <a:p>
            <a:pPr lvl="0" algn="just"/>
            <a:r>
              <a:rPr lang="es-CL" sz="1200" b="1" dirty="0">
                <a:solidFill>
                  <a:prstClr val="black"/>
                </a:solidFill>
                <a:ea typeface="Verdana" pitchFamily="34" charset="0"/>
                <a:cs typeface="Verdana" pitchFamily="34" charset="0"/>
              </a:rPr>
              <a:t>Principales hallazgos</a:t>
            </a:r>
          </a:p>
          <a:p>
            <a:pPr marL="342900" lvl="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$13.412 millones,</a:t>
            </a:r>
            <a:r>
              <a:rPr lang="es-CL" sz="1200" dirty="0">
                <a:solidFill>
                  <a:prstClr val="black"/>
                </a:solidFill>
              </a:rPr>
              <a:t> al mes de mayo, presenta modificaciones presupuestarias que incrementan la autorización de gastos en $915 millones, destinados a: $662 millones para Transferencia Gestión de Innovación desde Secretaría, $25 millones en Prestaciones de Seguridad Social en Secretaría, $226 millones en </a:t>
            </a:r>
            <a:r>
              <a:rPr lang="es-CL" sz="1200" dirty="0" err="1">
                <a:solidFill>
                  <a:prstClr val="black"/>
                </a:solidFill>
              </a:rPr>
              <a:t>Integros</a:t>
            </a:r>
            <a:r>
              <a:rPr lang="es-CL" sz="1200" dirty="0">
                <a:solidFill>
                  <a:prstClr val="black"/>
                </a:solidFill>
              </a:rPr>
              <a:t> al Fisco en Gobierno Digital, $13 millones en deuda flotan de Gobierno Digital, y una reducción de  $11 millones en Gastos en Personal de Secretaría. </a:t>
            </a:r>
          </a:p>
          <a:p>
            <a:pPr marL="342900" lvl="0" indent="-342900" algn="just">
              <a:spcBef>
                <a:spcPts val="1200"/>
              </a:spcBef>
              <a:spcAft>
                <a:spcPts val="1200"/>
              </a:spcAft>
              <a:buFont typeface="+mj-lt"/>
              <a:buAutoNum type="arabicPeriod" startAt="4"/>
            </a:pPr>
            <a:r>
              <a:rPr lang="es-CL" sz="1200" dirty="0">
                <a:solidFill>
                  <a:prstClr val="black"/>
                </a:solidFill>
              </a:rPr>
              <a:t>En el mes de mayo, la ejecución de la Partida fue de </a:t>
            </a:r>
            <a:r>
              <a:rPr lang="es-CL" sz="1200" b="1" dirty="0">
                <a:solidFill>
                  <a:prstClr val="black"/>
                </a:solidFill>
              </a:rPr>
              <a:t>$983 millones</a:t>
            </a:r>
            <a:r>
              <a:rPr lang="es-CL" sz="1200" dirty="0">
                <a:solidFill>
                  <a:prstClr val="black"/>
                </a:solidFill>
              </a:rPr>
              <a:t>, </a:t>
            </a:r>
            <a:r>
              <a:rPr lang="es-CL" sz="1200" b="1" dirty="0">
                <a:solidFill>
                  <a:prstClr val="black"/>
                </a:solidFill>
              </a:rPr>
              <a:t>equivalente a un 6,9%</a:t>
            </a:r>
            <a:r>
              <a:rPr lang="es-CL" sz="1200" dirty="0">
                <a:solidFill>
                  <a:prstClr val="black"/>
                </a:solidFill>
              </a:rPr>
              <a:t> respecto del presupuesto vigente. Este ejecución es superior al registrado en el mismo mes del año anterior. (5,6%)</a:t>
            </a:r>
          </a:p>
        </p:txBody>
      </p:sp>
      <p:graphicFrame>
        <p:nvGraphicFramePr>
          <p:cNvPr id="7"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1628707087"/>
              </p:ext>
            </p:extLst>
          </p:nvPr>
        </p:nvGraphicFramePr>
        <p:xfrm>
          <a:off x="899592" y="3390765"/>
          <a:ext cx="7535185" cy="30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760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67544" y="50440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MAYO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8" name="3 Marcador de pie de página">
            <a:extLst>
              <a:ext uri="{FF2B5EF4-FFF2-40B4-BE49-F238E27FC236}">
                <a16:creationId xmlns:a16="http://schemas.microsoft.com/office/drawing/2014/main" id="{5F96A09F-2EEE-441F-8CD0-C4AB24F3187E}"/>
              </a:ext>
            </a:extLst>
          </p:cNvPr>
          <p:cNvSpPr>
            <a:spLocks noGrp="1"/>
          </p:cNvSpPr>
          <p:nvPr>
            <p:ph type="ftr" sz="quarter" idx="11"/>
          </p:nvPr>
        </p:nvSpPr>
        <p:spPr>
          <a:xfrm>
            <a:off x="971600" y="6012921"/>
            <a:ext cx="7535180" cy="365125"/>
          </a:xfrm>
        </p:spPr>
        <p:txBody>
          <a:bodyPr/>
          <a:lstStyle/>
          <a:p>
            <a:r>
              <a:rPr lang="es-CL" sz="1050" b="1" dirty="0"/>
              <a:t>Fuente</a:t>
            </a:r>
            <a:r>
              <a:rPr lang="es-CL" sz="1050" dirty="0"/>
              <a:t>: Elaboración propia en base  a Informes de ejecución presupuestaria mensual de DIPRES.</a:t>
            </a:r>
          </a:p>
        </p:txBody>
      </p:sp>
      <p:sp>
        <p:nvSpPr>
          <p:cNvPr id="2" name="Rectángulo 1">
            <a:extLst>
              <a:ext uri="{FF2B5EF4-FFF2-40B4-BE49-F238E27FC236}">
                <a16:creationId xmlns:a16="http://schemas.microsoft.com/office/drawing/2014/main" id="{80FD0AA2-5F46-4CCB-879C-913C256C8122}"/>
              </a:ext>
            </a:extLst>
          </p:cNvPr>
          <p:cNvSpPr/>
          <p:nvPr/>
        </p:nvSpPr>
        <p:spPr>
          <a:xfrm>
            <a:off x="467544" y="1409663"/>
            <a:ext cx="8219256" cy="954107"/>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mayo de la Partida asciende a </a:t>
            </a:r>
            <a:r>
              <a:rPr lang="es-CL" sz="1200" b="1" dirty="0">
                <a:solidFill>
                  <a:prstClr val="black"/>
                </a:solidFill>
              </a:rPr>
              <a:t>$ 4.598 millones, equivalente a un 32,1% </a:t>
            </a:r>
            <a:r>
              <a:rPr lang="es-CL" sz="1200" dirty="0">
                <a:solidFill>
                  <a:prstClr val="black"/>
                </a:solidFill>
              </a:rPr>
              <a:t>del presupuesto vigente. El comportamiento del gasto a la fecha muestra un avance en línea  al de los años 2017 y 2018. </a:t>
            </a:r>
          </a:p>
        </p:txBody>
      </p:sp>
      <p:graphicFrame>
        <p:nvGraphicFramePr>
          <p:cNvPr id="9"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133502480"/>
              </p:ext>
            </p:extLst>
          </p:nvPr>
        </p:nvGraphicFramePr>
        <p:xfrm>
          <a:off x="899592" y="2400337"/>
          <a:ext cx="7607188" cy="30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607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3AF743D-F4BF-4B55-A8E3-6225A4962C30}"/>
              </a:ext>
            </a:extLst>
          </p:cNvPr>
          <p:cNvSpPr>
            <a:spLocks noGrp="1"/>
          </p:cNvSpPr>
          <p:nvPr>
            <p:ph idx="1"/>
          </p:nvPr>
        </p:nvSpPr>
        <p:spPr>
          <a:xfrm>
            <a:off x="414338" y="1469760"/>
            <a:ext cx="8229600" cy="4808783"/>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M$.</a:t>
            </a:r>
          </a:p>
          <a:p>
            <a:pPr marL="0" lvl="0" indent="0" algn="just">
              <a:spcBef>
                <a:spcPts val="1200"/>
              </a:spcBef>
              <a:spcAft>
                <a:spcPts val="1200"/>
              </a:spcAft>
              <a:buNone/>
            </a:pPr>
            <a:endParaRPr lang="es-CL" sz="1200" dirty="0">
              <a:solidFill>
                <a:prstClr val="black"/>
              </a:solidFill>
            </a:endParaRPr>
          </a:p>
          <a:p>
            <a:pPr marL="0" lvl="0" indent="0" algn="just">
              <a:spcBef>
                <a:spcPts val="1200"/>
              </a:spcBef>
              <a:spcAft>
                <a:spcPts val="1200"/>
              </a:spcAft>
              <a:buNone/>
            </a:pPr>
            <a:endParaRPr lang="es-CL" sz="1200" dirty="0">
              <a:solidFill>
                <a:prstClr val="black"/>
              </a:solidFill>
            </a:endParaRPr>
          </a:p>
          <a:p>
            <a:pPr marL="0" lvl="0" indent="0" algn="just">
              <a:spcBef>
                <a:spcPts val="1200"/>
              </a:spcBef>
              <a:spcAft>
                <a:spcPts val="1200"/>
              </a:spcAft>
              <a:buNone/>
            </a:pPr>
            <a:endParaRPr lang="es-CL" sz="1200" dirty="0">
              <a:solidFill>
                <a:prstClr val="black"/>
              </a:solidFill>
            </a:endParaRPr>
          </a:p>
          <a:p>
            <a:pPr marL="0" lvl="0" indent="0" algn="just">
              <a:spcBef>
                <a:spcPts val="600"/>
              </a:spcBef>
              <a:spcAft>
                <a:spcPts val="600"/>
              </a:spcAft>
              <a:buNone/>
            </a:pPr>
            <a:r>
              <a:rPr lang="es-CL" sz="1200" dirty="0">
                <a:solidFill>
                  <a:prstClr val="black"/>
                </a:solidFill>
              </a:rPr>
              <a:t>OTROS: Corresponde al Servicio de la Deuda</a:t>
            </a:r>
          </a:p>
          <a:p>
            <a:pPr lvl="0" algn="just">
              <a:spcBef>
                <a:spcPts val="1200"/>
              </a:spcBef>
              <a:spcAft>
                <a:spcPts val="1200"/>
              </a:spcAft>
              <a:buFont typeface="+mj-lt"/>
              <a:buAutoNum type="arabicPeriod"/>
            </a:pPr>
            <a:r>
              <a:rPr lang="es-MX" sz="1200" b="1" dirty="0">
                <a:solidFill>
                  <a:prstClr val="black"/>
                </a:solidFill>
              </a:rPr>
              <a:t>Secretaría:</a:t>
            </a:r>
            <a:r>
              <a:rPr lang="es-MX" sz="1200" dirty="0">
                <a:solidFill>
                  <a:prstClr val="black"/>
                </a:solidFill>
              </a:rPr>
              <a:t> se creó en el mes de febrero una transferencia corriente para “Gestión y Aplicación Ciencia, Tecnología, Conocimiento e Innovación”,</a:t>
            </a:r>
            <a:r>
              <a:rPr lang="es-MX" sz="1200" b="1" dirty="0">
                <a:solidFill>
                  <a:prstClr val="black"/>
                </a:solidFill>
              </a:rPr>
              <a:t> por $662 millones.</a:t>
            </a:r>
            <a:r>
              <a:rPr lang="es-MX" sz="1200" dirty="0">
                <a:solidFill>
                  <a:prstClr val="black"/>
                </a:solidFill>
              </a:rPr>
              <a:t> Como esta asignación no estaba en la Ley de Presupuestos aprobada, no tiene glosas asociadas. </a:t>
            </a:r>
          </a:p>
          <a:p>
            <a:pPr marL="355600" lvl="0" indent="0" algn="just">
              <a:spcBef>
                <a:spcPts val="1200"/>
              </a:spcBef>
              <a:spcAft>
                <a:spcPts val="1200"/>
              </a:spcAft>
              <a:buNone/>
            </a:pPr>
            <a:r>
              <a:rPr lang="es-MX" sz="1200" b="1" dirty="0">
                <a:solidFill>
                  <a:prstClr val="black"/>
                </a:solidFill>
              </a:rPr>
              <a:t>Al mes de mayo Secretaría presenta una ejecución equivalente al 32,4% sobre el presupuesto vigente.</a:t>
            </a:r>
          </a:p>
          <a:p>
            <a:pPr marL="355600" lvl="0" indent="0" algn="just">
              <a:spcBef>
                <a:spcPts val="1200"/>
              </a:spcBef>
              <a:spcAft>
                <a:spcPts val="1200"/>
              </a:spcAft>
              <a:buNone/>
            </a:pPr>
            <a:r>
              <a:rPr lang="es-MX" sz="1200" dirty="0">
                <a:solidFill>
                  <a:prstClr val="black"/>
                </a:solidFill>
              </a:rPr>
              <a:t>Según el contenido de la ley de presupuestos 2019, publicado por la DIPRES, la</a:t>
            </a:r>
            <a:r>
              <a:rPr lang="es-MX" sz="1200" b="1" dirty="0">
                <a:solidFill>
                  <a:prstClr val="black"/>
                </a:solidFill>
              </a:rPr>
              <a:t> Secretaría </a:t>
            </a:r>
            <a:r>
              <a:rPr lang="es-MX" sz="1200" dirty="0">
                <a:solidFill>
                  <a:prstClr val="black"/>
                </a:solidFill>
              </a:rPr>
              <a:t>contiene: “…</a:t>
            </a:r>
            <a:r>
              <a:rPr lang="es-CL" sz="1200" dirty="0">
                <a:solidFill>
                  <a:prstClr val="black"/>
                </a:solidFill>
              </a:rPr>
              <a:t>el financiamiento de 3 estudios Probidad y Transparencia, Reformas Políticas y Calidad de la Democracia (“Agenda SEGPRES”), Sociedad Civil, confianza social y construcción de consensos…”</a:t>
            </a:r>
          </a:p>
          <a:p>
            <a:pPr marL="0" lvl="0" indent="0" algn="just">
              <a:spcBef>
                <a:spcPts val="600"/>
              </a:spcBef>
              <a:spcAft>
                <a:spcPts val="600"/>
              </a:spcAft>
              <a:buNone/>
            </a:pPr>
            <a:endParaRPr lang="es-CL" sz="1200" dirty="0">
              <a:solidFill>
                <a:prstClr val="black"/>
              </a:solidFill>
            </a:endParaRPr>
          </a:p>
        </p:txBody>
      </p:sp>
      <p:sp>
        <p:nvSpPr>
          <p:cNvPr id="5" name="Marcador de número de diapositiva 4">
            <a:extLst>
              <a:ext uri="{FF2B5EF4-FFF2-40B4-BE49-F238E27FC236}">
                <a16:creationId xmlns:a16="http://schemas.microsoft.com/office/drawing/2014/main" id="{265765F0-38B6-4906-BEE9-AD72390808B3}"/>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225F353D-1F5D-457B-82D8-384FCFA29F48}"/>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graphicFrame>
        <p:nvGraphicFramePr>
          <p:cNvPr id="2" name="Tabla 1">
            <a:extLst>
              <a:ext uri="{FF2B5EF4-FFF2-40B4-BE49-F238E27FC236}">
                <a16:creationId xmlns:a16="http://schemas.microsoft.com/office/drawing/2014/main" id="{5425469E-0628-46D9-9022-793F417A8520}"/>
              </a:ext>
            </a:extLst>
          </p:cNvPr>
          <p:cNvGraphicFramePr>
            <a:graphicFrameLocks noGrp="1"/>
          </p:cNvGraphicFramePr>
          <p:nvPr>
            <p:extLst>
              <p:ext uri="{D42A27DB-BD31-4B8C-83A1-F6EECF244321}">
                <p14:modId xmlns:p14="http://schemas.microsoft.com/office/powerpoint/2010/main" val="3346042583"/>
              </p:ext>
            </p:extLst>
          </p:nvPr>
        </p:nvGraphicFramePr>
        <p:xfrm>
          <a:off x="508942" y="2441898"/>
          <a:ext cx="7886698" cy="1432253"/>
        </p:xfrm>
        <a:graphic>
          <a:graphicData uri="http://schemas.openxmlformats.org/drawingml/2006/table">
            <a:tbl>
              <a:tblPr/>
              <a:tblGrid>
                <a:gridCol w="307033">
                  <a:extLst>
                    <a:ext uri="{9D8B030D-6E8A-4147-A177-3AD203B41FA5}">
                      <a16:colId xmlns:a16="http://schemas.microsoft.com/office/drawing/2014/main" val="1587702449"/>
                    </a:ext>
                  </a:extLst>
                </a:gridCol>
                <a:gridCol w="3498307">
                  <a:extLst>
                    <a:ext uri="{9D8B030D-6E8A-4147-A177-3AD203B41FA5}">
                      <a16:colId xmlns:a16="http://schemas.microsoft.com/office/drawing/2014/main" val="283060270"/>
                    </a:ext>
                  </a:extLst>
                </a:gridCol>
                <a:gridCol w="831158">
                  <a:extLst>
                    <a:ext uri="{9D8B030D-6E8A-4147-A177-3AD203B41FA5}">
                      <a16:colId xmlns:a16="http://schemas.microsoft.com/office/drawing/2014/main" val="1466527682"/>
                    </a:ext>
                  </a:extLst>
                </a:gridCol>
                <a:gridCol w="831158">
                  <a:extLst>
                    <a:ext uri="{9D8B030D-6E8A-4147-A177-3AD203B41FA5}">
                      <a16:colId xmlns:a16="http://schemas.microsoft.com/office/drawing/2014/main" val="1418216205"/>
                    </a:ext>
                  </a:extLst>
                </a:gridCol>
                <a:gridCol w="831158">
                  <a:extLst>
                    <a:ext uri="{9D8B030D-6E8A-4147-A177-3AD203B41FA5}">
                      <a16:colId xmlns:a16="http://schemas.microsoft.com/office/drawing/2014/main" val="4102474932"/>
                    </a:ext>
                  </a:extLst>
                </a:gridCol>
                <a:gridCol w="831158">
                  <a:extLst>
                    <a:ext uri="{9D8B030D-6E8A-4147-A177-3AD203B41FA5}">
                      <a16:colId xmlns:a16="http://schemas.microsoft.com/office/drawing/2014/main" val="3901394108"/>
                    </a:ext>
                  </a:extLst>
                </a:gridCol>
                <a:gridCol w="756726">
                  <a:extLst>
                    <a:ext uri="{9D8B030D-6E8A-4147-A177-3AD203B41FA5}">
                      <a16:colId xmlns:a16="http://schemas.microsoft.com/office/drawing/2014/main" val="3483192899"/>
                    </a:ext>
                  </a:extLst>
                </a:gridCol>
              </a:tblGrid>
              <a:tr h="297611">
                <a:tc gridSpan="2">
                  <a:txBody>
                    <a:bodyPr/>
                    <a:lstStyle/>
                    <a:p>
                      <a:pPr algn="ctr" fontAlgn="ctr"/>
                      <a:r>
                        <a:rPr lang="es-CL" sz="900" b="1" i="0" u="none" strike="noStrike">
                          <a:solidFill>
                            <a:srgbClr val="000000"/>
                          </a:solidFill>
                          <a:effectLst/>
                          <a:latin typeface="Calibri" panose="020F0502020204030204" pitchFamily="34" charset="0"/>
                        </a:rPr>
                        <a:t>Líneas Programáticas</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ctr" fontAlgn="ctr"/>
                      <a:r>
                        <a:rPr lang="es-CL" sz="900" b="1" i="0" u="none" strike="noStrike">
                          <a:solidFill>
                            <a:srgbClr val="000000"/>
                          </a:solidFill>
                          <a:effectLst/>
                          <a:latin typeface="Calibri" panose="020F0502020204030204" pitchFamily="34" charset="0"/>
                        </a:rPr>
                        <a:t>Ley 2019</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900" b="1" i="0" u="none" strike="noStrike">
                          <a:solidFill>
                            <a:srgbClr val="000000"/>
                          </a:solidFill>
                          <a:effectLst/>
                          <a:latin typeface="Calibri" panose="020F0502020204030204" pitchFamily="34" charset="0"/>
                        </a:rPr>
                        <a:t>Vigente</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900" b="1" i="0" u="none" strike="noStrike">
                          <a:solidFill>
                            <a:srgbClr val="000000"/>
                          </a:solidFill>
                          <a:effectLst/>
                          <a:latin typeface="Calibri" panose="020F0502020204030204" pitchFamily="34" charset="0"/>
                        </a:rPr>
                        <a:t>Variación</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900" b="1" i="0" u="none" strike="noStrike">
                          <a:solidFill>
                            <a:srgbClr val="000000"/>
                          </a:solidFill>
                          <a:effectLst/>
                          <a:latin typeface="Calibri" panose="020F0502020204030204" pitchFamily="34" charset="0"/>
                        </a:rPr>
                        <a:t>Ejecución Acumulada</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900" b="1" i="0" u="none" strike="noStrike">
                          <a:solidFill>
                            <a:srgbClr val="000000"/>
                          </a:solidFill>
                          <a:effectLst/>
                          <a:latin typeface="Calibri" panose="020F0502020204030204" pitchFamily="34" charset="0"/>
                        </a:rPr>
                        <a:t> % Ejecución Ppto. Vigente </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93762265"/>
                  </a:ext>
                </a:extLst>
              </a:tr>
              <a:tr h="186007">
                <a:tc>
                  <a:txBody>
                    <a:bodyPr/>
                    <a:lstStyle/>
                    <a:p>
                      <a:pPr algn="ctr" fontAlgn="b"/>
                      <a:r>
                        <a:rPr lang="es-CL" sz="1100" b="0" i="0" u="none" strike="noStrike">
                          <a:solidFill>
                            <a:srgbClr val="000000"/>
                          </a:solidFill>
                          <a:effectLst/>
                          <a:latin typeface="Calibri" panose="020F0502020204030204" pitchFamily="34" charset="0"/>
                        </a:rPr>
                        <a:t>1</a:t>
                      </a:r>
                    </a:p>
                  </a:txBody>
                  <a:tcPr marL="9300" marR="9300" marT="93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L" sz="1100" b="0" i="0" u="none" strike="noStrike">
                          <a:solidFill>
                            <a:srgbClr val="000000"/>
                          </a:solidFill>
                          <a:effectLst/>
                          <a:latin typeface="Calibri" panose="020F0502020204030204" pitchFamily="34" charset="0"/>
                        </a:rPr>
                        <a:t>SECRETARÍA GRAL. DE LA PRESIDENCIA</a:t>
                      </a:r>
                    </a:p>
                  </a:txBody>
                  <a:tcPr marL="9300" marR="9300" marT="93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CL" sz="1100" b="0" i="0" u="none" strike="noStrike">
                          <a:solidFill>
                            <a:srgbClr val="000000"/>
                          </a:solidFill>
                          <a:effectLst/>
                          <a:latin typeface="Calibri" panose="020F0502020204030204" pitchFamily="34" charset="0"/>
                        </a:rPr>
                        <a:t>9.033.109</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CL" sz="1100" b="0" i="0" u="none" strike="noStrike">
                          <a:solidFill>
                            <a:srgbClr val="000000"/>
                          </a:solidFill>
                          <a:effectLst/>
                          <a:latin typeface="Calibri" panose="020F0502020204030204" pitchFamily="34" charset="0"/>
                        </a:rPr>
                        <a:t>9.709.575</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CL" sz="1100" b="0" i="0" u="none" strike="noStrike">
                          <a:solidFill>
                            <a:srgbClr val="000000"/>
                          </a:solidFill>
                          <a:effectLst/>
                          <a:latin typeface="Calibri" panose="020F0502020204030204" pitchFamily="34" charset="0"/>
                        </a:rPr>
                        <a:t>676.466</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CL" sz="1100" b="0" i="0" u="none" strike="noStrike">
                          <a:solidFill>
                            <a:srgbClr val="000000"/>
                          </a:solidFill>
                          <a:effectLst/>
                          <a:latin typeface="Calibri" panose="020F0502020204030204" pitchFamily="34" charset="0"/>
                        </a:rPr>
                        <a:t>3.146.132</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CL" sz="1100" b="0" i="0" u="none" strike="noStrike">
                          <a:solidFill>
                            <a:srgbClr val="000000"/>
                          </a:solidFill>
                          <a:effectLst/>
                          <a:latin typeface="Calibri" panose="020F0502020204030204" pitchFamily="34" charset="0"/>
                        </a:rPr>
                        <a:t>32,4%</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1984897"/>
                  </a:ext>
                </a:extLst>
              </a:tr>
              <a:tr h="186007">
                <a:tc>
                  <a:txBody>
                    <a:bodyPr/>
                    <a:lstStyle/>
                    <a:p>
                      <a:pPr algn="ctr" fontAlgn="ctr"/>
                      <a:r>
                        <a:rPr lang="es-CL" sz="1100" b="0" i="0" u="none" strike="noStrike">
                          <a:solidFill>
                            <a:srgbClr val="000000"/>
                          </a:solidFill>
                          <a:effectLst/>
                          <a:latin typeface="Calibri" panose="020F0502020204030204" pitchFamily="34" charset="0"/>
                        </a:rPr>
                        <a:t>2</a:t>
                      </a:r>
                    </a:p>
                  </a:txBody>
                  <a:tcPr marL="9300" marR="9300" marT="930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s-CL" sz="1100" b="0" i="0" u="none" strike="noStrike">
                          <a:solidFill>
                            <a:srgbClr val="000000"/>
                          </a:solidFill>
                          <a:effectLst/>
                          <a:latin typeface="Calibri" panose="020F0502020204030204" pitchFamily="34" charset="0"/>
                        </a:rPr>
                        <a:t>GOBIERNO DIGITAL</a:t>
                      </a:r>
                    </a:p>
                  </a:txBody>
                  <a:tcPr marL="9300" marR="9300" marT="93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3.039.585</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3.265.793</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226.208</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940.433</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28,8%</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78509630"/>
                  </a:ext>
                </a:extLst>
              </a:tr>
              <a:tr h="195307">
                <a:tc>
                  <a:txBody>
                    <a:bodyPr/>
                    <a:lstStyle/>
                    <a:p>
                      <a:pPr algn="ctr" fontAlgn="b"/>
                      <a:r>
                        <a:rPr lang="es-CL" sz="1100" b="0" i="0" u="none" strike="noStrike">
                          <a:solidFill>
                            <a:srgbClr val="000000"/>
                          </a:solidFill>
                          <a:effectLst/>
                          <a:latin typeface="Calibri" panose="020F0502020204030204" pitchFamily="34" charset="0"/>
                        </a:rPr>
                        <a:t>3</a:t>
                      </a:r>
                    </a:p>
                  </a:txBody>
                  <a:tcPr marL="9300" marR="9300" marT="9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s-CL" sz="1100" b="0" i="0" u="none" strike="noStrike">
                          <a:solidFill>
                            <a:srgbClr val="000000"/>
                          </a:solidFill>
                          <a:effectLst/>
                          <a:latin typeface="Calibri" panose="020F0502020204030204" pitchFamily="34" charset="0"/>
                        </a:rPr>
                        <a:t>CONSEJO DE AUDITORIA INTERNA GENERAL DE GOBIERNO</a:t>
                      </a:r>
                    </a:p>
                  </a:txBody>
                  <a:tcPr marL="9300" marR="9300" marT="93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1.338.997</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1.338.997</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0</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498.968</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37,3%</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91203407"/>
                  </a:ext>
                </a:extLst>
              </a:tr>
              <a:tr h="195307">
                <a:tc>
                  <a:txBody>
                    <a:bodyPr/>
                    <a:lstStyle/>
                    <a:p>
                      <a:pPr algn="ctr" fontAlgn="b"/>
                      <a:r>
                        <a:rPr lang="es-CL" sz="1100" b="0" i="0" u="none" strike="noStrike">
                          <a:solidFill>
                            <a:srgbClr val="000000"/>
                          </a:solidFill>
                          <a:effectLst/>
                          <a:latin typeface="Calibri" panose="020F0502020204030204" pitchFamily="34" charset="0"/>
                        </a:rPr>
                        <a:t>4</a:t>
                      </a:r>
                    </a:p>
                  </a:txBody>
                  <a:tcPr marL="9300" marR="9300" marT="93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OTROS</a:t>
                      </a:r>
                    </a:p>
                  </a:txBody>
                  <a:tcPr marL="9300" marR="9300" marT="93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1.040</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14.352</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13.312</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12.956</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90,3%</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63473"/>
                  </a:ext>
                </a:extLst>
              </a:tr>
              <a:tr h="186007">
                <a:tc gridSpan="2">
                  <a:txBody>
                    <a:bodyPr/>
                    <a:lstStyle/>
                    <a:p>
                      <a:pPr algn="l" fontAlgn="b"/>
                      <a:r>
                        <a:rPr lang="es-CL" sz="1100" b="0" i="0" u="none" strike="noStrike">
                          <a:solidFill>
                            <a:srgbClr val="000000"/>
                          </a:solidFill>
                          <a:effectLst/>
                          <a:latin typeface="Calibri" panose="020F0502020204030204" pitchFamily="34" charset="0"/>
                        </a:rPr>
                        <a:t>TOTAL NETO PARTIDA</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r" fontAlgn="b"/>
                      <a:r>
                        <a:rPr lang="es-CL" sz="1100" b="0" i="0" u="none" strike="noStrike">
                          <a:solidFill>
                            <a:srgbClr val="000000"/>
                          </a:solidFill>
                          <a:effectLst/>
                          <a:latin typeface="Calibri" panose="020F0502020204030204" pitchFamily="34" charset="0"/>
                        </a:rPr>
                        <a:t>13.412.731</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14.328.717</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915.986</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4.598.489</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32,1%</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8158638"/>
                  </a:ext>
                </a:extLst>
              </a:tr>
              <a:tr h="186007">
                <a:tc gridSpan="2">
                  <a:txBody>
                    <a:bodyPr/>
                    <a:lstStyle/>
                    <a:p>
                      <a:pPr algn="l" fontAlgn="b"/>
                      <a:r>
                        <a:rPr lang="es-CL" sz="1100" b="0" i="0" u="none" strike="noStrike">
                          <a:solidFill>
                            <a:srgbClr val="000000"/>
                          </a:solidFill>
                          <a:effectLst/>
                          <a:latin typeface="Calibri" panose="020F0502020204030204" pitchFamily="34" charset="0"/>
                        </a:rPr>
                        <a:t>GASTO ESTADO DE OPERACIONES</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CL"/>
                    </a:p>
                  </a:txBody>
                  <a:tcPr/>
                </a:tc>
                <a:tc>
                  <a:txBody>
                    <a:bodyPr/>
                    <a:lstStyle/>
                    <a:p>
                      <a:pPr algn="r" fontAlgn="b"/>
                      <a:r>
                        <a:rPr lang="es-CL" sz="1100" b="0" i="0" u="none" strike="noStrike">
                          <a:solidFill>
                            <a:srgbClr val="000000"/>
                          </a:solidFill>
                          <a:effectLst/>
                          <a:latin typeface="Calibri" panose="020F0502020204030204" pitchFamily="34" charset="0"/>
                        </a:rPr>
                        <a:t>13.411.691</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100" b="0" i="0" u="none" strike="noStrike">
                          <a:solidFill>
                            <a:srgbClr val="000000"/>
                          </a:solidFill>
                          <a:effectLst/>
                          <a:latin typeface="Calibri" panose="020F0502020204030204" pitchFamily="34" charset="0"/>
                        </a:rPr>
                        <a:t>14.314.365</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100" b="0" i="0" u="none" strike="noStrike">
                          <a:solidFill>
                            <a:srgbClr val="000000"/>
                          </a:solidFill>
                          <a:effectLst/>
                          <a:latin typeface="Calibri" panose="020F0502020204030204" pitchFamily="34" charset="0"/>
                        </a:rPr>
                        <a:t>902.674</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100" b="0" i="0" u="none" strike="noStrike">
                          <a:solidFill>
                            <a:srgbClr val="000000"/>
                          </a:solidFill>
                          <a:effectLst/>
                          <a:latin typeface="Calibri" panose="020F0502020204030204" pitchFamily="34" charset="0"/>
                        </a:rPr>
                        <a:t>4.585.533</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100" b="0" i="0" u="none" strike="noStrike" dirty="0">
                          <a:solidFill>
                            <a:srgbClr val="000000"/>
                          </a:solidFill>
                          <a:effectLst/>
                          <a:latin typeface="Calibri" panose="020F0502020204030204" pitchFamily="34" charset="0"/>
                        </a:rPr>
                        <a:t>32,0%</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82982966"/>
                  </a:ext>
                </a:extLst>
              </a:tr>
            </a:tbl>
          </a:graphicData>
        </a:graphic>
      </p:graphicFrame>
    </p:spTree>
    <p:extLst>
      <p:ext uri="{BB962C8B-B14F-4D97-AF65-F5344CB8AC3E}">
        <p14:creationId xmlns:p14="http://schemas.microsoft.com/office/powerpoint/2010/main" val="4003971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86224"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1200"/>
              </a:spcBef>
              <a:spcAft>
                <a:spcPts val="1200"/>
              </a:spcAft>
            </a:pPr>
            <a:r>
              <a:rPr lang="es-CL" sz="1200" b="1" dirty="0">
                <a:latin typeface="+mn-lt"/>
                <a:ea typeface="Verdana" pitchFamily="34" charset="0"/>
                <a:cs typeface="Verdana" pitchFamily="34" charset="0"/>
              </a:rPr>
              <a:t>Principales hallazgos</a:t>
            </a:r>
          </a:p>
          <a:p>
            <a:pPr marL="355600" lvl="0" indent="-355600" algn="just">
              <a:spcBef>
                <a:spcPct val="20000"/>
              </a:spcBef>
              <a:buFont typeface="+mj-lt"/>
              <a:buAutoNum type="arabicPeriod" startAt="2"/>
            </a:pPr>
            <a:r>
              <a:rPr lang="es-CL" sz="1200" b="1" dirty="0">
                <a:solidFill>
                  <a:prstClr val="black"/>
                </a:solidFill>
                <a:ea typeface="+mn-ea"/>
                <a:cs typeface="+mn-cs"/>
              </a:rPr>
              <a:t>Gobierno Digital</a:t>
            </a:r>
            <a:r>
              <a:rPr lang="es-CL" sz="1200" dirty="0">
                <a:solidFill>
                  <a:prstClr val="black"/>
                </a:solidFill>
                <a:ea typeface="+mn-ea"/>
                <a:cs typeface="+mn-cs"/>
              </a:rPr>
              <a:t>: Este programa tiene por objetivo coordinar, orientar y apoyar a los distintos ministerios e instituciones del Estado para mejorar la entrega de bienes y servicios a los ciudadanos, a través del uso estratégico de las Tecnologías de Información y Comunicación, la innovación pública y la instalación de competencias, con el objetivo de contribuir a la disminución de brechas de desigualdad en Chile. </a:t>
            </a:r>
          </a:p>
          <a:p>
            <a:pPr lvl="0" algn="just">
              <a:spcBef>
                <a:spcPct val="20000"/>
              </a:spcBef>
            </a:pPr>
            <a:endParaRPr lang="es-CL" sz="1200" dirty="0">
              <a:solidFill>
                <a:prstClr val="black"/>
              </a:solidFill>
              <a:ea typeface="+mn-ea"/>
              <a:cs typeface="+mn-cs"/>
            </a:endParaRPr>
          </a:p>
          <a:p>
            <a:pPr marL="355600" lvl="0" algn="just">
              <a:spcBef>
                <a:spcPct val="20000"/>
              </a:spcBef>
            </a:pPr>
            <a:r>
              <a:rPr lang="es-CL" sz="1200" dirty="0">
                <a:solidFill>
                  <a:prstClr val="black"/>
                </a:solidFill>
                <a:ea typeface="+mn-ea"/>
                <a:cs typeface="+mn-cs"/>
              </a:rPr>
              <a:t>Para el presenta año contempla el Proyecto de Transformación Digital por $1.121 millones, que tendrá foco tanto en la transformación de los órganos de la Administración del Estado como en la innovación de los servicios que prestan, cuyo propósito es terminar con el papeleo.</a:t>
            </a:r>
          </a:p>
          <a:p>
            <a:pPr marL="355600" lvl="0" algn="just">
              <a:spcBef>
                <a:spcPct val="20000"/>
              </a:spcBef>
            </a:pPr>
            <a:endParaRPr lang="es-CL" sz="1200" dirty="0">
              <a:solidFill>
                <a:prstClr val="black"/>
              </a:solidFill>
              <a:ea typeface="+mn-ea"/>
              <a:cs typeface="+mn-cs"/>
            </a:endParaRPr>
          </a:p>
          <a:p>
            <a:pPr marL="355600" lvl="0" algn="just">
              <a:spcBef>
                <a:spcPct val="20000"/>
              </a:spcBef>
            </a:pPr>
            <a:r>
              <a:rPr lang="es-CL" sz="1200" dirty="0">
                <a:solidFill>
                  <a:prstClr val="black"/>
                </a:solidFill>
                <a:ea typeface="+mn-ea"/>
                <a:cs typeface="+mn-cs"/>
              </a:rPr>
              <a:t>Además contiene el Programa de Modernización del Estado-BID, y se informa que para avanzar en el fortalecimiento del Gobierno Digital se contempla una transferencia desde Subsecretaría de Hacienda a través del proyecto Chile Atiende Digital que se está desarrollando en conjunto con el BID.</a:t>
            </a:r>
          </a:p>
          <a:p>
            <a:pPr marL="355600" lvl="0" algn="just">
              <a:spcBef>
                <a:spcPct val="20000"/>
              </a:spcBef>
            </a:pPr>
            <a:endParaRPr lang="es-CL" sz="1200" dirty="0">
              <a:solidFill>
                <a:prstClr val="black"/>
              </a:solidFill>
              <a:ea typeface="+mn-ea"/>
              <a:cs typeface="+mn-cs"/>
            </a:endParaRPr>
          </a:p>
          <a:p>
            <a:pPr marL="355600" lvl="0" algn="just">
              <a:spcBef>
                <a:spcPct val="20000"/>
              </a:spcBef>
            </a:pPr>
            <a:r>
              <a:rPr lang="es-CL" sz="1200" b="1" dirty="0">
                <a:solidFill>
                  <a:prstClr val="black"/>
                </a:solidFill>
                <a:ea typeface="+mn-ea"/>
                <a:cs typeface="+mn-cs"/>
              </a:rPr>
              <a:t>Al mes de mayo presenta un avance de un 28,8%</a:t>
            </a:r>
          </a:p>
          <a:p>
            <a:pPr marL="355600" lvl="0" algn="just">
              <a:spcBef>
                <a:spcPct val="20000"/>
              </a:spcBef>
            </a:pPr>
            <a:endParaRPr lang="es-CL" sz="1200" dirty="0">
              <a:solidFill>
                <a:prstClr val="black"/>
              </a:solidFill>
              <a:ea typeface="+mn-ea"/>
              <a:cs typeface="+mn-cs"/>
            </a:endParaRPr>
          </a:p>
          <a:p>
            <a:pPr marL="355600" lvl="0" indent="-355600" algn="just">
              <a:spcBef>
                <a:spcPct val="20000"/>
              </a:spcBef>
              <a:buFont typeface="+mj-lt"/>
              <a:buAutoNum type="arabicPeriod" startAt="3"/>
            </a:pPr>
            <a:r>
              <a:rPr lang="es-CL" sz="1200" b="1" dirty="0">
                <a:solidFill>
                  <a:prstClr val="black"/>
                </a:solidFill>
                <a:ea typeface="+mn-ea"/>
                <a:cs typeface="+mn-cs"/>
              </a:rPr>
              <a:t>Consejo de Auditoría Interna General de Gobierno</a:t>
            </a:r>
            <a:r>
              <a:rPr lang="es-CL" sz="1200" dirty="0">
                <a:solidFill>
                  <a:prstClr val="black"/>
                </a:solidFill>
                <a:ea typeface="+mn-ea"/>
                <a:cs typeface="+mn-cs"/>
              </a:rPr>
              <a:t>, está enfocado principalmente al fortalecimiento y mejora de los procesos de auditoría interna gubernamental y gestión de riesgos en el Estado.</a:t>
            </a:r>
          </a:p>
          <a:p>
            <a:pPr marL="355600" lvl="0" indent="-355600" algn="just">
              <a:spcBef>
                <a:spcPct val="20000"/>
              </a:spcBef>
              <a:buFont typeface="+mj-lt"/>
              <a:buAutoNum type="arabicPeriod" startAt="3"/>
            </a:pPr>
            <a:endParaRPr lang="es-CL" sz="1200" dirty="0">
              <a:solidFill>
                <a:prstClr val="black"/>
              </a:solidFill>
              <a:ea typeface="+mn-ea"/>
              <a:cs typeface="+mn-cs"/>
            </a:endParaRPr>
          </a:p>
          <a:p>
            <a:pPr marL="355600" lvl="0" algn="just">
              <a:spcBef>
                <a:spcPct val="20000"/>
              </a:spcBef>
            </a:pPr>
            <a:r>
              <a:rPr lang="es-CL" sz="1200" b="1" dirty="0">
                <a:solidFill>
                  <a:prstClr val="black"/>
                </a:solidFill>
                <a:ea typeface="+mn-ea"/>
                <a:cs typeface="+mn-cs"/>
              </a:rPr>
              <a:t>Al mes de mayo presenta un avance de  37,3%.</a:t>
            </a:r>
          </a:p>
          <a:p>
            <a:pPr marL="355600" lvl="0" indent="-355600" algn="just">
              <a:spcBef>
                <a:spcPts val="1200"/>
              </a:spcBef>
              <a:spcAft>
                <a:spcPts val="1200"/>
              </a:spcAft>
            </a:pPr>
            <a:endParaRPr lang="es-CL" sz="1400" dirty="0">
              <a:solidFill>
                <a:prstClr val="black"/>
              </a:solidFill>
              <a:ea typeface="+mn-ea"/>
              <a:cs typeface="+mn-cs"/>
            </a:endParaRPr>
          </a:p>
        </p:txBody>
      </p:sp>
    </p:spTree>
    <p:extLst>
      <p:ext uri="{BB962C8B-B14F-4D97-AF65-F5344CB8AC3E}">
        <p14:creationId xmlns:p14="http://schemas.microsoft.com/office/powerpoint/2010/main" val="3205060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0010" y="836712"/>
            <a:ext cx="77643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4" name="3 Marcador de pie de página"/>
          <p:cNvSpPr>
            <a:spLocks noGrp="1"/>
          </p:cNvSpPr>
          <p:nvPr>
            <p:ph type="ftr" sz="quarter" idx="11"/>
          </p:nvPr>
        </p:nvSpPr>
        <p:spPr>
          <a:xfrm>
            <a:off x="480010" y="5419434"/>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395536" y="2130246"/>
            <a:ext cx="7848872" cy="3186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7" name="Tabla 6">
            <a:extLst>
              <a:ext uri="{FF2B5EF4-FFF2-40B4-BE49-F238E27FC236}">
                <a16:creationId xmlns:a16="http://schemas.microsoft.com/office/drawing/2014/main" id="{D510DDB2-00CF-44C3-90B2-A719D3196F6D}"/>
              </a:ext>
            </a:extLst>
          </p:cNvPr>
          <p:cNvGraphicFramePr>
            <a:graphicFrameLocks noGrp="1"/>
          </p:cNvGraphicFramePr>
          <p:nvPr/>
        </p:nvGraphicFramePr>
        <p:xfrm>
          <a:off x="628650" y="3042330"/>
          <a:ext cx="7886700" cy="1917928"/>
        </p:xfrm>
        <a:graphic>
          <a:graphicData uri="http://schemas.openxmlformats.org/drawingml/2006/table">
            <a:tbl>
              <a:tblPr/>
              <a:tblGrid>
                <a:gridCol w="715032">
                  <a:extLst>
                    <a:ext uri="{9D8B030D-6E8A-4147-A177-3AD203B41FA5}">
                      <a16:colId xmlns:a16="http://schemas.microsoft.com/office/drawing/2014/main" val="651174486"/>
                    </a:ext>
                  </a:extLst>
                </a:gridCol>
                <a:gridCol w="3009540">
                  <a:extLst>
                    <a:ext uri="{9D8B030D-6E8A-4147-A177-3AD203B41FA5}">
                      <a16:colId xmlns:a16="http://schemas.microsoft.com/office/drawing/2014/main" val="556898272"/>
                    </a:ext>
                  </a:extLst>
                </a:gridCol>
                <a:gridCol w="715032">
                  <a:extLst>
                    <a:ext uri="{9D8B030D-6E8A-4147-A177-3AD203B41FA5}">
                      <a16:colId xmlns:a16="http://schemas.microsoft.com/office/drawing/2014/main" val="2724206373"/>
                    </a:ext>
                  </a:extLst>
                </a:gridCol>
                <a:gridCol w="715032">
                  <a:extLst>
                    <a:ext uri="{9D8B030D-6E8A-4147-A177-3AD203B41FA5}">
                      <a16:colId xmlns:a16="http://schemas.microsoft.com/office/drawing/2014/main" val="15433775"/>
                    </a:ext>
                  </a:extLst>
                </a:gridCol>
                <a:gridCol w="715032">
                  <a:extLst>
                    <a:ext uri="{9D8B030D-6E8A-4147-A177-3AD203B41FA5}">
                      <a16:colId xmlns:a16="http://schemas.microsoft.com/office/drawing/2014/main" val="2031012775"/>
                    </a:ext>
                  </a:extLst>
                </a:gridCol>
                <a:gridCol w="715032">
                  <a:extLst>
                    <a:ext uri="{9D8B030D-6E8A-4147-A177-3AD203B41FA5}">
                      <a16:colId xmlns:a16="http://schemas.microsoft.com/office/drawing/2014/main" val="507142185"/>
                    </a:ext>
                  </a:extLst>
                </a:gridCol>
                <a:gridCol w="651000">
                  <a:extLst>
                    <a:ext uri="{9D8B030D-6E8A-4147-A177-3AD203B41FA5}">
                      <a16:colId xmlns:a16="http://schemas.microsoft.com/office/drawing/2014/main" val="166173596"/>
                    </a:ext>
                  </a:extLst>
                </a:gridCol>
                <a:gridCol w="651000">
                  <a:extLst>
                    <a:ext uri="{9D8B030D-6E8A-4147-A177-3AD203B41FA5}">
                      <a16:colId xmlns:a16="http://schemas.microsoft.com/office/drawing/2014/main" val="694142471"/>
                    </a:ext>
                  </a:extLst>
                </a:gridCol>
              </a:tblGrid>
              <a:tr h="135783">
                <a:tc rowSpan="2" gridSpan="2">
                  <a:txBody>
                    <a:bodyPr/>
                    <a:lstStyle/>
                    <a:p>
                      <a:pPr algn="ctr" fontAlgn="ctr"/>
                      <a:r>
                        <a:rPr lang="es-CL" sz="800" b="1" i="0" u="none" strike="noStrike">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336114076"/>
                  </a:ext>
                </a:extLst>
              </a:tr>
              <a:tr h="415834">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000470895"/>
                  </a:ext>
                </a:extLst>
              </a:tr>
              <a:tr h="178215">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13.412.731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14.328.717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915.986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4.598.489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57621382"/>
                  </a:ext>
                </a:extLst>
              </a:tr>
              <a:tr h="169728">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10.241.660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10.230.033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-11.627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3.527.683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34,4%</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74583660"/>
                  </a:ext>
                </a:extLst>
              </a:tr>
              <a:tr h="169728">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2.220.842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2.220.842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439.898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66128170"/>
                  </a:ext>
                </a:extLst>
              </a:tr>
              <a:tr h="169728">
                <a:tc>
                  <a:txBody>
                    <a:bodyPr/>
                    <a:lstStyle/>
                    <a:p>
                      <a:pPr algn="ctr" fontAlgn="ctr"/>
                      <a:r>
                        <a:rPr lang="es-CL" sz="8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DE SEGURIDAD SOCIAL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25.579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25.579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95036474"/>
                  </a:ext>
                </a:extLst>
              </a:tr>
              <a:tr h="169728">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618.000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1.280.272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282.902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13420600"/>
                  </a:ext>
                </a:extLst>
              </a:tr>
              <a:tr h="169728">
                <a:tc>
                  <a:txBody>
                    <a:bodyPr/>
                    <a:lstStyle/>
                    <a:p>
                      <a:pPr algn="ctr" fontAlgn="ctr"/>
                      <a:r>
                        <a:rPr lang="es-CL" sz="800" b="0" i="0" u="none" strike="noStrike">
                          <a:solidFill>
                            <a:srgbClr val="000000"/>
                          </a:solidFill>
                          <a:effectLst/>
                          <a:latin typeface="Calibri" panose="020F0502020204030204" pitchFamily="34" charset="0"/>
                        </a:rPr>
                        <a:t>25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INTEGROS AL FISCO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226.450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226.450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226.207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7053884"/>
                  </a:ext>
                </a:extLst>
              </a:tr>
              <a:tr h="169728">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331.189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331.189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83.264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1042229"/>
                  </a:ext>
                </a:extLst>
              </a:tr>
              <a:tr h="169728">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1.040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14.352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13.312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12.956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1245,8%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90,3%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47426622"/>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7815" y="908720"/>
            <a:ext cx="756084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latin typeface="+mn-lt"/>
                <a:ea typeface="Verdana" pitchFamily="34" charset="0"/>
                <a:cs typeface="Verdana" pitchFamily="34" charset="0"/>
              </a:rPr>
              <a:t>EJECUCIÓN ACUMULADA DE GASTOS A MAYO 2019 </a:t>
            </a:r>
            <a:br>
              <a:rPr lang="es-CL" sz="1600" b="1" dirty="0">
                <a:solidFill>
                  <a:schemeClr val="tx1"/>
                </a:solidFill>
                <a:latin typeface="+mn-lt"/>
                <a:ea typeface="Verdana" pitchFamily="34" charset="0"/>
                <a:cs typeface="Verdana" pitchFamily="34" charset="0"/>
              </a:rPr>
            </a:br>
            <a:r>
              <a:rPr lang="es-CL" sz="1600" b="1" dirty="0">
                <a:solidFill>
                  <a:schemeClr val="tx1"/>
                </a:solidFill>
                <a:latin typeface="+mn-lt"/>
                <a:ea typeface="Verdana" pitchFamily="34" charset="0"/>
                <a:cs typeface="Verdana" pitchFamily="34" charset="0"/>
              </a:rPr>
              <a:t>PARTIDA 22,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8" name="3 Marcador de pie de página"/>
          <p:cNvSpPr txBox="1">
            <a:spLocks/>
          </p:cNvSpPr>
          <p:nvPr/>
        </p:nvSpPr>
        <p:spPr>
          <a:xfrm>
            <a:off x="750800" y="5157192"/>
            <a:ext cx="705678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6" name="1 Título"/>
          <p:cNvSpPr txBox="1">
            <a:spLocks/>
          </p:cNvSpPr>
          <p:nvPr/>
        </p:nvSpPr>
        <p:spPr>
          <a:xfrm>
            <a:off x="755575" y="2276872"/>
            <a:ext cx="7488833" cy="333419"/>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4" name="Tabla 3">
            <a:extLst>
              <a:ext uri="{FF2B5EF4-FFF2-40B4-BE49-F238E27FC236}">
                <a16:creationId xmlns:a16="http://schemas.microsoft.com/office/drawing/2014/main" id="{99CCCA72-A5AC-4E63-AF31-56997A0C63D3}"/>
              </a:ext>
            </a:extLst>
          </p:cNvPr>
          <p:cNvGraphicFramePr>
            <a:graphicFrameLocks noGrp="1"/>
          </p:cNvGraphicFramePr>
          <p:nvPr/>
        </p:nvGraphicFramePr>
        <p:xfrm>
          <a:off x="628650" y="3349082"/>
          <a:ext cx="7886699" cy="1304423"/>
        </p:xfrm>
        <a:graphic>
          <a:graphicData uri="http://schemas.openxmlformats.org/drawingml/2006/table">
            <a:tbl>
              <a:tblPr/>
              <a:tblGrid>
                <a:gridCol w="692768">
                  <a:extLst>
                    <a:ext uri="{9D8B030D-6E8A-4147-A177-3AD203B41FA5}">
                      <a16:colId xmlns:a16="http://schemas.microsoft.com/office/drawing/2014/main" val="2458783203"/>
                    </a:ext>
                  </a:extLst>
                </a:gridCol>
                <a:gridCol w="255911">
                  <a:extLst>
                    <a:ext uri="{9D8B030D-6E8A-4147-A177-3AD203B41FA5}">
                      <a16:colId xmlns:a16="http://schemas.microsoft.com/office/drawing/2014/main" val="278702250"/>
                    </a:ext>
                  </a:extLst>
                </a:gridCol>
                <a:gridCol w="2915830">
                  <a:extLst>
                    <a:ext uri="{9D8B030D-6E8A-4147-A177-3AD203B41FA5}">
                      <a16:colId xmlns:a16="http://schemas.microsoft.com/office/drawing/2014/main" val="1253477766"/>
                    </a:ext>
                  </a:extLst>
                </a:gridCol>
                <a:gridCol w="692768">
                  <a:extLst>
                    <a:ext uri="{9D8B030D-6E8A-4147-A177-3AD203B41FA5}">
                      <a16:colId xmlns:a16="http://schemas.microsoft.com/office/drawing/2014/main" val="4001532874"/>
                    </a:ext>
                  </a:extLst>
                </a:gridCol>
                <a:gridCol w="692768">
                  <a:extLst>
                    <a:ext uri="{9D8B030D-6E8A-4147-A177-3AD203B41FA5}">
                      <a16:colId xmlns:a16="http://schemas.microsoft.com/office/drawing/2014/main" val="4098475161"/>
                    </a:ext>
                  </a:extLst>
                </a:gridCol>
                <a:gridCol w="692768">
                  <a:extLst>
                    <a:ext uri="{9D8B030D-6E8A-4147-A177-3AD203B41FA5}">
                      <a16:colId xmlns:a16="http://schemas.microsoft.com/office/drawing/2014/main" val="527669449"/>
                    </a:ext>
                  </a:extLst>
                </a:gridCol>
                <a:gridCol w="692768">
                  <a:extLst>
                    <a:ext uri="{9D8B030D-6E8A-4147-A177-3AD203B41FA5}">
                      <a16:colId xmlns:a16="http://schemas.microsoft.com/office/drawing/2014/main" val="2674386479"/>
                    </a:ext>
                  </a:extLst>
                </a:gridCol>
                <a:gridCol w="630729">
                  <a:extLst>
                    <a:ext uri="{9D8B030D-6E8A-4147-A177-3AD203B41FA5}">
                      <a16:colId xmlns:a16="http://schemas.microsoft.com/office/drawing/2014/main" val="620969853"/>
                    </a:ext>
                  </a:extLst>
                </a:gridCol>
                <a:gridCol w="620389">
                  <a:extLst>
                    <a:ext uri="{9D8B030D-6E8A-4147-A177-3AD203B41FA5}">
                      <a16:colId xmlns:a16="http://schemas.microsoft.com/office/drawing/2014/main" val="3677398470"/>
                    </a:ext>
                  </a:extLst>
                </a:gridCol>
              </a:tblGrid>
              <a:tr h="131263">
                <a:tc rowSpan="2" gridSpan="3">
                  <a:txBody>
                    <a:bodyPr/>
                    <a:lstStyle/>
                    <a:p>
                      <a:pPr algn="ctr" fontAlgn="ctr"/>
                      <a:r>
                        <a:rPr lang="es-CL" sz="800" b="1" i="0" u="none" strike="noStrike">
                          <a:solidFill>
                            <a:srgbClr val="FFFFFF"/>
                          </a:solidFill>
                          <a:effectLst/>
                          <a:latin typeface="Calibri" panose="020F0502020204030204" pitchFamily="34" charset="0"/>
                        </a:rPr>
                        <a:t>Subtítulo</a:t>
                      </a:r>
                    </a:p>
                  </a:txBody>
                  <a:tcPr marL="8204" marR="8204" marT="8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763296576"/>
                  </a:ext>
                </a:extLst>
              </a:tr>
              <a:tr h="401992">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871781093"/>
                  </a:ext>
                </a:extLst>
              </a:tr>
              <a:tr h="172282">
                <a:tc>
                  <a:txBody>
                    <a:bodyPr/>
                    <a:lstStyle/>
                    <a:p>
                      <a:pPr algn="ctr" fontAlgn="ctr"/>
                      <a:r>
                        <a:rPr lang="es-CL" sz="800" b="1" i="0" u="none" strike="noStrike">
                          <a:solidFill>
                            <a:srgbClr val="000000"/>
                          </a:solidFill>
                          <a:effectLst/>
                          <a:latin typeface="Calibri" panose="020F0502020204030204" pitchFamily="34" charset="0"/>
                        </a:rPr>
                        <a:t>01</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Gral de la Presidencia de la República</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13.412.731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14.328.717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915.986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4.598.489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34,3%</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51968449"/>
                  </a:ext>
                </a:extLst>
              </a:tr>
              <a:tr h="221506">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General de la Presidencia de la República</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9.034.139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9.710.804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676.665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3.146.132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34,8%</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32,4%</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61280025"/>
                  </a:ext>
                </a:extLst>
              </a:tr>
              <a:tr h="188690">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Digital</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3.039.585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3.278.906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239.321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953.389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29,1%</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75503724"/>
                  </a:ext>
                </a:extLst>
              </a:tr>
              <a:tr h="188690">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Consejo de Auditoría Interna General de Gobierno</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1.339.007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1.339.007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498.968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37,3%</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884985520"/>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49" y="5517232"/>
            <a:ext cx="783367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606382" y="764704"/>
            <a:ext cx="7942830"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01: SECRETARÍA GENERAL DE LA PRESIDENCIA DE LA REPÚBLICA</a:t>
            </a:r>
          </a:p>
        </p:txBody>
      </p:sp>
      <p:sp>
        <p:nvSpPr>
          <p:cNvPr id="9" name="1 Título"/>
          <p:cNvSpPr txBox="1">
            <a:spLocks/>
          </p:cNvSpPr>
          <p:nvPr/>
        </p:nvSpPr>
        <p:spPr>
          <a:xfrm>
            <a:off x="589611" y="1916832"/>
            <a:ext cx="7860248" cy="31132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C78136A3-814D-4C5D-9DD2-4616472B96C8}"/>
              </a:ext>
            </a:extLst>
          </p:cNvPr>
          <p:cNvGraphicFramePr>
            <a:graphicFrameLocks noGrp="1"/>
          </p:cNvGraphicFramePr>
          <p:nvPr/>
        </p:nvGraphicFramePr>
        <p:xfrm>
          <a:off x="628651" y="2574074"/>
          <a:ext cx="7886698" cy="2854439"/>
        </p:xfrm>
        <a:graphic>
          <a:graphicData uri="http://schemas.openxmlformats.org/drawingml/2006/table">
            <a:tbl>
              <a:tblPr/>
              <a:tblGrid>
                <a:gridCol w="670995">
                  <a:extLst>
                    <a:ext uri="{9D8B030D-6E8A-4147-A177-3AD203B41FA5}">
                      <a16:colId xmlns:a16="http://schemas.microsoft.com/office/drawing/2014/main" val="1978788276"/>
                    </a:ext>
                  </a:extLst>
                </a:gridCol>
                <a:gridCol w="247868">
                  <a:extLst>
                    <a:ext uri="{9D8B030D-6E8A-4147-A177-3AD203B41FA5}">
                      <a16:colId xmlns:a16="http://schemas.microsoft.com/office/drawing/2014/main" val="11288853"/>
                    </a:ext>
                  </a:extLst>
                </a:gridCol>
                <a:gridCol w="247868">
                  <a:extLst>
                    <a:ext uri="{9D8B030D-6E8A-4147-A177-3AD203B41FA5}">
                      <a16:colId xmlns:a16="http://schemas.microsoft.com/office/drawing/2014/main" val="429697699"/>
                    </a:ext>
                  </a:extLst>
                </a:gridCol>
                <a:gridCol w="2824189">
                  <a:extLst>
                    <a:ext uri="{9D8B030D-6E8A-4147-A177-3AD203B41FA5}">
                      <a16:colId xmlns:a16="http://schemas.microsoft.com/office/drawing/2014/main" val="4185705009"/>
                    </a:ext>
                  </a:extLst>
                </a:gridCol>
                <a:gridCol w="670995">
                  <a:extLst>
                    <a:ext uri="{9D8B030D-6E8A-4147-A177-3AD203B41FA5}">
                      <a16:colId xmlns:a16="http://schemas.microsoft.com/office/drawing/2014/main" val="456820388"/>
                    </a:ext>
                  </a:extLst>
                </a:gridCol>
                <a:gridCol w="670995">
                  <a:extLst>
                    <a:ext uri="{9D8B030D-6E8A-4147-A177-3AD203B41FA5}">
                      <a16:colId xmlns:a16="http://schemas.microsoft.com/office/drawing/2014/main" val="1419977503"/>
                    </a:ext>
                  </a:extLst>
                </a:gridCol>
                <a:gridCol w="670995">
                  <a:extLst>
                    <a:ext uri="{9D8B030D-6E8A-4147-A177-3AD203B41FA5}">
                      <a16:colId xmlns:a16="http://schemas.microsoft.com/office/drawing/2014/main" val="4071539239"/>
                    </a:ext>
                  </a:extLst>
                </a:gridCol>
                <a:gridCol w="670995">
                  <a:extLst>
                    <a:ext uri="{9D8B030D-6E8A-4147-A177-3AD203B41FA5}">
                      <a16:colId xmlns:a16="http://schemas.microsoft.com/office/drawing/2014/main" val="1288698655"/>
                    </a:ext>
                  </a:extLst>
                </a:gridCol>
                <a:gridCol w="610907">
                  <a:extLst>
                    <a:ext uri="{9D8B030D-6E8A-4147-A177-3AD203B41FA5}">
                      <a16:colId xmlns:a16="http://schemas.microsoft.com/office/drawing/2014/main" val="3901732694"/>
                    </a:ext>
                  </a:extLst>
                </a:gridCol>
                <a:gridCol w="600891">
                  <a:extLst>
                    <a:ext uri="{9D8B030D-6E8A-4147-A177-3AD203B41FA5}">
                      <a16:colId xmlns:a16="http://schemas.microsoft.com/office/drawing/2014/main" val="2872746149"/>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8171196"/>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125619561"/>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9.034.139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9.710.804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676.665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3.146.132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34,8%</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32,4%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332450"/>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7.729.664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7.718.037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-11.627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2.650.215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34,3%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34,3%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76009620"/>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1.232.557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1.232.557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271.150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84956328"/>
                  </a:ext>
                </a:extLst>
              </a:tr>
              <a:tr h="126864">
                <a:tc>
                  <a:txBody>
                    <a:bodyPr/>
                    <a:lstStyle/>
                    <a:p>
                      <a:pPr algn="ctr" fontAlgn="ctr"/>
                      <a:r>
                        <a:rPr lang="es-CL" sz="7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25.579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25.579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25.579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7274325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25.579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25.579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25.579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83618616"/>
                  </a:ext>
                </a:extLst>
              </a:tr>
              <a:tr h="126864">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164.193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73031075"/>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164.193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23920315"/>
                  </a:ext>
                </a:extLst>
              </a:tr>
              <a:tr h="253728">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Gestión y Aplicación Ciencia, Tecnología, Conocimiento e Innovación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164.193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65795995"/>
                  </a:ext>
                </a:extLst>
              </a:tr>
              <a:tr h="126864">
                <a:tc>
                  <a:txBody>
                    <a:bodyPr/>
                    <a:lstStyle/>
                    <a:p>
                      <a:pPr algn="ctr" fontAlgn="ctr"/>
                      <a:r>
                        <a:rPr lang="es-CL" sz="7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7807186"/>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Impuestos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15258112"/>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70.888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70.888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34.995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49,4%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49,4%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478505"/>
                  </a:ext>
                </a:extLst>
              </a:tr>
              <a:tr h="142722">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515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83626982"/>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2.524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12760102"/>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32.319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32.319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17.285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53,5%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47460364"/>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35.530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35.530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17.710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7578942"/>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1.229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199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1849093"/>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1.229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132222267"/>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3428</TotalTime>
  <Words>1745</Words>
  <Application>Microsoft Office PowerPoint</Application>
  <PresentationFormat>Presentación en pantalla (4:3)</PresentationFormat>
  <Paragraphs>634</Paragraphs>
  <Slides>11</Slides>
  <Notes>3</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AL MES DE MAYO 2019 PARTIDA 22: MINISTERIO SECRETARÍA DE LA PRESIDENCIA</vt:lpstr>
      <vt:lpstr>EJECUCIÓN ACUMULADA DE GASTOS A MAYO 2019  PARTIDA 22 MINISTERIO SECRETARÍA GENERAL DE LA PRESIDENCIA</vt:lpstr>
      <vt:lpstr>EJECUCIÓN ACUMULADA DE GASTOS A MAYO 2019  PARTIDA 22 MINISTERIO SECRETARÍA GENERAL DE LA PRESIDENCIA</vt:lpstr>
      <vt:lpstr>COMPORTAMIENTO DE LA EJECUCIÓN ACUMULADA DE GASTOS A MAYO 2019  PARTIDA 22 MINISTERIO SECRETARÍA GENERAL DE LA PRESIDENCIA</vt:lpstr>
      <vt:lpstr>EJECUCIÓN ACUMULADA DE GASTOS A MAYO 2019  PARTIDA 22 MINISTERIO SECRETARÍA GENERAL DE LA PRESIDENCIA</vt:lpstr>
      <vt:lpstr>EJECUCIÓN ACUMULADA DE GASTOS A MAYO 2019  PARTIDA 22 MINISTERIO SECRETARÍA GENERAL DE LA PRESIDENCIA</vt:lpstr>
      <vt:lpstr>EJECUCIÓN ACUMULADA DE GASTOS A MAYO 2019  PARTIDA 22 MINISTERIO SECRETARÍA GENERAL DE LA PRESIDENCIA</vt:lpstr>
      <vt:lpstr>EJECUCIÓN ACUMULADA DE GASTOS A MAYO 2019  PARTIDA 22,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250</cp:revision>
  <cp:lastPrinted>2017-05-05T19:52:29Z</cp:lastPrinted>
  <dcterms:created xsi:type="dcterms:W3CDTF">2016-06-23T13:38:47Z</dcterms:created>
  <dcterms:modified xsi:type="dcterms:W3CDTF">2019-07-08T19:36:35Z</dcterms:modified>
</cp:coreProperties>
</file>