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5"/>
  </p:notesMasterIdLst>
  <p:handoutMasterIdLst>
    <p:handoutMasterId r:id="rId26"/>
  </p:handoutMasterIdLst>
  <p:sldIdLst>
    <p:sldId id="256" r:id="rId3"/>
    <p:sldId id="298" r:id="rId4"/>
    <p:sldId id="311" r:id="rId5"/>
    <p:sldId id="310" r:id="rId6"/>
    <p:sldId id="299" r:id="rId7"/>
    <p:sldId id="309" r:id="rId8"/>
    <p:sldId id="301" r:id="rId9"/>
    <p:sldId id="307" r:id="rId10"/>
    <p:sldId id="264" r:id="rId11"/>
    <p:sldId id="263" r:id="rId12"/>
    <p:sldId id="265" r:id="rId13"/>
    <p:sldId id="267" r:id="rId14"/>
    <p:sldId id="269" r:id="rId15"/>
    <p:sldId id="275" r:id="rId16"/>
    <p:sldId id="276" r:id="rId17"/>
    <p:sldId id="300" r:id="rId18"/>
    <p:sldId id="277" r:id="rId19"/>
    <p:sldId id="278" r:id="rId20"/>
    <p:sldId id="306" r:id="rId21"/>
    <p:sldId id="272" r:id="rId22"/>
    <p:sldId id="305" r:id="rId23"/>
    <p:sldId id="308" r:id="rId24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33" autoAdjust="0"/>
  </p:normalViewPr>
  <p:slideViewPr>
    <p:cSldViewPr>
      <p:cViewPr varScale="1">
        <p:scale>
          <a:sx n="104" d="100"/>
          <a:sy n="104" d="100"/>
        </p:scale>
        <p:origin x="17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12-07-2019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BB2088A0-C720-43CC-B360-430E8C9550D3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8" name="4 CuadroTexto">
              <a:extLst>
                <a:ext uri="{FF2B5EF4-FFF2-40B4-BE49-F238E27FC236}">
                  <a16:creationId xmlns:a16="http://schemas.microsoft.com/office/drawing/2014/main" id="{14C839D8-1C9A-438E-AC6A-FE96B90A593C}"/>
                </a:ext>
              </a:extLst>
            </p:cNvPr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9" name="2 Objeto">
              <a:extLst>
                <a:ext uri="{FF2B5EF4-FFF2-40B4-BE49-F238E27FC236}">
                  <a16:creationId xmlns:a16="http://schemas.microsoft.com/office/drawing/2014/main" id="{B35283CA-BEF1-490C-AA34-092E5CB5687A}"/>
                </a:ext>
              </a:extLst>
            </p:cNvPr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612204099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2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3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4 Rectángulo">
              <a:extLst>
                <a:ext uri="{FF2B5EF4-FFF2-40B4-BE49-F238E27FC236}">
                  <a16:creationId xmlns:a16="http://schemas.microsoft.com/office/drawing/2014/main" id="{32803465-98D9-4704-B5DB-2062F7E2715B}"/>
                </a:ext>
              </a:extLst>
            </p:cNvPr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MAYO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julio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4B53E3AE-5962-4D9F-B880-01036A46DE5F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11" name="4 CuadroTexto">
              <a:extLst>
                <a:ext uri="{FF2B5EF4-FFF2-40B4-BE49-F238E27FC236}">
                  <a16:creationId xmlns:a16="http://schemas.microsoft.com/office/drawing/2014/main" id="{AA16EB0F-BEB7-45CE-BD1B-E1E3342044D8}"/>
                </a:ext>
              </a:extLst>
            </p:cNvPr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12" name="5 Objeto">
              <a:extLst>
                <a:ext uri="{FF2B5EF4-FFF2-40B4-BE49-F238E27FC236}">
                  <a16:creationId xmlns:a16="http://schemas.microsoft.com/office/drawing/2014/main" id="{3C813A8A-E48E-4E10-8C87-A89B6E609F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72545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01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6" name="5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7 Rectángulo">
              <a:extLst>
                <a:ext uri="{FF2B5EF4-FFF2-40B4-BE49-F238E27FC236}">
                  <a16:creationId xmlns:a16="http://schemas.microsoft.com/office/drawing/2014/main" id="{27B4F62C-F56C-49B9-872E-33EE24258062}"/>
                </a:ext>
              </a:extLst>
            </p:cNvPr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D3B2B95-276C-4E1E-AED0-EDD5BE5F16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621406"/>
              </p:ext>
            </p:extLst>
          </p:nvPr>
        </p:nvGraphicFramePr>
        <p:xfrm>
          <a:off x="467544" y="1656344"/>
          <a:ext cx="8152575" cy="2529521"/>
        </p:xfrm>
        <a:graphic>
          <a:graphicData uri="http://schemas.openxmlformats.org/drawingml/2006/table">
            <a:tbl>
              <a:tblPr/>
              <a:tblGrid>
                <a:gridCol w="282683">
                  <a:extLst>
                    <a:ext uri="{9D8B030D-6E8A-4147-A177-3AD203B41FA5}">
                      <a16:colId xmlns:a16="http://schemas.microsoft.com/office/drawing/2014/main" val="3543609376"/>
                    </a:ext>
                  </a:extLst>
                </a:gridCol>
                <a:gridCol w="282683">
                  <a:extLst>
                    <a:ext uri="{9D8B030D-6E8A-4147-A177-3AD203B41FA5}">
                      <a16:colId xmlns:a16="http://schemas.microsoft.com/office/drawing/2014/main" val="464254035"/>
                    </a:ext>
                  </a:extLst>
                </a:gridCol>
                <a:gridCol w="3188664">
                  <a:extLst>
                    <a:ext uri="{9D8B030D-6E8A-4147-A177-3AD203B41FA5}">
                      <a16:colId xmlns:a16="http://schemas.microsoft.com/office/drawing/2014/main" val="1134918227"/>
                    </a:ext>
                  </a:extLst>
                </a:gridCol>
                <a:gridCol w="757590">
                  <a:extLst>
                    <a:ext uri="{9D8B030D-6E8A-4147-A177-3AD203B41FA5}">
                      <a16:colId xmlns:a16="http://schemas.microsoft.com/office/drawing/2014/main" val="4181198418"/>
                    </a:ext>
                  </a:extLst>
                </a:gridCol>
                <a:gridCol w="757590">
                  <a:extLst>
                    <a:ext uri="{9D8B030D-6E8A-4147-A177-3AD203B41FA5}">
                      <a16:colId xmlns:a16="http://schemas.microsoft.com/office/drawing/2014/main" val="3205449149"/>
                    </a:ext>
                  </a:extLst>
                </a:gridCol>
                <a:gridCol w="757590">
                  <a:extLst>
                    <a:ext uri="{9D8B030D-6E8A-4147-A177-3AD203B41FA5}">
                      <a16:colId xmlns:a16="http://schemas.microsoft.com/office/drawing/2014/main" val="1433851712"/>
                    </a:ext>
                  </a:extLst>
                </a:gridCol>
                <a:gridCol w="757590">
                  <a:extLst>
                    <a:ext uri="{9D8B030D-6E8A-4147-A177-3AD203B41FA5}">
                      <a16:colId xmlns:a16="http://schemas.microsoft.com/office/drawing/2014/main" val="2684312627"/>
                    </a:ext>
                  </a:extLst>
                </a:gridCol>
                <a:gridCol w="689746">
                  <a:extLst>
                    <a:ext uri="{9D8B030D-6E8A-4147-A177-3AD203B41FA5}">
                      <a16:colId xmlns:a16="http://schemas.microsoft.com/office/drawing/2014/main" val="2604004451"/>
                    </a:ext>
                  </a:extLst>
                </a:gridCol>
                <a:gridCol w="678439">
                  <a:extLst>
                    <a:ext uri="{9D8B030D-6E8A-4147-A177-3AD203B41FA5}">
                      <a16:colId xmlns:a16="http://schemas.microsoft.com/office/drawing/2014/main" val="2725347730"/>
                    </a:ext>
                  </a:extLst>
                </a:gridCol>
              </a:tblGrid>
              <a:tr h="1380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02517"/>
                  </a:ext>
                </a:extLst>
              </a:tr>
              <a:tr h="422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485742"/>
                  </a:ext>
                </a:extLst>
              </a:tr>
              <a:tr h="181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297.815.785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339.466.518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41.650.733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187.946.114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431306"/>
                  </a:ext>
                </a:extLst>
              </a:tr>
              <a:tr h="138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64.650.708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76.994.791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12.344.083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40.474.795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263876"/>
                  </a:ext>
                </a:extLst>
              </a:tr>
              <a:tr h="163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Etico Familiar y Sistema Chile Solidario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233.165.077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262.471.727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29.306.650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147.471.319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754673"/>
                  </a:ext>
                </a:extLst>
              </a:tr>
              <a:tr h="172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87.059.888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87.888.399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828.511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29.026.317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643465"/>
                  </a:ext>
                </a:extLst>
              </a:tr>
              <a:tr h="172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8.463.108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8.568.383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3.149.343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245529"/>
                  </a:ext>
                </a:extLst>
              </a:tr>
              <a:tr h="172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 Nacional De Desarrollo Indigena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128.023.644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157.937.947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29.914.303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54.903.116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229092"/>
                  </a:ext>
                </a:extLst>
              </a:tr>
              <a:tr h="172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22.798.344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24.013.204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1.214.860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7.538.933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44192"/>
                  </a:ext>
                </a:extLst>
              </a:tr>
              <a:tr h="172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39.533.041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40.981.528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1.448.487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12.567.135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946563"/>
                  </a:ext>
                </a:extLst>
              </a:tr>
              <a:tr h="172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Evaluación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23.581.689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25.943.197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2.361.508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8.644.597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204029"/>
                  </a:ext>
                </a:extLst>
              </a:tr>
              <a:tr h="138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60.200.895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59.680.464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-520.431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16.584.769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186913"/>
                  </a:ext>
                </a:extLst>
              </a:tr>
              <a:tr h="138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4.350.903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3.830.472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-520.431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1.406.847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746993"/>
                  </a:ext>
                </a:extLst>
              </a:tr>
              <a:tr h="138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Protección Integral a la Infancia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55.849.992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55.849.992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15.177.922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987107"/>
                  </a:ext>
                </a:extLst>
              </a:tr>
            </a:tbl>
          </a:graphicData>
        </a:graphic>
      </p:graphicFrame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09DB00C3-A18B-4231-A7C0-0F5707820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B86A91C-31B5-4BF0-AAFD-E0F94FC966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157490"/>
              </p:ext>
            </p:extLst>
          </p:nvPr>
        </p:nvGraphicFramePr>
        <p:xfrm>
          <a:off x="450659" y="1629735"/>
          <a:ext cx="8225797" cy="4492562"/>
        </p:xfrm>
        <a:graphic>
          <a:graphicData uri="http://schemas.openxmlformats.org/drawingml/2006/table">
            <a:tbl>
              <a:tblPr/>
              <a:tblGrid>
                <a:gridCol w="275664">
                  <a:extLst>
                    <a:ext uri="{9D8B030D-6E8A-4147-A177-3AD203B41FA5}">
                      <a16:colId xmlns:a16="http://schemas.microsoft.com/office/drawing/2014/main" val="3810537880"/>
                    </a:ext>
                  </a:extLst>
                </a:gridCol>
                <a:gridCol w="275664">
                  <a:extLst>
                    <a:ext uri="{9D8B030D-6E8A-4147-A177-3AD203B41FA5}">
                      <a16:colId xmlns:a16="http://schemas.microsoft.com/office/drawing/2014/main" val="2949915528"/>
                    </a:ext>
                  </a:extLst>
                </a:gridCol>
                <a:gridCol w="275664">
                  <a:extLst>
                    <a:ext uri="{9D8B030D-6E8A-4147-A177-3AD203B41FA5}">
                      <a16:colId xmlns:a16="http://schemas.microsoft.com/office/drawing/2014/main" val="351602106"/>
                    </a:ext>
                  </a:extLst>
                </a:gridCol>
                <a:gridCol w="3109483">
                  <a:extLst>
                    <a:ext uri="{9D8B030D-6E8A-4147-A177-3AD203B41FA5}">
                      <a16:colId xmlns:a16="http://schemas.microsoft.com/office/drawing/2014/main" val="2279573296"/>
                    </a:ext>
                  </a:extLst>
                </a:gridCol>
                <a:gridCol w="738778">
                  <a:extLst>
                    <a:ext uri="{9D8B030D-6E8A-4147-A177-3AD203B41FA5}">
                      <a16:colId xmlns:a16="http://schemas.microsoft.com/office/drawing/2014/main" val="2685303445"/>
                    </a:ext>
                  </a:extLst>
                </a:gridCol>
                <a:gridCol w="738778">
                  <a:extLst>
                    <a:ext uri="{9D8B030D-6E8A-4147-A177-3AD203B41FA5}">
                      <a16:colId xmlns:a16="http://schemas.microsoft.com/office/drawing/2014/main" val="863958904"/>
                    </a:ext>
                  </a:extLst>
                </a:gridCol>
                <a:gridCol w="738778">
                  <a:extLst>
                    <a:ext uri="{9D8B030D-6E8A-4147-A177-3AD203B41FA5}">
                      <a16:colId xmlns:a16="http://schemas.microsoft.com/office/drawing/2014/main" val="3253360947"/>
                    </a:ext>
                  </a:extLst>
                </a:gridCol>
                <a:gridCol w="738778">
                  <a:extLst>
                    <a:ext uri="{9D8B030D-6E8A-4147-A177-3AD203B41FA5}">
                      <a16:colId xmlns:a16="http://schemas.microsoft.com/office/drawing/2014/main" val="1162090104"/>
                    </a:ext>
                  </a:extLst>
                </a:gridCol>
                <a:gridCol w="672618">
                  <a:extLst>
                    <a:ext uri="{9D8B030D-6E8A-4147-A177-3AD203B41FA5}">
                      <a16:colId xmlns:a16="http://schemas.microsoft.com/office/drawing/2014/main" val="2978684263"/>
                    </a:ext>
                  </a:extLst>
                </a:gridCol>
                <a:gridCol w="661592">
                  <a:extLst>
                    <a:ext uri="{9D8B030D-6E8A-4147-A177-3AD203B41FA5}">
                      <a16:colId xmlns:a16="http://schemas.microsoft.com/office/drawing/2014/main" val="3164351542"/>
                    </a:ext>
                  </a:extLst>
                </a:gridCol>
              </a:tblGrid>
              <a:tr h="1343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349621"/>
                  </a:ext>
                </a:extLst>
              </a:tr>
              <a:tr h="4114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861352"/>
                  </a:ext>
                </a:extLst>
              </a:tr>
              <a:tr h="1763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64.650.708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76.994.791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12.344.083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40.474.795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386534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21.406.517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21.734.772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8.227.268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240766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2.958.250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2.980.250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840.843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189899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248.025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164.394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1494490,9%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859698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248.025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164.394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1494490,9%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770736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38.549.493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40.249.690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1.700.197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20.618.596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911083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1.753.166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1.753.166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1.314.875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646781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1.753.166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1.753.166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1.314.875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926696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36.796.327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38.496.524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1.700.197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19.303.721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301251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1.314.444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1.314.444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371435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6.033.738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4.438.548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705458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1.199.112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1.199.112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1.172.685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453717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5.294.655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5.294.655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1.749.827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506185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3.093.172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3.093.172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221.611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552140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8.456.924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8.456.924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8.456.924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302180"/>
                  </a:ext>
                </a:extLst>
              </a:tr>
              <a:tr h="142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320.831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320.831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293.863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632770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1.110.581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2.810.778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1.700.197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297.772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206580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Clase Media Protegida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470.504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470.504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397384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9.502.366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9.502.366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2.484.236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476672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333.419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014321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22798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852434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725303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573990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194.082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026438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1.403.018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11.448.635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10.045.617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10.524.169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880126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487.435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487.435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197.317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400387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913.083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913.083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716065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10.048.117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10.045.617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10.042.928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401717,1%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751922"/>
                  </a:ext>
                </a:extLst>
              </a:tr>
            </a:tbl>
          </a:graphicData>
        </a:graphic>
      </p:graphicFrame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7A2BBCE-1539-4B45-9F9C-784309BA4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09323" y="50345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12" name="3 Marcador de pie de página">
            <a:extLst>
              <a:ext uri="{FF2B5EF4-FFF2-40B4-BE49-F238E27FC236}">
                <a16:creationId xmlns:a16="http://schemas.microsoft.com/office/drawing/2014/main" id="{F2FAC5F1-45F0-4328-81BA-4C0C2A76A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3" name="1 Título">
            <a:extLst>
              <a:ext uri="{FF2B5EF4-FFF2-40B4-BE49-F238E27FC236}">
                <a16:creationId xmlns:a16="http://schemas.microsoft.com/office/drawing/2014/main" id="{F19FDBD9-74C6-4753-B2FE-076B51C05B7A}"/>
              </a:ext>
            </a:extLst>
          </p:cNvPr>
          <p:cNvSpPr txBox="1">
            <a:spLocks/>
          </p:cNvSpPr>
          <p:nvPr/>
        </p:nvSpPr>
        <p:spPr>
          <a:xfrm>
            <a:off x="409323" y="1412776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BF2B182-002A-43BA-A819-86CFFF8F3F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412274"/>
              </p:ext>
            </p:extLst>
          </p:nvPr>
        </p:nvGraphicFramePr>
        <p:xfrm>
          <a:off x="457200" y="1687614"/>
          <a:ext cx="8162923" cy="4734922"/>
        </p:xfrm>
        <a:graphic>
          <a:graphicData uri="http://schemas.openxmlformats.org/drawingml/2006/table">
            <a:tbl>
              <a:tblPr/>
              <a:tblGrid>
                <a:gridCol w="273557">
                  <a:extLst>
                    <a:ext uri="{9D8B030D-6E8A-4147-A177-3AD203B41FA5}">
                      <a16:colId xmlns:a16="http://schemas.microsoft.com/office/drawing/2014/main" val="3490406302"/>
                    </a:ext>
                  </a:extLst>
                </a:gridCol>
                <a:gridCol w="273557">
                  <a:extLst>
                    <a:ext uri="{9D8B030D-6E8A-4147-A177-3AD203B41FA5}">
                      <a16:colId xmlns:a16="http://schemas.microsoft.com/office/drawing/2014/main" val="3421868957"/>
                    </a:ext>
                  </a:extLst>
                </a:gridCol>
                <a:gridCol w="273557">
                  <a:extLst>
                    <a:ext uri="{9D8B030D-6E8A-4147-A177-3AD203B41FA5}">
                      <a16:colId xmlns:a16="http://schemas.microsoft.com/office/drawing/2014/main" val="1113026013"/>
                    </a:ext>
                  </a:extLst>
                </a:gridCol>
                <a:gridCol w="3085716">
                  <a:extLst>
                    <a:ext uri="{9D8B030D-6E8A-4147-A177-3AD203B41FA5}">
                      <a16:colId xmlns:a16="http://schemas.microsoft.com/office/drawing/2014/main" val="2052350567"/>
                    </a:ext>
                  </a:extLst>
                </a:gridCol>
                <a:gridCol w="733131">
                  <a:extLst>
                    <a:ext uri="{9D8B030D-6E8A-4147-A177-3AD203B41FA5}">
                      <a16:colId xmlns:a16="http://schemas.microsoft.com/office/drawing/2014/main" val="3128419637"/>
                    </a:ext>
                  </a:extLst>
                </a:gridCol>
                <a:gridCol w="733131">
                  <a:extLst>
                    <a:ext uri="{9D8B030D-6E8A-4147-A177-3AD203B41FA5}">
                      <a16:colId xmlns:a16="http://schemas.microsoft.com/office/drawing/2014/main" val="549808049"/>
                    </a:ext>
                  </a:extLst>
                </a:gridCol>
                <a:gridCol w="733131">
                  <a:extLst>
                    <a:ext uri="{9D8B030D-6E8A-4147-A177-3AD203B41FA5}">
                      <a16:colId xmlns:a16="http://schemas.microsoft.com/office/drawing/2014/main" val="3968012413"/>
                    </a:ext>
                  </a:extLst>
                </a:gridCol>
                <a:gridCol w="733131">
                  <a:extLst>
                    <a:ext uri="{9D8B030D-6E8A-4147-A177-3AD203B41FA5}">
                      <a16:colId xmlns:a16="http://schemas.microsoft.com/office/drawing/2014/main" val="4000002189"/>
                    </a:ext>
                  </a:extLst>
                </a:gridCol>
                <a:gridCol w="667477">
                  <a:extLst>
                    <a:ext uri="{9D8B030D-6E8A-4147-A177-3AD203B41FA5}">
                      <a16:colId xmlns:a16="http://schemas.microsoft.com/office/drawing/2014/main" val="296541590"/>
                    </a:ext>
                  </a:extLst>
                </a:gridCol>
                <a:gridCol w="656535">
                  <a:extLst>
                    <a:ext uri="{9D8B030D-6E8A-4147-A177-3AD203B41FA5}">
                      <a16:colId xmlns:a16="http://schemas.microsoft.com/office/drawing/2014/main" val="850281136"/>
                    </a:ext>
                  </a:extLst>
                </a:gridCol>
              </a:tblGrid>
              <a:tr h="1264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007" marR="7007" marT="7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07" marR="7007" marT="7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766722"/>
                  </a:ext>
                </a:extLst>
              </a:tr>
              <a:tr h="3228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737215"/>
                  </a:ext>
                </a:extLst>
              </a:tr>
              <a:tr h="141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233.165.077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262.471.727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29.306.650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147.471.319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735839"/>
                  </a:ext>
                </a:extLst>
              </a:tr>
              <a:tr h="126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233.164.077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233.164.077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118.163.677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112222"/>
                  </a:ext>
                </a:extLst>
              </a:tr>
              <a:tr h="126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425.660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425.660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212.830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906676"/>
                  </a:ext>
                </a:extLst>
              </a:tr>
              <a:tr h="126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425.660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425.660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212.830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92678"/>
                  </a:ext>
                </a:extLst>
              </a:tr>
              <a:tr h="126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131.335.199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131.335.199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96.841.789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251288"/>
                  </a:ext>
                </a:extLst>
              </a:tr>
              <a:tr h="126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1.022.494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1.022.494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67846"/>
                  </a:ext>
                </a:extLst>
              </a:tr>
              <a:tr h="126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Salud Chile Solidario - Fondo Nacional de Salud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4.247.544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4.247.544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682299"/>
                  </a:ext>
                </a:extLst>
              </a:tr>
              <a:tr h="126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1.871.708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1.871.708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561.512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234773"/>
                  </a:ext>
                </a:extLst>
              </a:tr>
              <a:tr h="126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8.031.425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8.031.425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46295"/>
                  </a:ext>
                </a:extLst>
              </a:tr>
              <a:tr h="126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19.453.205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19.453.205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9.726.603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491566"/>
                  </a:ext>
                </a:extLst>
              </a:tr>
              <a:tr h="126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Parvularia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2.435.833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2.435.833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1.217.916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214777"/>
                  </a:ext>
                </a:extLst>
              </a:tr>
              <a:tr h="126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Salud Oral - JUNAEB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395.110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395.110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081435"/>
                  </a:ext>
                </a:extLst>
              </a:tr>
              <a:tr h="126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4.347.447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4.347.447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4.347.437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710037"/>
                  </a:ext>
                </a:extLst>
              </a:tr>
              <a:tr h="210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Educacional Pro-Retención, Ley N° 19.873 - M. de Educación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16.998.205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16.998.205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16.148.295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468822"/>
                  </a:ext>
                </a:extLst>
              </a:tr>
              <a:tr h="126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1.097.445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1.097.445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548.722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682008"/>
                  </a:ext>
                </a:extLst>
              </a:tr>
              <a:tr h="126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71.434.783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71.434.783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64.291.304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210420"/>
                  </a:ext>
                </a:extLst>
              </a:tr>
              <a:tr h="126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101.403.218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101.403.218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21.109.058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826021"/>
                  </a:ext>
                </a:extLst>
              </a:tr>
              <a:tr h="126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44.289.597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44.289.597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17.430.063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007867"/>
                  </a:ext>
                </a:extLst>
              </a:tr>
              <a:tr h="126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11.852.074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11.852.074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1.656.000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572181"/>
                  </a:ext>
                </a:extLst>
              </a:tr>
              <a:tr h="126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254.889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254.889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174631"/>
                  </a:ext>
                </a:extLst>
              </a:tr>
              <a:tr h="126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21.684.845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21.684.845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235858"/>
                  </a:ext>
                </a:extLst>
              </a:tr>
              <a:tr h="126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6.719.942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6.719.942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329.280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765489"/>
                  </a:ext>
                </a:extLst>
              </a:tr>
              <a:tr h="126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4.587.704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4.587.704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131.279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58291"/>
                  </a:ext>
                </a:extLst>
              </a:tr>
              <a:tr h="126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3.425.722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3.425.722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875.000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238062"/>
                  </a:ext>
                </a:extLst>
              </a:tr>
              <a:tr h="126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2.007.495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2.007.495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417.582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887843"/>
                  </a:ext>
                </a:extLst>
              </a:tr>
              <a:tr h="245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5.631.570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5.631.570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15.271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232684"/>
                  </a:ext>
                </a:extLst>
              </a:tr>
              <a:tr h="16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440.214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440.214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096692"/>
                  </a:ext>
                </a:extLst>
              </a:tr>
              <a:tr h="245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509.166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509.166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254.583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50616"/>
                  </a:ext>
                </a:extLst>
              </a:tr>
              <a:tr h="158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29.307.650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29.306.650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29.307.642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2930764,2%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566834"/>
                  </a:ext>
                </a:extLst>
              </a:tr>
              <a:tr h="138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29.307.650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29.306.650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29.307.642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2930764,2%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8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8B584F60-3A47-4FEF-9E9F-524A91DCB05C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F6E14CD-76BD-40F8-95F8-E4AB85542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1D5C447-48F5-4641-AD44-E20484C7B0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858072"/>
              </p:ext>
            </p:extLst>
          </p:nvPr>
        </p:nvGraphicFramePr>
        <p:xfrm>
          <a:off x="467544" y="1598728"/>
          <a:ext cx="8152576" cy="4206525"/>
        </p:xfrm>
        <a:graphic>
          <a:graphicData uri="http://schemas.openxmlformats.org/drawingml/2006/table">
            <a:tbl>
              <a:tblPr/>
              <a:tblGrid>
                <a:gridCol w="273210">
                  <a:extLst>
                    <a:ext uri="{9D8B030D-6E8A-4147-A177-3AD203B41FA5}">
                      <a16:colId xmlns:a16="http://schemas.microsoft.com/office/drawing/2014/main" val="280519926"/>
                    </a:ext>
                  </a:extLst>
                </a:gridCol>
                <a:gridCol w="273210">
                  <a:extLst>
                    <a:ext uri="{9D8B030D-6E8A-4147-A177-3AD203B41FA5}">
                      <a16:colId xmlns:a16="http://schemas.microsoft.com/office/drawing/2014/main" val="2419248294"/>
                    </a:ext>
                  </a:extLst>
                </a:gridCol>
                <a:gridCol w="273210">
                  <a:extLst>
                    <a:ext uri="{9D8B030D-6E8A-4147-A177-3AD203B41FA5}">
                      <a16:colId xmlns:a16="http://schemas.microsoft.com/office/drawing/2014/main" val="4080363997"/>
                    </a:ext>
                  </a:extLst>
                </a:gridCol>
                <a:gridCol w="3081804">
                  <a:extLst>
                    <a:ext uri="{9D8B030D-6E8A-4147-A177-3AD203B41FA5}">
                      <a16:colId xmlns:a16="http://schemas.microsoft.com/office/drawing/2014/main" val="2753540780"/>
                    </a:ext>
                  </a:extLst>
                </a:gridCol>
                <a:gridCol w="732202">
                  <a:extLst>
                    <a:ext uri="{9D8B030D-6E8A-4147-A177-3AD203B41FA5}">
                      <a16:colId xmlns:a16="http://schemas.microsoft.com/office/drawing/2014/main" val="1661201828"/>
                    </a:ext>
                  </a:extLst>
                </a:gridCol>
                <a:gridCol w="732202">
                  <a:extLst>
                    <a:ext uri="{9D8B030D-6E8A-4147-A177-3AD203B41FA5}">
                      <a16:colId xmlns:a16="http://schemas.microsoft.com/office/drawing/2014/main" val="2934962804"/>
                    </a:ext>
                  </a:extLst>
                </a:gridCol>
                <a:gridCol w="732202">
                  <a:extLst>
                    <a:ext uri="{9D8B030D-6E8A-4147-A177-3AD203B41FA5}">
                      <a16:colId xmlns:a16="http://schemas.microsoft.com/office/drawing/2014/main" val="979731904"/>
                    </a:ext>
                  </a:extLst>
                </a:gridCol>
                <a:gridCol w="732202">
                  <a:extLst>
                    <a:ext uri="{9D8B030D-6E8A-4147-A177-3AD203B41FA5}">
                      <a16:colId xmlns:a16="http://schemas.microsoft.com/office/drawing/2014/main" val="90013973"/>
                    </a:ext>
                  </a:extLst>
                </a:gridCol>
                <a:gridCol w="666631">
                  <a:extLst>
                    <a:ext uri="{9D8B030D-6E8A-4147-A177-3AD203B41FA5}">
                      <a16:colId xmlns:a16="http://schemas.microsoft.com/office/drawing/2014/main" val="406886716"/>
                    </a:ext>
                  </a:extLst>
                </a:gridCol>
                <a:gridCol w="655703">
                  <a:extLst>
                    <a:ext uri="{9D8B030D-6E8A-4147-A177-3AD203B41FA5}">
                      <a16:colId xmlns:a16="http://schemas.microsoft.com/office/drawing/2014/main" val="2985115464"/>
                    </a:ext>
                  </a:extLst>
                </a:gridCol>
              </a:tblGrid>
              <a:tr h="1382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15282"/>
                  </a:ext>
                </a:extLst>
              </a:tr>
              <a:tr h="4232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166220"/>
                  </a:ext>
                </a:extLst>
              </a:tr>
              <a:tr h="1813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87.059.888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87.888.399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828.511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29.026.317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674411"/>
                  </a:ext>
                </a:extLst>
              </a:tr>
              <a:tr h="13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16.671.006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16.671.006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6.603.005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32088"/>
                  </a:ext>
                </a:extLst>
              </a:tr>
              <a:tr h="13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2.618.769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2.618.769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1.026.547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06364"/>
                  </a:ext>
                </a:extLst>
              </a:tr>
              <a:tr h="13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25.082.336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25.082.336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13.204.106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364594"/>
                  </a:ext>
                </a:extLst>
              </a:tr>
              <a:tr h="13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808.090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176220"/>
                  </a:ext>
                </a:extLst>
              </a:tr>
              <a:tr h="13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Público-Privadas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808.090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64650"/>
                  </a:ext>
                </a:extLst>
              </a:tr>
              <a:tr h="13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24.274.246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24.274.246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13.204.106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466334"/>
                  </a:ext>
                </a:extLst>
              </a:tr>
              <a:tr h="13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Psicosocial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11.628.876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11.628.876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6.483.608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039403"/>
                  </a:ext>
                </a:extLst>
              </a:tr>
              <a:tr h="13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Sociolaboral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10.905.510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10.905.510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6.117.890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350803"/>
                  </a:ext>
                </a:extLst>
              </a:tr>
              <a:tr h="13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1.739.860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1.739.860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602.608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109661"/>
                  </a:ext>
                </a:extLst>
              </a:tr>
              <a:tr h="13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1.019.355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1.019.355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595233"/>
                  </a:ext>
                </a:extLst>
              </a:tr>
              <a:tr h="13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51.618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465980"/>
                  </a:ext>
                </a:extLst>
              </a:tr>
              <a:tr h="13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177457"/>
                  </a:ext>
                </a:extLst>
              </a:tr>
              <a:tr h="13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888400"/>
                  </a:ext>
                </a:extLst>
              </a:tr>
              <a:tr h="13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122084"/>
                  </a:ext>
                </a:extLst>
              </a:tr>
              <a:tr h="13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627.167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627.167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671889"/>
                  </a:ext>
                </a:extLst>
              </a:tr>
              <a:tr h="13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41.667.422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41.667.422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7.276.688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891810"/>
                  </a:ext>
                </a:extLst>
              </a:tr>
              <a:tr h="13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40.821.217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40.821.217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7.159.890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579449"/>
                  </a:ext>
                </a:extLst>
              </a:tr>
              <a:tr h="13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28.657.630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28.657.630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3.514.560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563092"/>
                  </a:ext>
                </a:extLst>
              </a:tr>
              <a:tr h="13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5.651.380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5.651.380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2.889.829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703181"/>
                  </a:ext>
                </a:extLst>
              </a:tr>
              <a:tr h="146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5.659.704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5.659.704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673.118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723454"/>
                  </a:ext>
                </a:extLst>
              </a:tr>
              <a:tr h="13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852.503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852.503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846386"/>
                  </a:ext>
                </a:extLst>
              </a:tr>
              <a:tr h="13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846.205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846.205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609403"/>
                  </a:ext>
                </a:extLst>
              </a:tr>
              <a:tr h="13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Intervención en Territorios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846.205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846.205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58801"/>
                  </a:ext>
                </a:extLst>
              </a:tr>
              <a:tr h="13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829.511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828.511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822.668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82266,8%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648254"/>
                  </a:ext>
                </a:extLst>
              </a:tr>
              <a:tr h="13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829.511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828.511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822.668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82266,8%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639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33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64C02CEF-6D0C-46E5-A8A2-8BD23EE56E20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7752984-F833-4392-A7D2-249564CC1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5E1F64E-B384-4A35-851F-76604C938C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667001"/>
              </p:ext>
            </p:extLst>
          </p:nvPr>
        </p:nvGraphicFramePr>
        <p:xfrm>
          <a:off x="467544" y="1674606"/>
          <a:ext cx="8152576" cy="3122543"/>
        </p:xfrm>
        <a:graphic>
          <a:graphicData uri="http://schemas.openxmlformats.org/drawingml/2006/table">
            <a:tbl>
              <a:tblPr/>
              <a:tblGrid>
                <a:gridCol w="271300">
                  <a:extLst>
                    <a:ext uri="{9D8B030D-6E8A-4147-A177-3AD203B41FA5}">
                      <a16:colId xmlns:a16="http://schemas.microsoft.com/office/drawing/2014/main" val="3262749845"/>
                    </a:ext>
                  </a:extLst>
                </a:gridCol>
                <a:gridCol w="271300">
                  <a:extLst>
                    <a:ext uri="{9D8B030D-6E8A-4147-A177-3AD203B41FA5}">
                      <a16:colId xmlns:a16="http://schemas.microsoft.com/office/drawing/2014/main" val="537370297"/>
                    </a:ext>
                  </a:extLst>
                </a:gridCol>
                <a:gridCol w="271300">
                  <a:extLst>
                    <a:ext uri="{9D8B030D-6E8A-4147-A177-3AD203B41FA5}">
                      <a16:colId xmlns:a16="http://schemas.microsoft.com/office/drawing/2014/main" val="3141085341"/>
                    </a:ext>
                  </a:extLst>
                </a:gridCol>
                <a:gridCol w="3117242">
                  <a:extLst>
                    <a:ext uri="{9D8B030D-6E8A-4147-A177-3AD203B41FA5}">
                      <a16:colId xmlns:a16="http://schemas.microsoft.com/office/drawing/2014/main" val="3598995899"/>
                    </a:ext>
                  </a:extLst>
                </a:gridCol>
                <a:gridCol w="727085">
                  <a:extLst>
                    <a:ext uri="{9D8B030D-6E8A-4147-A177-3AD203B41FA5}">
                      <a16:colId xmlns:a16="http://schemas.microsoft.com/office/drawing/2014/main" val="3982737145"/>
                    </a:ext>
                  </a:extLst>
                </a:gridCol>
                <a:gridCol w="727085">
                  <a:extLst>
                    <a:ext uri="{9D8B030D-6E8A-4147-A177-3AD203B41FA5}">
                      <a16:colId xmlns:a16="http://schemas.microsoft.com/office/drawing/2014/main" val="4162468073"/>
                    </a:ext>
                  </a:extLst>
                </a:gridCol>
                <a:gridCol w="727085">
                  <a:extLst>
                    <a:ext uri="{9D8B030D-6E8A-4147-A177-3AD203B41FA5}">
                      <a16:colId xmlns:a16="http://schemas.microsoft.com/office/drawing/2014/main" val="2735543803"/>
                    </a:ext>
                  </a:extLst>
                </a:gridCol>
                <a:gridCol w="727085">
                  <a:extLst>
                    <a:ext uri="{9D8B030D-6E8A-4147-A177-3AD203B41FA5}">
                      <a16:colId xmlns:a16="http://schemas.microsoft.com/office/drawing/2014/main" val="3439255973"/>
                    </a:ext>
                  </a:extLst>
                </a:gridCol>
                <a:gridCol w="661973">
                  <a:extLst>
                    <a:ext uri="{9D8B030D-6E8A-4147-A177-3AD203B41FA5}">
                      <a16:colId xmlns:a16="http://schemas.microsoft.com/office/drawing/2014/main" val="3740926587"/>
                    </a:ext>
                  </a:extLst>
                </a:gridCol>
                <a:gridCol w="651121">
                  <a:extLst>
                    <a:ext uri="{9D8B030D-6E8A-4147-A177-3AD203B41FA5}">
                      <a16:colId xmlns:a16="http://schemas.microsoft.com/office/drawing/2014/main" val="2558320725"/>
                    </a:ext>
                  </a:extLst>
                </a:gridCol>
              </a:tblGrid>
              <a:tr h="134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00216"/>
                  </a:ext>
                </a:extLst>
              </a:tr>
              <a:tr h="3988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362102"/>
                  </a:ext>
                </a:extLst>
              </a:tr>
              <a:tr h="1709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8.463.108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8.568.383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3.149.343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085189"/>
                  </a:ext>
                </a:extLst>
              </a:tr>
              <a:tr h="134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3.871.501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3.871.501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1.447.928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357679"/>
                  </a:ext>
                </a:extLst>
              </a:tr>
              <a:tr h="134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767.055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767.055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291.898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30568"/>
                  </a:ext>
                </a:extLst>
              </a:tr>
              <a:tr h="134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3.757.116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3.757.116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1.267.588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877988"/>
                  </a:ext>
                </a:extLst>
              </a:tr>
              <a:tr h="134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3.728.359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3.728.359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1.238.831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039986"/>
                  </a:ext>
                </a:extLst>
              </a:tr>
              <a:tr h="134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Promoción de la Asociatividad y la Ciudadanía Juvenil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1.005.467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1.005.467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392.068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690437"/>
                  </a:ext>
                </a:extLst>
              </a:tr>
              <a:tr h="134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Empoderamiento e Inclusión de Jóvenes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196.504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91.623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54246"/>
                  </a:ext>
                </a:extLst>
              </a:tr>
              <a:tr h="134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220.943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220.943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111.174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439140"/>
                  </a:ext>
                </a:extLst>
              </a:tr>
              <a:tr h="134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Joven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2.305.445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2.305.445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643.966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096951"/>
                  </a:ext>
                </a:extLst>
              </a:tr>
              <a:tr h="134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28.757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588692"/>
                  </a:ext>
                </a:extLst>
              </a:tr>
              <a:tr h="134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la Juventud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28.757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141799"/>
                  </a:ext>
                </a:extLst>
              </a:tr>
              <a:tr h="134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65.436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65.436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34.788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618780"/>
                  </a:ext>
                </a:extLst>
              </a:tr>
              <a:tr h="134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20.559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20.559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524120"/>
                  </a:ext>
                </a:extLst>
              </a:tr>
              <a:tr h="134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509520"/>
                  </a:ext>
                </a:extLst>
              </a:tr>
              <a:tr h="134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8.663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483321"/>
                  </a:ext>
                </a:extLst>
              </a:tr>
              <a:tr h="134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23.651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23.651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704052"/>
                  </a:ext>
                </a:extLst>
              </a:tr>
              <a:tr h="134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8.449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57231"/>
                  </a:ext>
                </a:extLst>
              </a:tr>
              <a:tr h="134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107.275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107.141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5357,1%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385503"/>
                  </a:ext>
                </a:extLst>
              </a:tr>
              <a:tr h="13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107.275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107.141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5357,1%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307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8176" y="1461268"/>
            <a:ext cx="7860248" cy="3058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2E4A713-268D-49A7-B4F3-28450AA06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03BB5A9-A47B-45EA-BA55-D6B2EEA6FF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197626"/>
              </p:ext>
            </p:extLst>
          </p:nvPr>
        </p:nvGraphicFramePr>
        <p:xfrm>
          <a:off x="486552" y="1884302"/>
          <a:ext cx="8152576" cy="3708165"/>
        </p:xfrm>
        <a:graphic>
          <a:graphicData uri="http://schemas.openxmlformats.org/drawingml/2006/table">
            <a:tbl>
              <a:tblPr/>
              <a:tblGrid>
                <a:gridCol w="268530">
                  <a:extLst>
                    <a:ext uri="{9D8B030D-6E8A-4147-A177-3AD203B41FA5}">
                      <a16:colId xmlns:a16="http://schemas.microsoft.com/office/drawing/2014/main" val="4152529001"/>
                    </a:ext>
                  </a:extLst>
                </a:gridCol>
                <a:gridCol w="268530">
                  <a:extLst>
                    <a:ext uri="{9D8B030D-6E8A-4147-A177-3AD203B41FA5}">
                      <a16:colId xmlns:a16="http://schemas.microsoft.com/office/drawing/2014/main" val="1829342054"/>
                    </a:ext>
                  </a:extLst>
                </a:gridCol>
                <a:gridCol w="268530">
                  <a:extLst>
                    <a:ext uri="{9D8B030D-6E8A-4147-A177-3AD203B41FA5}">
                      <a16:colId xmlns:a16="http://schemas.microsoft.com/office/drawing/2014/main" val="3701616336"/>
                    </a:ext>
                  </a:extLst>
                </a:gridCol>
                <a:gridCol w="3168656">
                  <a:extLst>
                    <a:ext uri="{9D8B030D-6E8A-4147-A177-3AD203B41FA5}">
                      <a16:colId xmlns:a16="http://schemas.microsoft.com/office/drawing/2014/main" val="3561723714"/>
                    </a:ext>
                  </a:extLst>
                </a:gridCol>
                <a:gridCol w="719661">
                  <a:extLst>
                    <a:ext uri="{9D8B030D-6E8A-4147-A177-3AD203B41FA5}">
                      <a16:colId xmlns:a16="http://schemas.microsoft.com/office/drawing/2014/main" val="3369917943"/>
                    </a:ext>
                  </a:extLst>
                </a:gridCol>
                <a:gridCol w="719661">
                  <a:extLst>
                    <a:ext uri="{9D8B030D-6E8A-4147-A177-3AD203B41FA5}">
                      <a16:colId xmlns:a16="http://schemas.microsoft.com/office/drawing/2014/main" val="3963685925"/>
                    </a:ext>
                  </a:extLst>
                </a:gridCol>
                <a:gridCol w="719661">
                  <a:extLst>
                    <a:ext uri="{9D8B030D-6E8A-4147-A177-3AD203B41FA5}">
                      <a16:colId xmlns:a16="http://schemas.microsoft.com/office/drawing/2014/main" val="943256990"/>
                    </a:ext>
                  </a:extLst>
                </a:gridCol>
                <a:gridCol w="719661">
                  <a:extLst>
                    <a:ext uri="{9D8B030D-6E8A-4147-A177-3AD203B41FA5}">
                      <a16:colId xmlns:a16="http://schemas.microsoft.com/office/drawing/2014/main" val="1193553135"/>
                    </a:ext>
                  </a:extLst>
                </a:gridCol>
                <a:gridCol w="655213">
                  <a:extLst>
                    <a:ext uri="{9D8B030D-6E8A-4147-A177-3AD203B41FA5}">
                      <a16:colId xmlns:a16="http://schemas.microsoft.com/office/drawing/2014/main" val="3075139164"/>
                    </a:ext>
                  </a:extLst>
                </a:gridCol>
                <a:gridCol w="644473">
                  <a:extLst>
                    <a:ext uri="{9D8B030D-6E8A-4147-A177-3AD203B41FA5}">
                      <a16:colId xmlns:a16="http://schemas.microsoft.com/office/drawing/2014/main" val="2057534713"/>
                    </a:ext>
                  </a:extLst>
                </a:gridCol>
              </a:tblGrid>
              <a:tr h="1246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335306"/>
                  </a:ext>
                </a:extLst>
              </a:tr>
              <a:tr h="3818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402591"/>
                  </a:ext>
                </a:extLst>
              </a:tr>
              <a:tr h="163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128.023.644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157.937.947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29.914.303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54.903.116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759402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10.155.085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10.155.085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4.248.397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82450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1.484.745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1.484.745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504.700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69339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19.928.791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19.928.791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5.406.901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43119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12.921.768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12.921.768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496.531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59381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9.352.577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9.352.577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264.781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08105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2.191.614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2.191.614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46.414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08830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64.832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64.832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22977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1.048.376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1.048.376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185.336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25090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264.369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264.369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646757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5.117.242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5.117.242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4.099.807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34657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4.099.807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4.099.807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4.099.807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1716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584.163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584.163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05893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433.272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433.272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03889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1.889.781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1.889.781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810.563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13713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416.905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416.905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67.200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39159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214.243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214.243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198.243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234412"/>
                  </a:ext>
                </a:extLst>
              </a:tr>
              <a:tr h="179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569.485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569.485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204.000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19498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689.148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689.148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341.120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896412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103.272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103.272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60.016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95003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17.968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14431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04558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36.483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36.483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19.210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9488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41.084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41.084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19.963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338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9323" y="1458001"/>
            <a:ext cx="7932256" cy="3090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C4F35FD-0CF0-463D-8691-795591C87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6A3849C-C3B5-406E-8C01-47BB203F11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30539"/>
              </p:ext>
            </p:extLst>
          </p:nvPr>
        </p:nvGraphicFramePr>
        <p:xfrm>
          <a:off x="467545" y="1988840"/>
          <a:ext cx="8070582" cy="2330539"/>
        </p:xfrm>
        <a:graphic>
          <a:graphicData uri="http://schemas.openxmlformats.org/drawingml/2006/table">
            <a:tbl>
              <a:tblPr/>
              <a:tblGrid>
                <a:gridCol w="265829">
                  <a:extLst>
                    <a:ext uri="{9D8B030D-6E8A-4147-A177-3AD203B41FA5}">
                      <a16:colId xmlns:a16="http://schemas.microsoft.com/office/drawing/2014/main" val="3664478052"/>
                    </a:ext>
                  </a:extLst>
                </a:gridCol>
                <a:gridCol w="265829">
                  <a:extLst>
                    <a:ext uri="{9D8B030D-6E8A-4147-A177-3AD203B41FA5}">
                      <a16:colId xmlns:a16="http://schemas.microsoft.com/office/drawing/2014/main" val="580370667"/>
                    </a:ext>
                  </a:extLst>
                </a:gridCol>
                <a:gridCol w="265829">
                  <a:extLst>
                    <a:ext uri="{9D8B030D-6E8A-4147-A177-3AD203B41FA5}">
                      <a16:colId xmlns:a16="http://schemas.microsoft.com/office/drawing/2014/main" val="2798905935"/>
                    </a:ext>
                  </a:extLst>
                </a:gridCol>
                <a:gridCol w="3136789">
                  <a:extLst>
                    <a:ext uri="{9D8B030D-6E8A-4147-A177-3AD203B41FA5}">
                      <a16:colId xmlns:a16="http://schemas.microsoft.com/office/drawing/2014/main" val="3132906143"/>
                    </a:ext>
                  </a:extLst>
                </a:gridCol>
                <a:gridCol w="712423">
                  <a:extLst>
                    <a:ext uri="{9D8B030D-6E8A-4147-A177-3AD203B41FA5}">
                      <a16:colId xmlns:a16="http://schemas.microsoft.com/office/drawing/2014/main" val="2564330684"/>
                    </a:ext>
                  </a:extLst>
                </a:gridCol>
                <a:gridCol w="712423">
                  <a:extLst>
                    <a:ext uri="{9D8B030D-6E8A-4147-A177-3AD203B41FA5}">
                      <a16:colId xmlns:a16="http://schemas.microsoft.com/office/drawing/2014/main" val="1483829968"/>
                    </a:ext>
                  </a:extLst>
                </a:gridCol>
                <a:gridCol w="712423">
                  <a:extLst>
                    <a:ext uri="{9D8B030D-6E8A-4147-A177-3AD203B41FA5}">
                      <a16:colId xmlns:a16="http://schemas.microsoft.com/office/drawing/2014/main" val="3840182910"/>
                    </a:ext>
                  </a:extLst>
                </a:gridCol>
                <a:gridCol w="712423">
                  <a:extLst>
                    <a:ext uri="{9D8B030D-6E8A-4147-A177-3AD203B41FA5}">
                      <a16:colId xmlns:a16="http://schemas.microsoft.com/office/drawing/2014/main" val="2247574966"/>
                    </a:ext>
                  </a:extLst>
                </a:gridCol>
                <a:gridCol w="648623">
                  <a:extLst>
                    <a:ext uri="{9D8B030D-6E8A-4147-A177-3AD203B41FA5}">
                      <a16:colId xmlns:a16="http://schemas.microsoft.com/office/drawing/2014/main" val="1602276354"/>
                    </a:ext>
                  </a:extLst>
                </a:gridCol>
                <a:gridCol w="637991">
                  <a:extLst>
                    <a:ext uri="{9D8B030D-6E8A-4147-A177-3AD203B41FA5}">
                      <a16:colId xmlns:a16="http://schemas.microsoft.com/office/drawing/2014/main" val="2284943782"/>
                    </a:ext>
                  </a:extLst>
                </a:gridCol>
              </a:tblGrid>
              <a:tr h="1234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815933"/>
                  </a:ext>
                </a:extLst>
              </a:tr>
              <a:tr h="3848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96581"/>
                  </a:ext>
                </a:extLst>
              </a:tr>
              <a:tr h="128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92.075.752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90.375.555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-1.700.197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12.485.121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450064"/>
                  </a:ext>
                </a:extLst>
              </a:tr>
              <a:tr h="128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81.182.687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79.482.490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-1.700.197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5.975.343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404539"/>
                  </a:ext>
                </a:extLst>
              </a:tr>
              <a:tr h="128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74.310.950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72.610.753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-1.700.197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5.011.046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253245"/>
                  </a:ext>
                </a:extLst>
              </a:tr>
              <a:tr h="128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1.115.120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1.115.120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421.986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297323"/>
                  </a:ext>
                </a:extLst>
              </a:tr>
              <a:tr h="128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5.756.617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5.756.617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542.311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157717"/>
                  </a:ext>
                </a:extLst>
              </a:tr>
              <a:tr h="128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3.703.137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3.703.137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3.703.137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244216"/>
                  </a:ext>
                </a:extLst>
              </a:tr>
              <a:tr h="128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3.703.137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3.703.137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3.703.137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754139"/>
                  </a:ext>
                </a:extLst>
              </a:tr>
              <a:tr h="128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7.189.928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7.189.928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2.806.641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187957"/>
                  </a:ext>
                </a:extLst>
              </a:tr>
              <a:tr h="128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7.189.928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7.189.928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2.806.641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186155"/>
                  </a:ext>
                </a:extLst>
              </a:tr>
              <a:tr h="128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4.275.999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34.190.302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29.914.303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32.197.981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789"/>
                  </a:ext>
                </a:extLst>
              </a:tr>
              <a:tr h="128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3.626.274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3.626.274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1.914.910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304242"/>
                  </a:ext>
                </a:extLst>
              </a:tr>
              <a:tr h="128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647.725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647.725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366.768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464873"/>
                  </a:ext>
                </a:extLst>
              </a:tr>
              <a:tr h="128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29.916.303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29.914.303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29.916.303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1495815,2%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546299"/>
                  </a:ext>
                </a:extLst>
              </a:tr>
              <a:tr h="128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1.700.197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1.700.197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158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3A875F0-0FC5-438B-A42A-35C1BDA76397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FD03E23-391C-4F79-BCDD-9F892C43B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E59B1E8-3FD9-45FD-BC4C-87836534C2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262479"/>
              </p:ext>
            </p:extLst>
          </p:nvPr>
        </p:nvGraphicFramePr>
        <p:xfrm>
          <a:off x="467544" y="1674607"/>
          <a:ext cx="8152579" cy="4316856"/>
        </p:xfrm>
        <a:graphic>
          <a:graphicData uri="http://schemas.openxmlformats.org/drawingml/2006/table">
            <a:tbl>
              <a:tblPr/>
              <a:tblGrid>
                <a:gridCol w="273210">
                  <a:extLst>
                    <a:ext uri="{9D8B030D-6E8A-4147-A177-3AD203B41FA5}">
                      <a16:colId xmlns:a16="http://schemas.microsoft.com/office/drawing/2014/main" val="2301720998"/>
                    </a:ext>
                  </a:extLst>
                </a:gridCol>
                <a:gridCol w="273210">
                  <a:extLst>
                    <a:ext uri="{9D8B030D-6E8A-4147-A177-3AD203B41FA5}">
                      <a16:colId xmlns:a16="http://schemas.microsoft.com/office/drawing/2014/main" val="1252676667"/>
                    </a:ext>
                  </a:extLst>
                </a:gridCol>
                <a:gridCol w="273210">
                  <a:extLst>
                    <a:ext uri="{9D8B030D-6E8A-4147-A177-3AD203B41FA5}">
                      <a16:colId xmlns:a16="http://schemas.microsoft.com/office/drawing/2014/main" val="3740044318"/>
                    </a:ext>
                  </a:extLst>
                </a:gridCol>
                <a:gridCol w="3081805">
                  <a:extLst>
                    <a:ext uri="{9D8B030D-6E8A-4147-A177-3AD203B41FA5}">
                      <a16:colId xmlns:a16="http://schemas.microsoft.com/office/drawing/2014/main" val="199451826"/>
                    </a:ext>
                  </a:extLst>
                </a:gridCol>
                <a:gridCol w="732202">
                  <a:extLst>
                    <a:ext uri="{9D8B030D-6E8A-4147-A177-3AD203B41FA5}">
                      <a16:colId xmlns:a16="http://schemas.microsoft.com/office/drawing/2014/main" val="1582656282"/>
                    </a:ext>
                  </a:extLst>
                </a:gridCol>
                <a:gridCol w="732202">
                  <a:extLst>
                    <a:ext uri="{9D8B030D-6E8A-4147-A177-3AD203B41FA5}">
                      <a16:colId xmlns:a16="http://schemas.microsoft.com/office/drawing/2014/main" val="2078075773"/>
                    </a:ext>
                  </a:extLst>
                </a:gridCol>
                <a:gridCol w="732202">
                  <a:extLst>
                    <a:ext uri="{9D8B030D-6E8A-4147-A177-3AD203B41FA5}">
                      <a16:colId xmlns:a16="http://schemas.microsoft.com/office/drawing/2014/main" val="1694850716"/>
                    </a:ext>
                  </a:extLst>
                </a:gridCol>
                <a:gridCol w="732202">
                  <a:extLst>
                    <a:ext uri="{9D8B030D-6E8A-4147-A177-3AD203B41FA5}">
                      <a16:colId xmlns:a16="http://schemas.microsoft.com/office/drawing/2014/main" val="1228349353"/>
                    </a:ext>
                  </a:extLst>
                </a:gridCol>
                <a:gridCol w="666632">
                  <a:extLst>
                    <a:ext uri="{9D8B030D-6E8A-4147-A177-3AD203B41FA5}">
                      <a16:colId xmlns:a16="http://schemas.microsoft.com/office/drawing/2014/main" val="3642916530"/>
                    </a:ext>
                  </a:extLst>
                </a:gridCol>
                <a:gridCol w="655704">
                  <a:extLst>
                    <a:ext uri="{9D8B030D-6E8A-4147-A177-3AD203B41FA5}">
                      <a16:colId xmlns:a16="http://schemas.microsoft.com/office/drawing/2014/main" val="370301083"/>
                    </a:ext>
                  </a:extLst>
                </a:gridCol>
              </a:tblGrid>
              <a:tr h="1375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739030"/>
                  </a:ext>
                </a:extLst>
              </a:tr>
              <a:tr h="4213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20336"/>
                  </a:ext>
                </a:extLst>
              </a:tr>
              <a:tr h="180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22.798.344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24.013.204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1.214.860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7.538.933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052816"/>
                  </a:ext>
                </a:extLst>
              </a:tr>
              <a:tr h="13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5.128.833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5.128.833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1.849.792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395975"/>
                  </a:ext>
                </a:extLst>
              </a:tr>
              <a:tr h="13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1.370.811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1.370.811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199.951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183843"/>
                  </a:ext>
                </a:extLst>
              </a:tr>
              <a:tr h="13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376259"/>
                  </a:ext>
                </a:extLst>
              </a:tr>
              <a:tr h="13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391914"/>
                  </a:ext>
                </a:extLst>
              </a:tr>
              <a:tr h="13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354150"/>
                  </a:ext>
                </a:extLst>
              </a:tr>
              <a:tr h="13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16.065.972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16.065.972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4.235.018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41727"/>
                  </a:ext>
                </a:extLst>
              </a:tr>
              <a:tr h="13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16.056.836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16.056.836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4.225.882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252307"/>
                  </a:ext>
                </a:extLst>
              </a:tr>
              <a:tr h="13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8.813.399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8.813.399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2.414.573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006325"/>
                  </a:ext>
                </a:extLst>
              </a:tr>
              <a:tr h="13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935.452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935.452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573975"/>
                  </a:ext>
                </a:extLst>
              </a:tr>
              <a:tr h="13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862.131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862.131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862.131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190805"/>
                  </a:ext>
                </a:extLst>
              </a:tr>
              <a:tr h="13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346.206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346.206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328.520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617369"/>
                  </a:ext>
                </a:extLst>
              </a:tr>
              <a:tr h="13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449.910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449.910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540324"/>
                  </a:ext>
                </a:extLst>
              </a:tr>
              <a:tr h="13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56.325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753268"/>
                  </a:ext>
                </a:extLst>
              </a:tr>
              <a:tr h="13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1.978.276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1.978.276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527639"/>
                  </a:ext>
                </a:extLst>
              </a:tr>
              <a:tr h="13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2.520.377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2.520.377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509.073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794391"/>
                  </a:ext>
                </a:extLst>
              </a:tr>
              <a:tr h="27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Cumplimiento a la Ley de Inserción Laboral de Personas en situación de discapacidad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94.760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894466"/>
                  </a:ext>
                </a:extLst>
              </a:tr>
              <a:tr h="13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47216"/>
                  </a:ext>
                </a:extLst>
              </a:tr>
              <a:tr h="13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816614"/>
                  </a:ext>
                </a:extLst>
              </a:tr>
              <a:tr h="13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214.398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214.398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582921"/>
                  </a:ext>
                </a:extLst>
              </a:tr>
              <a:tr h="13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782022"/>
                  </a:ext>
                </a:extLst>
              </a:tr>
              <a:tr h="13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063633"/>
                  </a:ext>
                </a:extLst>
              </a:tr>
              <a:tr h="13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34318"/>
                  </a:ext>
                </a:extLst>
              </a:tr>
              <a:tr h="13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209.317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209.317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447788"/>
                  </a:ext>
                </a:extLst>
              </a:tr>
              <a:tr h="13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1.215.860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1.214.860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1.215.616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121561,6%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770652"/>
                  </a:ext>
                </a:extLst>
              </a:tr>
              <a:tr h="13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1.215.860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1.214.860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1.215.616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121561,6%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981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458" y="1237782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155291B0-AC39-4671-85BC-F6584958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FA62B4D-8254-44B7-AED0-31D2111C3E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962368"/>
              </p:ext>
            </p:extLst>
          </p:nvPr>
        </p:nvGraphicFramePr>
        <p:xfrm>
          <a:off x="462427" y="1630968"/>
          <a:ext cx="8181662" cy="4195745"/>
        </p:xfrm>
        <a:graphic>
          <a:graphicData uri="http://schemas.openxmlformats.org/drawingml/2006/table">
            <a:tbl>
              <a:tblPr/>
              <a:tblGrid>
                <a:gridCol w="274185">
                  <a:extLst>
                    <a:ext uri="{9D8B030D-6E8A-4147-A177-3AD203B41FA5}">
                      <a16:colId xmlns:a16="http://schemas.microsoft.com/office/drawing/2014/main" val="3763345180"/>
                    </a:ext>
                  </a:extLst>
                </a:gridCol>
                <a:gridCol w="274185">
                  <a:extLst>
                    <a:ext uri="{9D8B030D-6E8A-4147-A177-3AD203B41FA5}">
                      <a16:colId xmlns:a16="http://schemas.microsoft.com/office/drawing/2014/main" val="3585240426"/>
                    </a:ext>
                  </a:extLst>
                </a:gridCol>
                <a:gridCol w="274185">
                  <a:extLst>
                    <a:ext uri="{9D8B030D-6E8A-4147-A177-3AD203B41FA5}">
                      <a16:colId xmlns:a16="http://schemas.microsoft.com/office/drawing/2014/main" val="115969081"/>
                    </a:ext>
                  </a:extLst>
                </a:gridCol>
                <a:gridCol w="3092799">
                  <a:extLst>
                    <a:ext uri="{9D8B030D-6E8A-4147-A177-3AD203B41FA5}">
                      <a16:colId xmlns:a16="http://schemas.microsoft.com/office/drawing/2014/main" val="2355172279"/>
                    </a:ext>
                  </a:extLst>
                </a:gridCol>
                <a:gridCol w="734814">
                  <a:extLst>
                    <a:ext uri="{9D8B030D-6E8A-4147-A177-3AD203B41FA5}">
                      <a16:colId xmlns:a16="http://schemas.microsoft.com/office/drawing/2014/main" val="648713976"/>
                    </a:ext>
                  </a:extLst>
                </a:gridCol>
                <a:gridCol w="734814">
                  <a:extLst>
                    <a:ext uri="{9D8B030D-6E8A-4147-A177-3AD203B41FA5}">
                      <a16:colId xmlns:a16="http://schemas.microsoft.com/office/drawing/2014/main" val="1175297380"/>
                    </a:ext>
                  </a:extLst>
                </a:gridCol>
                <a:gridCol w="734814">
                  <a:extLst>
                    <a:ext uri="{9D8B030D-6E8A-4147-A177-3AD203B41FA5}">
                      <a16:colId xmlns:a16="http://schemas.microsoft.com/office/drawing/2014/main" val="2522273284"/>
                    </a:ext>
                  </a:extLst>
                </a:gridCol>
                <a:gridCol w="734814">
                  <a:extLst>
                    <a:ext uri="{9D8B030D-6E8A-4147-A177-3AD203B41FA5}">
                      <a16:colId xmlns:a16="http://schemas.microsoft.com/office/drawing/2014/main" val="3342864956"/>
                    </a:ext>
                  </a:extLst>
                </a:gridCol>
                <a:gridCol w="669010">
                  <a:extLst>
                    <a:ext uri="{9D8B030D-6E8A-4147-A177-3AD203B41FA5}">
                      <a16:colId xmlns:a16="http://schemas.microsoft.com/office/drawing/2014/main" val="1186090588"/>
                    </a:ext>
                  </a:extLst>
                </a:gridCol>
                <a:gridCol w="658042">
                  <a:extLst>
                    <a:ext uri="{9D8B030D-6E8A-4147-A177-3AD203B41FA5}">
                      <a16:colId xmlns:a16="http://schemas.microsoft.com/office/drawing/2014/main" val="131847217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27298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10296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39.533.041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40.981.528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1.448.487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12.567.135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646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5.177.916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5.168.525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2.044.765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9966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1.218.797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1.218.797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439.430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9400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2616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3549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29.155.189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29.155.189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8.142.240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418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1.602.847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1.602.847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801.424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1.602.847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1.602.847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801.424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1787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27.539.079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27.539.079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7.338.396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7470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4.869.954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3374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61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 para Funcionarios Públicos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1709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Social para el Adulto Mayor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3354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Servicios de Atención al Adulto Mayor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9.922.513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9.922.513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3.226.483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9424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120.056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324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409.624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409.624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5026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7.645.608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7.645.608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2.401.284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1492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879.531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879.531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5577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2.967.568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2.967.568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826.358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3006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152.812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152.812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510498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4495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8496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124.362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6417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3810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6838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7980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46.762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8859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40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9323" y="1208029"/>
            <a:ext cx="7776864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00779E7-A76A-4C6B-BFC3-C7E9FCAD1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52EE42D-4645-4A96-BAAA-033D509CF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079262"/>
              </p:ext>
            </p:extLst>
          </p:nvPr>
        </p:nvGraphicFramePr>
        <p:xfrm>
          <a:off x="425455" y="1750227"/>
          <a:ext cx="8194667" cy="1462747"/>
        </p:xfrm>
        <a:graphic>
          <a:graphicData uri="http://schemas.openxmlformats.org/drawingml/2006/table">
            <a:tbl>
              <a:tblPr/>
              <a:tblGrid>
                <a:gridCol w="274621">
                  <a:extLst>
                    <a:ext uri="{9D8B030D-6E8A-4147-A177-3AD203B41FA5}">
                      <a16:colId xmlns:a16="http://schemas.microsoft.com/office/drawing/2014/main" val="375652979"/>
                    </a:ext>
                  </a:extLst>
                </a:gridCol>
                <a:gridCol w="274621">
                  <a:extLst>
                    <a:ext uri="{9D8B030D-6E8A-4147-A177-3AD203B41FA5}">
                      <a16:colId xmlns:a16="http://schemas.microsoft.com/office/drawing/2014/main" val="424455941"/>
                    </a:ext>
                  </a:extLst>
                </a:gridCol>
                <a:gridCol w="274621">
                  <a:extLst>
                    <a:ext uri="{9D8B030D-6E8A-4147-A177-3AD203B41FA5}">
                      <a16:colId xmlns:a16="http://schemas.microsoft.com/office/drawing/2014/main" val="2520961981"/>
                    </a:ext>
                  </a:extLst>
                </a:gridCol>
                <a:gridCol w="3097715">
                  <a:extLst>
                    <a:ext uri="{9D8B030D-6E8A-4147-A177-3AD203B41FA5}">
                      <a16:colId xmlns:a16="http://schemas.microsoft.com/office/drawing/2014/main" val="4117112094"/>
                    </a:ext>
                  </a:extLst>
                </a:gridCol>
                <a:gridCol w="735982">
                  <a:extLst>
                    <a:ext uri="{9D8B030D-6E8A-4147-A177-3AD203B41FA5}">
                      <a16:colId xmlns:a16="http://schemas.microsoft.com/office/drawing/2014/main" val="1606264197"/>
                    </a:ext>
                  </a:extLst>
                </a:gridCol>
                <a:gridCol w="735982">
                  <a:extLst>
                    <a:ext uri="{9D8B030D-6E8A-4147-A177-3AD203B41FA5}">
                      <a16:colId xmlns:a16="http://schemas.microsoft.com/office/drawing/2014/main" val="3015241761"/>
                    </a:ext>
                  </a:extLst>
                </a:gridCol>
                <a:gridCol w="735982">
                  <a:extLst>
                    <a:ext uri="{9D8B030D-6E8A-4147-A177-3AD203B41FA5}">
                      <a16:colId xmlns:a16="http://schemas.microsoft.com/office/drawing/2014/main" val="2446084228"/>
                    </a:ext>
                  </a:extLst>
                </a:gridCol>
                <a:gridCol w="735982">
                  <a:extLst>
                    <a:ext uri="{9D8B030D-6E8A-4147-A177-3AD203B41FA5}">
                      <a16:colId xmlns:a16="http://schemas.microsoft.com/office/drawing/2014/main" val="2762133853"/>
                    </a:ext>
                  </a:extLst>
                </a:gridCol>
                <a:gridCol w="670073">
                  <a:extLst>
                    <a:ext uri="{9D8B030D-6E8A-4147-A177-3AD203B41FA5}">
                      <a16:colId xmlns:a16="http://schemas.microsoft.com/office/drawing/2014/main" val="3489421907"/>
                    </a:ext>
                  </a:extLst>
                </a:gridCol>
                <a:gridCol w="659088">
                  <a:extLst>
                    <a:ext uri="{9D8B030D-6E8A-4147-A177-3AD203B41FA5}">
                      <a16:colId xmlns:a16="http://schemas.microsoft.com/office/drawing/2014/main" val="1045663154"/>
                    </a:ext>
                  </a:extLst>
                </a:gridCol>
              </a:tblGrid>
              <a:tr h="1464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781618"/>
                  </a:ext>
                </a:extLst>
              </a:tr>
              <a:tr h="4393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711254"/>
                  </a:ext>
                </a:extLst>
              </a:tr>
              <a:tr h="146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3.488.637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3.488.637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467.649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562601"/>
                  </a:ext>
                </a:extLst>
              </a:tr>
              <a:tr h="146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3.488.637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3.488.637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467.649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904288"/>
                  </a:ext>
                </a:extLst>
              </a:tr>
              <a:tr h="146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368.140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1.775.312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1.407.172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1.406.996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98066"/>
                  </a:ext>
                </a:extLst>
              </a:tr>
              <a:tr h="146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362.273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362.273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382574"/>
                  </a:ext>
                </a:extLst>
              </a:tr>
              <a:tr h="14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654447"/>
                  </a:ext>
                </a:extLst>
              </a:tr>
              <a:tr h="146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1.408.172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1.407.172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1.406.996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140699,6%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054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El proyecto de presupuesto 2019 del Ministerio de Desarrollo Social contempló un gasto en estado de operaciones de $641.663 millones, con un crecimiento del 1,8%, respecto de la Ley de Presupuestos 2018 ajustada, cuyo detalle se presenta a continuación:</a:t>
            </a:r>
          </a:p>
          <a:p>
            <a:pPr marL="628650" lvl="1" indent="-268288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600" u="sng" dirty="0"/>
              <a:t>Protección Social</a:t>
            </a:r>
            <a:r>
              <a:rPr lang="es-CL" sz="1600" dirty="0"/>
              <a:t>, contiene 3 componentes cuyos recursos se destinaran al financiamiento de la oferta preferente del subsistema seguridades y oportunidades (meta 130.000 familias), Chile crece contigo y niñez, a través del subsistema de protección integral a la infancia y las transferencias monetarias del subsistema seguridades y oportunidades (meta 65.000 nuevas familias/beneficiarios).</a:t>
            </a:r>
          </a:p>
          <a:p>
            <a:pPr marL="628650" lvl="1" indent="-268288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600" u="sng" dirty="0"/>
              <a:t>Integración Social</a:t>
            </a:r>
            <a:r>
              <a:rPr lang="es-CL" sz="1600" dirty="0"/>
              <a:t>, contempla recursos para ayudas, asesorías y asistencias técnicas, así como los aportes destinados al desarrollo e integración de personas, familias, organismos, asociaciones y comunidades canalizadas a través de la Corporación Nacional de Desarrollo Indígena (CONADI), el Servicio Nacional de la Discapacidad (SENADIS), el Instituto Nacional de la Juventud (INJUV) y el Servicio Nacional del Adulto Mayor (SENAMA).</a:t>
            </a:r>
          </a:p>
          <a:p>
            <a:pPr marL="628650" lvl="1" indent="-268288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600" u="sng" dirty="0"/>
              <a:t>Emprendimiento (FOSIS)</a:t>
            </a:r>
            <a:r>
              <a:rPr lang="es-CL" sz="1600" dirty="0"/>
              <a:t>, contempla programas orientados a disminuir la condición de vulnerabilidad y marginación a personas y familias del país, mejorar su capacidad generadora de ingresos y aumentar su capital humano y social.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924D701-30F3-4216-8613-28C1B7C50C72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066EB90-D421-4E05-B90F-BC6D3453A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EACECE2-3142-4D8F-B53A-E9A178D694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146122"/>
              </p:ext>
            </p:extLst>
          </p:nvPr>
        </p:nvGraphicFramePr>
        <p:xfrm>
          <a:off x="424321" y="1582705"/>
          <a:ext cx="8210798" cy="3286456"/>
        </p:xfrm>
        <a:graphic>
          <a:graphicData uri="http://schemas.openxmlformats.org/drawingml/2006/table">
            <a:tbl>
              <a:tblPr/>
              <a:tblGrid>
                <a:gridCol w="275161">
                  <a:extLst>
                    <a:ext uri="{9D8B030D-6E8A-4147-A177-3AD203B41FA5}">
                      <a16:colId xmlns:a16="http://schemas.microsoft.com/office/drawing/2014/main" val="1786965727"/>
                    </a:ext>
                  </a:extLst>
                </a:gridCol>
                <a:gridCol w="275161">
                  <a:extLst>
                    <a:ext uri="{9D8B030D-6E8A-4147-A177-3AD203B41FA5}">
                      <a16:colId xmlns:a16="http://schemas.microsoft.com/office/drawing/2014/main" val="2999677587"/>
                    </a:ext>
                  </a:extLst>
                </a:gridCol>
                <a:gridCol w="275161">
                  <a:extLst>
                    <a:ext uri="{9D8B030D-6E8A-4147-A177-3AD203B41FA5}">
                      <a16:colId xmlns:a16="http://schemas.microsoft.com/office/drawing/2014/main" val="2156152389"/>
                    </a:ext>
                  </a:extLst>
                </a:gridCol>
                <a:gridCol w="3103813">
                  <a:extLst>
                    <a:ext uri="{9D8B030D-6E8A-4147-A177-3AD203B41FA5}">
                      <a16:colId xmlns:a16="http://schemas.microsoft.com/office/drawing/2014/main" val="600217108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3057561729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2289030029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719155492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2227493056"/>
                    </a:ext>
                  </a:extLst>
                </a:gridCol>
                <a:gridCol w="671392">
                  <a:extLst>
                    <a:ext uri="{9D8B030D-6E8A-4147-A177-3AD203B41FA5}">
                      <a16:colId xmlns:a16="http://schemas.microsoft.com/office/drawing/2014/main" val="1150730825"/>
                    </a:ext>
                  </a:extLst>
                </a:gridCol>
                <a:gridCol w="660386">
                  <a:extLst>
                    <a:ext uri="{9D8B030D-6E8A-4147-A177-3AD203B41FA5}">
                      <a16:colId xmlns:a16="http://schemas.microsoft.com/office/drawing/2014/main" val="3996685081"/>
                    </a:ext>
                  </a:extLst>
                </a:gridCol>
              </a:tblGrid>
              <a:tr h="1348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025776"/>
                  </a:ext>
                </a:extLst>
              </a:tr>
              <a:tr h="4129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331880"/>
                  </a:ext>
                </a:extLst>
              </a:tr>
              <a:tr h="1769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23.581.689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25.943.197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2.361.508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8.644.597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075990"/>
                  </a:ext>
                </a:extLst>
              </a:tr>
              <a:tr h="134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8.818.133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8.816.531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3.412.802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077774"/>
                  </a:ext>
                </a:extLst>
              </a:tr>
              <a:tr h="134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4.151.408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6.941.464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2.790.056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501.946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688924"/>
                  </a:ext>
                </a:extLst>
              </a:tr>
              <a:tr h="134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257277"/>
                  </a:ext>
                </a:extLst>
              </a:tr>
              <a:tr h="134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354714"/>
                  </a:ext>
                </a:extLst>
              </a:tr>
              <a:tr h="134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9.384.167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6.775.702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-2.608.465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2.383.736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263930"/>
                  </a:ext>
                </a:extLst>
              </a:tr>
              <a:tr h="134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5.033.508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5.033.508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957.092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160023"/>
                  </a:ext>
                </a:extLst>
              </a:tr>
              <a:tr h="134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5.025.257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5.025.257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957.092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014412"/>
                  </a:ext>
                </a:extLst>
              </a:tr>
              <a:tr h="134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708988"/>
                  </a:ext>
                </a:extLst>
              </a:tr>
              <a:tr h="134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 Políticas Públicas PUC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144189"/>
                  </a:ext>
                </a:extLst>
              </a:tr>
              <a:tr h="134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1.631.736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1.631.736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1.426.644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681763"/>
                  </a:ext>
                </a:extLst>
              </a:tr>
              <a:tr h="134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Colaboración INE Encuesta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1.631.736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1.631.736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1.426.644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58498"/>
                  </a:ext>
                </a:extLst>
              </a:tr>
              <a:tr h="134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2.718.923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-2.608.465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391720"/>
                  </a:ext>
                </a:extLst>
              </a:tr>
              <a:tr h="134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2.718.923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-2.608.465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686635"/>
                  </a:ext>
                </a:extLst>
              </a:tr>
              <a:tr h="134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1.226.981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1.309.719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219972"/>
                  </a:ext>
                </a:extLst>
              </a:tr>
              <a:tr h="134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406414"/>
                  </a:ext>
                </a:extLst>
              </a:tr>
              <a:tr h="134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291.982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374.720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381393"/>
                  </a:ext>
                </a:extLst>
              </a:tr>
              <a:tr h="134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929.956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345.607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892097"/>
                  </a:ext>
                </a:extLst>
              </a:tr>
              <a:tr h="134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1.946.956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1.945.956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1.946.781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194678,1%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519586"/>
                  </a:ext>
                </a:extLst>
              </a:tr>
              <a:tr h="134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1.946.956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1.945.956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1.946.781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194678,1%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246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D1133A9D-1876-4296-BCD6-7BCA609129F5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5D297D60-E96D-4F3D-925D-BEC05F67C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DC74D00-5ED4-4827-AFA1-F5D433F589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657083"/>
              </p:ext>
            </p:extLst>
          </p:nvPr>
        </p:nvGraphicFramePr>
        <p:xfrm>
          <a:off x="467545" y="1691144"/>
          <a:ext cx="8210798" cy="2529942"/>
        </p:xfrm>
        <a:graphic>
          <a:graphicData uri="http://schemas.openxmlformats.org/drawingml/2006/table">
            <a:tbl>
              <a:tblPr/>
              <a:tblGrid>
                <a:gridCol w="275161">
                  <a:extLst>
                    <a:ext uri="{9D8B030D-6E8A-4147-A177-3AD203B41FA5}">
                      <a16:colId xmlns:a16="http://schemas.microsoft.com/office/drawing/2014/main" val="2033097867"/>
                    </a:ext>
                  </a:extLst>
                </a:gridCol>
                <a:gridCol w="275161">
                  <a:extLst>
                    <a:ext uri="{9D8B030D-6E8A-4147-A177-3AD203B41FA5}">
                      <a16:colId xmlns:a16="http://schemas.microsoft.com/office/drawing/2014/main" val="850302792"/>
                    </a:ext>
                  </a:extLst>
                </a:gridCol>
                <a:gridCol w="275161">
                  <a:extLst>
                    <a:ext uri="{9D8B030D-6E8A-4147-A177-3AD203B41FA5}">
                      <a16:colId xmlns:a16="http://schemas.microsoft.com/office/drawing/2014/main" val="2628659598"/>
                    </a:ext>
                  </a:extLst>
                </a:gridCol>
                <a:gridCol w="3103813">
                  <a:extLst>
                    <a:ext uri="{9D8B030D-6E8A-4147-A177-3AD203B41FA5}">
                      <a16:colId xmlns:a16="http://schemas.microsoft.com/office/drawing/2014/main" val="598804009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1569427079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1447247601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2237113284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3250461341"/>
                    </a:ext>
                  </a:extLst>
                </a:gridCol>
                <a:gridCol w="671392">
                  <a:extLst>
                    <a:ext uri="{9D8B030D-6E8A-4147-A177-3AD203B41FA5}">
                      <a16:colId xmlns:a16="http://schemas.microsoft.com/office/drawing/2014/main" val="2467976938"/>
                    </a:ext>
                  </a:extLst>
                </a:gridCol>
                <a:gridCol w="660386">
                  <a:extLst>
                    <a:ext uri="{9D8B030D-6E8A-4147-A177-3AD203B41FA5}">
                      <a16:colId xmlns:a16="http://schemas.microsoft.com/office/drawing/2014/main" val="1080546254"/>
                    </a:ext>
                  </a:extLst>
                </a:gridCol>
              </a:tblGrid>
              <a:tr h="1376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058112"/>
                  </a:ext>
                </a:extLst>
              </a:tr>
              <a:tr h="4216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720832"/>
                  </a:ext>
                </a:extLst>
              </a:tr>
              <a:tr h="1807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4.350.903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-520.431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1.406.847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573755"/>
                  </a:ext>
                </a:extLst>
              </a:tr>
              <a:tr h="137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1.701.560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1.357.900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-343.660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464.949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249199"/>
                  </a:ext>
                </a:extLst>
              </a:tr>
              <a:tr h="137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921.805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547368"/>
                  </a:ext>
                </a:extLst>
              </a:tr>
              <a:tr h="137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1.588.017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253722"/>
                  </a:ext>
                </a:extLst>
              </a:tr>
              <a:tr h="137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1.588.017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046630"/>
                  </a:ext>
                </a:extLst>
              </a:tr>
              <a:tr h="137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Piloto Oficina Local de la Niñez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1.588.017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063427"/>
                  </a:ext>
                </a:extLst>
              </a:tr>
              <a:tr h="137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-82.738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045973"/>
                  </a:ext>
                </a:extLst>
              </a:tr>
              <a:tr h="137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33191"/>
                  </a:ext>
                </a:extLst>
              </a:tr>
              <a:tr h="137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138949"/>
                  </a:ext>
                </a:extLst>
              </a:tr>
              <a:tr h="137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871044"/>
                  </a:ext>
                </a:extLst>
              </a:tr>
              <a:tr h="137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062571"/>
                  </a:ext>
                </a:extLst>
              </a:tr>
              <a:tr h="137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-82.738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80502"/>
                  </a:ext>
                </a:extLst>
              </a:tr>
              <a:tr h="137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024700"/>
                  </a:ext>
                </a:extLst>
              </a:tr>
              <a:tr h="137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629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9323" y="1484784"/>
            <a:ext cx="6706056" cy="384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09323" y="575462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CDA24A8E-F6AF-4B73-9622-6CC329E3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924CE5B-E04D-4E7A-853B-ACF57BA32E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019114"/>
              </p:ext>
            </p:extLst>
          </p:nvPr>
        </p:nvGraphicFramePr>
        <p:xfrm>
          <a:off x="521551" y="1869223"/>
          <a:ext cx="8080567" cy="3119558"/>
        </p:xfrm>
        <a:graphic>
          <a:graphicData uri="http://schemas.openxmlformats.org/drawingml/2006/table">
            <a:tbl>
              <a:tblPr/>
              <a:tblGrid>
                <a:gridCol w="265459">
                  <a:extLst>
                    <a:ext uri="{9D8B030D-6E8A-4147-A177-3AD203B41FA5}">
                      <a16:colId xmlns:a16="http://schemas.microsoft.com/office/drawing/2014/main" val="2799083111"/>
                    </a:ext>
                  </a:extLst>
                </a:gridCol>
                <a:gridCol w="265459">
                  <a:extLst>
                    <a:ext uri="{9D8B030D-6E8A-4147-A177-3AD203B41FA5}">
                      <a16:colId xmlns:a16="http://schemas.microsoft.com/office/drawing/2014/main" val="1932812838"/>
                    </a:ext>
                  </a:extLst>
                </a:gridCol>
                <a:gridCol w="265459">
                  <a:extLst>
                    <a:ext uri="{9D8B030D-6E8A-4147-A177-3AD203B41FA5}">
                      <a16:colId xmlns:a16="http://schemas.microsoft.com/office/drawing/2014/main" val="3222201276"/>
                    </a:ext>
                  </a:extLst>
                </a:gridCol>
                <a:gridCol w="3153652">
                  <a:extLst>
                    <a:ext uri="{9D8B030D-6E8A-4147-A177-3AD203B41FA5}">
                      <a16:colId xmlns:a16="http://schemas.microsoft.com/office/drawing/2014/main" val="2118438338"/>
                    </a:ext>
                  </a:extLst>
                </a:gridCol>
                <a:gridCol w="711429">
                  <a:extLst>
                    <a:ext uri="{9D8B030D-6E8A-4147-A177-3AD203B41FA5}">
                      <a16:colId xmlns:a16="http://schemas.microsoft.com/office/drawing/2014/main" val="3880618495"/>
                    </a:ext>
                  </a:extLst>
                </a:gridCol>
                <a:gridCol w="711429">
                  <a:extLst>
                    <a:ext uri="{9D8B030D-6E8A-4147-A177-3AD203B41FA5}">
                      <a16:colId xmlns:a16="http://schemas.microsoft.com/office/drawing/2014/main" val="2588314689"/>
                    </a:ext>
                  </a:extLst>
                </a:gridCol>
                <a:gridCol w="711429">
                  <a:extLst>
                    <a:ext uri="{9D8B030D-6E8A-4147-A177-3AD203B41FA5}">
                      <a16:colId xmlns:a16="http://schemas.microsoft.com/office/drawing/2014/main" val="1188920847"/>
                    </a:ext>
                  </a:extLst>
                </a:gridCol>
                <a:gridCol w="711429">
                  <a:extLst>
                    <a:ext uri="{9D8B030D-6E8A-4147-A177-3AD203B41FA5}">
                      <a16:colId xmlns:a16="http://schemas.microsoft.com/office/drawing/2014/main" val="3838423772"/>
                    </a:ext>
                  </a:extLst>
                </a:gridCol>
                <a:gridCol w="647720">
                  <a:extLst>
                    <a:ext uri="{9D8B030D-6E8A-4147-A177-3AD203B41FA5}">
                      <a16:colId xmlns:a16="http://schemas.microsoft.com/office/drawing/2014/main" val="3771831419"/>
                    </a:ext>
                  </a:extLst>
                </a:gridCol>
                <a:gridCol w="637102">
                  <a:extLst>
                    <a:ext uri="{9D8B030D-6E8A-4147-A177-3AD203B41FA5}">
                      <a16:colId xmlns:a16="http://schemas.microsoft.com/office/drawing/2014/main" val="717431044"/>
                    </a:ext>
                  </a:extLst>
                </a:gridCol>
              </a:tblGrid>
              <a:tr h="1334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18841"/>
                  </a:ext>
                </a:extLst>
              </a:tr>
              <a:tr h="4087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598018"/>
                  </a:ext>
                </a:extLst>
              </a:tr>
              <a:tr h="1751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55.849.992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55.849.992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15.177.922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592626"/>
                  </a:ext>
                </a:extLst>
              </a:tr>
              <a:tr h="133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55.849.492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55.849.492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15.177.922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807209"/>
                  </a:ext>
                </a:extLst>
              </a:tr>
              <a:tr h="133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191.762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191.762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191.762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281191"/>
                  </a:ext>
                </a:extLst>
              </a:tr>
              <a:tr h="133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191.762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191.762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191.762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261888"/>
                  </a:ext>
                </a:extLst>
              </a:tr>
              <a:tr h="133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39.601.094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39.601.094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12.769.650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309975"/>
                  </a:ext>
                </a:extLst>
              </a:tr>
              <a:tr h="133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19.491.981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19.491.981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9.745.990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860887"/>
                  </a:ext>
                </a:extLst>
              </a:tr>
              <a:tr h="133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15.069.679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15.069.679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821806"/>
                  </a:ext>
                </a:extLst>
              </a:tr>
              <a:tr h="133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Prebásica - JUNJI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5.039.434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5.039.434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3.023.660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083814"/>
                  </a:ext>
                </a:extLst>
              </a:tr>
              <a:tr h="133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16.056.636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16.056.636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2.216.510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230869"/>
                  </a:ext>
                </a:extLst>
              </a:tr>
              <a:tr h="133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3.494.869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3.494.869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321057"/>
                  </a:ext>
                </a:extLst>
              </a:tr>
              <a:tr h="133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460.734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460.734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480188"/>
                  </a:ext>
                </a:extLst>
              </a:tr>
              <a:tr h="133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3.349.875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3.349.875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289721"/>
                  </a:ext>
                </a:extLst>
              </a:tr>
              <a:tr h="133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97.584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97.584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528961"/>
                  </a:ext>
                </a:extLst>
              </a:tr>
              <a:tr h="133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2.736.051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2.736.051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66.267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451998"/>
                  </a:ext>
                </a:extLst>
              </a:tr>
              <a:tr h="133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2.119.544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2.119.544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2.119.544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602543"/>
                  </a:ext>
                </a:extLst>
              </a:tr>
              <a:tr h="133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Aprendizaje Integral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3.348.243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3.348.243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30.699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096424"/>
                  </a:ext>
                </a:extLst>
              </a:tr>
              <a:tr h="133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449.736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449.736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824828"/>
                  </a:ext>
                </a:extLst>
              </a:tr>
              <a:tr h="133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72888"/>
                  </a:ext>
                </a:extLst>
              </a:tr>
              <a:tr h="133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111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28650" lvl="1" indent="-268288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600" u="sng" dirty="0"/>
              <a:t>Desarrollo Comunitario - Familia – Pobreza</a:t>
            </a:r>
            <a:r>
              <a:rPr lang="es-CL" sz="1600" dirty="0"/>
              <a:t>, en esta línea se consultan programas e iniciativas que apuntan al desarrollo comunitario o que fortalecen las capacidades sociales, con foco de intervención en comunidades y/u organizaciones donde existen familias en situación de vulnerabilidad, además de programas que apoyan a personas en situación de pobreza, de dependencia y sus cuidadores/as, al igual que otros que apuntan a mejorar las condiciones de comunidad.</a:t>
            </a:r>
          </a:p>
          <a:p>
            <a:pPr marL="628650" lvl="1" indent="-268288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600" dirty="0"/>
              <a:t> </a:t>
            </a:r>
            <a:r>
              <a:rPr lang="es-CL" sz="1600" u="sng" dirty="0"/>
              <a:t>Inclusión Financiera</a:t>
            </a:r>
            <a:r>
              <a:rPr lang="es-CL" sz="1600" dirty="0"/>
              <a:t>, esta línea incluye recursos para el Subsidio al Pago Electrónico de Prestaciones Monetarias (SPE) conocido como el programa Chile Cuenta y el Programa de Educación Financiera realizado por el FOSIS.</a:t>
            </a:r>
          </a:p>
          <a:p>
            <a:pPr marL="360363" lvl="1" indent="-360363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s-CL" sz="1600" dirty="0"/>
              <a:t>Para el año 2019 la Partida presentó un presupuesto aprobado de </a:t>
            </a:r>
            <a:r>
              <a:rPr lang="es-CL" sz="1600" b="1" dirty="0"/>
              <a:t>$646.151 millones</a:t>
            </a:r>
            <a:r>
              <a:rPr lang="es-CL" sz="1600" dirty="0"/>
              <a:t>, destinándose un 84,3% a transferencias corrientes y de capital, con una participación de un 63,6% y 20,7% respectivamente, subtítulos que al quinto mes de 2019 registraron erogaciones del 43,7% y 15% respectivamente sobre el presupuesto vigente. </a:t>
            </a:r>
          </a:p>
          <a:p>
            <a:pPr marL="360363" lvl="1" indent="-360363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s-CL" sz="1600" dirty="0"/>
              <a:t>La ejecución del Ministerio del mes de mayo ascendió a </a:t>
            </a:r>
            <a:r>
              <a:rPr lang="es-CL" sz="1600" b="1" dirty="0"/>
              <a:t>$37.047 millones</a:t>
            </a:r>
            <a:r>
              <a:rPr lang="es-CL" sz="1600" dirty="0"/>
              <a:t>, es decir, un </a:t>
            </a:r>
            <a:r>
              <a:rPr lang="es-CL" sz="1600" b="1" dirty="0"/>
              <a:t>5,1%</a:t>
            </a:r>
            <a:r>
              <a:rPr lang="es-CL" sz="1600" dirty="0"/>
              <a:t> respecto del presupuesto vigente, representando un gasto mayor en 2 puntos porcentuales al registrado a igual mes del año 2018, y 0,4 puntos respecto al registrado en el ejercicio 2017. </a:t>
            </a:r>
          </a:p>
          <a:p>
            <a:pPr marL="360362" lvl="1" algn="just">
              <a:spcBef>
                <a:spcPts val="600"/>
              </a:spcBef>
              <a:spcAft>
                <a:spcPts val="600"/>
              </a:spcAft>
            </a:pPr>
            <a:endParaRPr lang="es-CL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</p:spTree>
    <p:extLst>
      <p:ext uri="{BB962C8B-B14F-4D97-AF65-F5344CB8AC3E}">
        <p14:creationId xmlns:p14="http://schemas.microsoft.com/office/powerpoint/2010/main" val="3687212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600" dirty="0"/>
              <a:t>Respecto a los aumentos y disminuciones al presupuesto inicial, la Partida presenta al mes de mayo un incremento consolidado de $77.003 millones, afectando principalmente los subtítulos 22 “bienes y servicios de consumo” y 34 “servicios de la deuda” con aumentos de $2.697 millones y $74.789 millones respectivamente, por otras parte se disminuyen los subtítulos 24 “transferencias corrientes” en $908 millones y 33 “transferencias de capital” en $1.700 millones.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600" dirty="0"/>
              <a:t>Respecto del subtítulo 34 “servicio de la deuda”, la Partida presenta un gasto agregado de $77.529 millones, de los cuales $74.766 millones (96,4%) corresponden al pago de los compromisos devengados al 31 de diciembre de 2018 (deuda flotante) en los Programas: Subsecretaría de Servicios Sociales ($29.307 millones); Ingreso Ético Familiar ($29.308 millones); FOSIS ($823 millones); INJ ($107 millones); CONADI ($29.916 millones); SENADIS ($1.216 millones); SENAMA ($1.408 millones); y, la Subsecretaría de Evaluación Social ($1.946 millones), todos con sus respectivas modificaciones presupuestarias.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600" dirty="0"/>
              <a:t>A nivel de subtítulo, sin el “servicio de la deuda”, los que presentan el mayor nivel de gasto por su incidencia en la ejecución total de la Partida con un 66,9%, son: “transferencias corrientes” y “gastos en personal”, que presentaron erogaciones acumuladas al mes de mayo de 43,7% y 38,8% respectivamente.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</p:spTree>
    <p:extLst>
      <p:ext uri="{BB962C8B-B14F-4D97-AF65-F5344CB8AC3E}">
        <p14:creationId xmlns:p14="http://schemas.microsoft.com/office/powerpoint/2010/main" val="3814539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7"/>
            </a:pPr>
            <a:r>
              <a:rPr lang="es-CL" sz="1600" dirty="0"/>
              <a:t>En cuanto a los programas, el 70,3% del presupuesto vigente, se concentró en el Ingreso Ético Familiar y Sistema Chile Solidario (36,3%), Fondo de Solidaridad e Inversión Social (12,2%) y la Corporación Nacional de Desarrollo Indígena (21,8%), los que al mes de mayo alcanzaron niveles de ejecución de </a:t>
            </a:r>
            <a:r>
              <a:rPr lang="es-CL" sz="1600" b="1" dirty="0"/>
              <a:t>56,2%, 33% y 34,8</a:t>
            </a:r>
            <a:r>
              <a:rPr lang="es-CL" sz="1600" dirty="0"/>
              <a:t>% respectivamente, calculados respecto al presupuesto vigente.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7"/>
            </a:pPr>
            <a:r>
              <a:rPr lang="es-CL" sz="1600" dirty="0"/>
              <a:t>Finalmente, respecto de los instituciones que conforman el presupuesto del Ministerio, el mayor gasto se registró en la Subsecretaría de Servicios Sociales con un 55,4%, seguida del Instituto Nacional de la Juventud, que presentó un avance de 36,8%, mientras que la Subsecretaría de la Niñez fue la que presentó la menor ejecución con 27,8%.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9FB7C7E-1D55-4A4E-BCC3-DC89D4BBEB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009" y="1973424"/>
            <a:ext cx="4143598" cy="2463688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B4EED2C2-4FD1-4068-85F0-B90439D03E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93" y="1973423"/>
            <a:ext cx="4143598" cy="2463688"/>
          </a:xfrm>
          <a:prstGeom prst="rect">
            <a:avLst/>
          </a:prstGeom>
        </p:spPr>
      </p:pic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78D70930-CBE3-4433-A36C-90130BE3D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8F75091-89E9-45DA-A08F-39658E26C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448" y="1688441"/>
            <a:ext cx="6802928" cy="3868996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BEB45747-1819-469B-BAAE-40B1D0444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7FD6098-B0FF-47D3-817A-6EAACFF4B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696" y="1688440"/>
            <a:ext cx="6803002" cy="3756784"/>
          </a:xfrm>
          <a:prstGeom prst="rect">
            <a:avLst/>
          </a:prstGeom>
        </p:spPr>
      </p:pic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DFAD6334-B5A4-4E3A-A4B7-7CB0BE99D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D7B2668-13FA-41B8-8E3C-48EEFFF4AA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84640"/>
              </p:ext>
            </p:extLst>
          </p:nvPr>
        </p:nvGraphicFramePr>
        <p:xfrm>
          <a:off x="409323" y="1822011"/>
          <a:ext cx="8210796" cy="2039032"/>
        </p:xfrm>
        <a:graphic>
          <a:graphicData uri="http://schemas.openxmlformats.org/drawingml/2006/table">
            <a:tbl>
              <a:tblPr/>
              <a:tblGrid>
                <a:gridCol w="294505">
                  <a:extLst>
                    <a:ext uri="{9D8B030D-6E8A-4147-A177-3AD203B41FA5}">
                      <a16:colId xmlns:a16="http://schemas.microsoft.com/office/drawing/2014/main" val="2967272553"/>
                    </a:ext>
                  </a:extLst>
                </a:gridCol>
                <a:gridCol w="3322015">
                  <a:extLst>
                    <a:ext uri="{9D8B030D-6E8A-4147-A177-3AD203B41FA5}">
                      <a16:colId xmlns:a16="http://schemas.microsoft.com/office/drawing/2014/main" val="1154245524"/>
                    </a:ext>
                  </a:extLst>
                </a:gridCol>
                <a:gridCol w="789273">
                  <a:extLst>
                    <a:ext uri="{9D8B030D-6E8A-4147-A177-3AD203B41FA5}">
                      <a16:colId xmlns:a16="http://schemas.microsoft.com/office/drawing/2014/main" val="4139829029"/>
                    </a:ext>
                  </a:extLst>
                </a:gridCol>
                <a:gridCol w="789273">
                  <a:extLst>
                    <a:ext uri="{9D8B030D-6E8A-4147-A177-3AD203B41FA5}">
                      <a16:colId xmlns:a16="http://schemas.microsoft.com/office/drawing/2014/main" val="2946426118"/>
                    </a:ext>
                  </a:extLst>
                </a:gridCol>
                <a:gridCol w="789273">
                  <a:extLst>
                    <a:ext uri="{9D8B030D-6E8A-4147-A177-3AD203B41FA5}">
                      <a16:colId xmlns:a16="http://schemas.microsoft.com/office/drawing/2014/main" val="2225376635"/>
                    </a:ext>
                  </a:extLst>
                </a:gridCol>
                <a:gridCol w="789273">
                  <a:extLst>
                    <a:ext uri="{9D8B030D-6E8A-4147-A177-3AD203B41FA5}">
                      <a16:colId xmlns:a16="http://schemas.microsoft.com/office/drawing/2014/main" val="1216011101"/>
                    </a:ext>
                  </a:extLst>
                </a:gridCol>
                <a:gridCol w="718592">
                  <a:extLst>
                    <a:ext uri="{9D8B030D-6E8A-4147-A177-3AD203B41FA5}">
                      <a16:colId xmlns:a16="http://schemas.microsoft.com/office/drawing/2014/main" val="1857575857"/>
                    </a:ext>
                  </a:extLst>
                </a:gridCol>
                <a:gridCol w="718592">
                  <a:extLst>
                    <a:ext uri="{9D8B030D-6E8A-4147-A177-3AD203B41FA5}">
                      <a16:colId xmlns:a16="http://schemas.microsoft.com/office/drawing/2014/main" val="846346543"/>
                    </a:ext>
                  </a:extLst>
                </a:gridCol>
              </a:tblGrid>
              <a:tr h="1443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09222"/>
                  </a:ext>
                </a:extLst>
              </a:tr>
              <a:tr h="4420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046725"/>
                  </a:ext>
                </a:extLst>
              </a:tr>
              <a:tr h="153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646.151.481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723.154.727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77.003.246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310.072.209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992268"/>
                  </a:ext>
                </a:extLst>
              </a:tr>
              <a:tr h="14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72.930.551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72.904.153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-26.398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28.298.906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275005"/>
                  </a:ext>
                </a:extLst>
              </a:tr>
              <a:tr h="14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15.491.640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18.188.696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2.697.056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3.830.411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829221"/>
                  </a:ext>
                </a:extLst>
              </a:tr>
              <a:tr h="14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468.886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451.545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218.526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1260,2%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002617"/>
                  </a:ext>
                </a:extLst>
              </a:tr>
              <a:tr h="14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411.199.737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410.291.469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-908.268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179.197.901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470577"/>
                  </a:ext>
                </a:extLst>
              </a:tr>
              <a:tr h="14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3.226.744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3.226.744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768.013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039078"/>
                  </a:ext>
                </a:extLst>
              </a:tr>
              <a:tr h="14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3.488.637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3.488.637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467.649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098572"/>
                  </a:ext>
                </a:extLst>
              </a:tr>
              <a:tr h="14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133.743.174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132.042.977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-1.700.197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19.761.809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394561"/>
                  </a:ext>
                </a:extLst>
              </a:tr>
              <a:tr h="14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6.053.657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80.842.968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74.789.311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77.528.994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880876"/>
                  </a:ext>
                </a:extLst>
              </a:tr>
              <a:tr h="14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1.700.197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1.700.197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199284"/>
                  </a:ext>
                </a:extLst>
              </a:tr>
            </a:tbl>
          </a:graphicData>
        </a:graphic>
      </p:graphicFrame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9F012667-3210-46C3-9416-4D1BB8FE1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5037</TotalTime>
  <Words>5922</Words>
  <Application>Microsoft Office PowerPoint</Application>
  <PresentationFormat>Presentación en pantalla (4:3)</PresentationFormat>
  <Paragraphs>3051</Paragraphs>
  <Slides>22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MAYO DE 2019 PARTIDA 21:  MINISTERIO DE DESARROLLO SOCIAL</vt:lpstr>
      <vt:lpstr>EJECUCIÓN ACUMULADA DE GASTOS A MAYO DE 2019  PARTIDA 21 MINISTERIO DE DESARROLLO SOCIAL</vt:lpstr>
      <vt:lpstr>EJECUCIÓN ACUMULADA DE GASTOS A MAYO DE 2019  PARTIDA 21 MINISTERIO DE DESARROLLO SOCIAL</vt:lpstr>
      <vt:lpstr>EJECUCIÓN ACUMULADA DE GASTOS A MAYO DE 2019  PARTIDA 21 MINISTERIO DE DESARROLLO SOCIAL</vt:lpstr>
      <vt:lpstr>EJECUCIÓN ACUMULADA DE GASTOS A MAYO DE 2019  PARTIDA 21 MINISTERIO DE DESARROLLO SOCIAL</vt:lpstr>
      <vt:lpstr>EJECUCIÓN ACUMULADA DE GASTOS A MAYO DE 2019  PARTIDA 21 MINISTERIO DE DESARROLLO SOCIAL</vt:lpstr>
      <vt:lpstr>Presentación de PowerPoint</vt:lpstr>
      <vt:lpstr>Presentación de PowerPoint</vt:lpstr>
      <vt:lpstr>EJECUCIÓN ACUMULADA DE GASTOS A MAYO DE 2019  PARTIDA 21 MINISTERIO DE DESARROLLO SOCIAL</vt:lpstr>
      <vt:lpstr>EJECUCIÓN ACUMULADA DE GASTOS A MAYO DE 2019  PARTIDA 2I RESUMEN POR CAPÍTULOS</vt:lpstr>
      <vt:lpstr>EJECUCIÓN ACUMULADA DE GASTOS A MAYO DE 2019  PARTIDA 21. CAPÍTULO 01. PROGRAMA 01:  SUBSECRETARÍA DE SERVICIOS SOCIALES</vt:lpstr>
      <vt:lpstr>EJECUCIÓN ACUMULADA DE GASTOS A MAYO DE 2019  PARTIDA 21. CAPÍTULO 01. PROGRAMA 05:  INGRESO ÉTICO FAMILIAR Y SISTEMA CHILE SOLIDARIO</vt:lpstr>
      <vt:lpstr>EJECUCIÓN ACUMULADA DE GASTOS A MAYO DE 2019  PARTIDA 21. CAPÍTULO 02. PROGRAMA 01:  FONDO DE SOLIDARIDAD E INVERSIÓN SOCIAL</vt:lpstr>
      <vt:lpstr>EJECUCIÓN ACUMULADA DE GASTOS A MAYO DE 2019  PARTIDA 21. CAPÍTULO 05. PROGRAMA 01:  INSTITUTO NACIONAL DE LA JUVENTUD</vt:lpstr>
      <vt:lpstr>EJECUCIÓN ACUMULADA DE GASTOS A MAYO DE 2019  PARTIDA 21. CAPÍTULO 06. PROGRAMA 01:  CORPORACIÓN NACIONAL DE DESARROLLO INDÍGENA</vt:lpstr>
      <vt:lpstr>EJECUCIÓN ACUMULADA DE GASTOS A MAYO DE 2019  PARTIDA 21. CAPÍTULO 06. PROGRAMA 01:  CORPORACIÓN NACIONAL DE DESARROLLO INDÍGENA</vt:lpstr>
      <vt:lpstr>EJECUCIÓN ACUMULADA DE GASTOS A MAYO DE 2019  PARTIDA 21. CAPÍTULO 07. PROGRAMA 01:  SERVICIO NACIONAL DE LA DISCAPACIDAD</vt:lpstr>
      <vt:lpstr>EJECUCIÓN ACUMULADA DE GASTOS A MAYO DE 2019  PARTIDA 21. CAPÍTULO 08. PROGRAMA 01:  SERVICIO NACIONAL DEL ADULTO MAYOR</vt:lpstr>
      <vt:lpstr>EJECUCIÓN ACUMULADA DE GASTOS A MAYO DE 2019  PARTIDA 21. CAPÍTULO 08. PROGRAMA 01:  SERVICIO NACIONAL DEL ADULTO MAYOR</vt:lpstr>
      <vt:lpstr>EJECUCIÓN ACUMULADA DE GASTOS A MAYO DE 2019  PARTIDA 21. CAPÍTULO 09. PROGRAMA 01:  SUBSECRETARÍA DE EVALUACIÓN SOCIAL</vt:lpstr>
      <vt:lpstr>EJECUCIÓN ACUMULADA DE GASTOS A MAYO DE 2019  PARTIDA 21. CAPÍTULO 10. PROGRAMA 01:  SUBSECRETARÍA DE LA NIÑEZ</vt:lpstr>
      <vt:lpstr>EJECUCIÓN ACUMULADA DE GASTOS A MAYO DE 2019  PARTIDA 21. CAPÍTULO 10. PROGRAMA 02:  SISTEMA DE PROTECCIÓN INTEGRAL A LA INFANCIA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283</cp:revision>
  <cp:lastPrinted>2017-06-15T16:55:12Z</cp:lastPrinted>
  <dcterms:created xsi:type="dcterms:W3CDTF">2016-06-23T13:38:47Z</dcterms:created>
  <dcterms:modified xsi:type="dcterms:W3CDTF">2019-07-12T21:10:23Z</dcterms:modified>
</cp:coreProperties>
</file>