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3" r:id="rId4"/>
    <p:sldId id="304" r:id="rId5"/>
    <p:sldId id="301" r:id="rId6"/>
    <p:sldId id="305" r:id="rId7"/>
    <p:sldId id="298" r:id="rId8"/>
    <p:sldId id="306" r:id="rId9"/>
    <p:sldId id="264" r:id="rId10"/>
    <p:sldId id="263" r:id="rId11"/>
    <p:sldId id="265" r:id="rId12"/>
    <p:sldId id="267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84" y="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20'!$C$33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20'!$D$33:$O$33</c:f>
              <c:numCache>
                <c:formatCode>0.0%</c:formatCode>
                <c:ptCount val="12"/>
                <c:pt idx="0">
                  <c:v>4.4999999999999998E-2</c:v>
                </c:pt>
                <c:pt idx="1">
                  <c:v>4.4999999999999998E-2</c:v>
                </c:pt>
                <c:pt idx="2">
                  <c:v>7.4999999999999997E-2</c:v>
                </c:pt>
                <c:pt idx="3">
                  <c:v>0.06</c:v>
                </c:pt>
                <c:pt idx="4">
                  <c:v>5.2999999999999999E-2</c:v>
                </c:pt>
                <c:pt idx="5">
                  <c:v>6.5000000000000002E-2</c:v>
                </c:pt>
                <c:pt idx="6">
                  <c:v>5.8999999999999997E-2</c:v>
                </c:pt>
                <c:pt idx="7">
                  <c:v>0.32600000000000001</c:v>
                </c:pt>
                <c:pt idx="8">
                  <c:v>7.1999999999999995E-2</c:v>
                </c:pt>
                <c:pt idx="9">
                  <c:v>4.8000000000000001E-2</c:v>
                </c:pt>
                <c:pt idx="10">
                  <c:v>7.2999999999999995E-2</c:v>
                </c:pt>
                <c:pt idx="11">
                  <c:v>0.13100000000000001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FE-43B1-A983-2EF5B1DFDF86}"/>
            </c:ext>
          </c:extLst>
        </c:ser>
        <c:ser>
          <c:idx val="1"/>
          <c:order val="1"/>
          <c:tx>
            <c:strRef>
              <c:f>'Partida 20'!$C$34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20'!$D$34:$O$34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4.8000000000000001E-2</c:v>
                </c:pt>
                <c:pt idx="2">
                  <c:v>6.8000000000000005E-2</c:v>
                </c:pt>
                <c:pt idx="3">
                  <c:v>5.0999999999999997E-2</c:v>
                </c:pt>
                <c:pt idx="4">
                  <c:v>0.21199999999999999</c:v>
                </c:pt>
                <c:pt idx="5">
                  <c:v>0.06</c:v>
                </c:pt>
                <c:pt idx="6">
                  <c:v>4.8000000000000001E-2</c:v>
                </c:pt>
                <c:pt idx="7">
                  <c:v>5.7000000000000002E-2</c:v>
                </c:pt>
                <c:pt idx="8">
                  <c:v>8.7999999999999995E-2</c:v>
                </c:pt>
                <c:pt idx="9">
                  <c:v>0.185</c:v>
                </c:pt>
                <c:pt idx="10">
                  <c:v>7.5999999999999998E-2</c:v>
                </c:pt>
                <c:pt idx="11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FE-43B1-A983-2EF5B1DFDF86}"/>
            </c:ext>
          </c:extLst>
        </c:ser>
        <c:ser>
          <c:idx val="2"/>
          <c:order val="2"/>
          <c:tx>
            <c:strRef>
              <c:f>'Partida 20'!$C$35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20'!$D$35:$H$35</c:f>
              <c:numCache>
                <c:formatCode>0.0%</c:formatCode>
                <c:ptCount val="5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FE-43B1-A983-2EF5B1DFDF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29076608"/>
        <c:axId val="129090688"/>
      </c:barChart>
      <c:catAx>
        <c:axId val="12907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090688"/>
        <c:crosses val="autoZero"/>
        <c:auto val="0"/>
        <c:lblAlgn val="ctr"/>
        <c:lblOffset val="100"/>
        <c:noMultiLvlLbl val="0"/>
      </c:catAx>
      <c:valAx>
        <c:axId val="1290906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90766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20'!$C$29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20'!$D$29:$O$29</c:f>
              <c:numCache>
                <c:formatCode>0.0%</c:formatCode>
                <c:ptCount val="12"/>
                <c:pt idx="0">
                  <c:v>4.4999999999999998E-2</c:v>
                </c:pt>
                <c:pt idx="1">
                  <c:v>0.09</c:v>
                </c:pt>
                <c:pt idx="2">
                  <c:v>0.16500000000000001</c:v>
                </c:pt>
                <c:pt idx="3">
                  <c:v>0.215</c:v>
                </c:pt>
                <c:pt idx="4">
                  <c:v>0.26700000000000002</c:v>
                </c:pt>
                <c:pt idx="5">
                  <c:v>0.29799999999999999</c:v>
                </c:pt>
                <c:pt idx="6">
                  <c:v>0.35399999999999998</c:v>
                </c:pt>
                <c:pt idx="7">
                  <c:v>0.67900000000000005</c:v>
                </c:pt>
                <c:pt idx="8">
                  <c:v>0.75</c:v>
                </c:pt>
                <c:pt idx="9">
                  <c:v>0.79900000000000004</c:v>
                </c:pt>
                <c:pt idx="10">
                  <c:v>0.86599999999999999</c:v>
                </c:pt>
                <c:pt idx="11">
                  <c:v>0.99099999999999999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528-435C-AB01-D8DB67538BBE}"/>
            </c:ext>
          </c:extLst>
        </c:ser>
        <c:ser>
          <c:idx val="1"/>
          <c:order val="1"/>
          <c:tx>
            <c:strRef>
              <c:f>'Partida 20'!$C$30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20'!$D$30:$O$30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9.4E-2</c:v>
                </c:pt>
                <c:pt idx="2">
                  <c:v>0.16200000000000001</c:v>
                </c:pt>
                <c:pt idx="3">
                  <c:v>0.214</c:v>
                </c:pt>
                <c:pt idx="4">
                  <c:v>0.38700000000000001</c:v>
                </c:pt>
                <c:pt idx="5">
                  <c:v>0.44700000000000001</c:v>
                </c:pt>
                <c:pt idx="6">
                  <c:v>0.505</c:v>
                </c:pt>
                <c:pt idx="7">
                  <c:v>0.56100000000000005</c:v>
                </c:pt>
                <c:pt idx="8">
                  <c:v>0.64900000000000002</c:v>
                </c:pt>
                <c:pt idx="9">
                  <c:v>0.83399999999999996</c:v>
                </c:pt>
                <c:pt idx="10">
                  <c:v>0.91</c:v>
                </c:pt>
                <c:pt idx="11">
                  <c:v>0.98699999999999999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528-435C-AB01-D8DB67538BBE}"/>
            </c:ext>
          </c:extLst>
        </c:ser>
        <c:ser>
          <c:idx val="2"/>
          <c:order val="2"/>
          <c:tx>
            <c:strRef>
              <c:f>'Partida 20'!$C$31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5241682360326429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28-435C-AB01-D8DB67538BBE}"/>
                </c:ext>
              </c:extLst>
            </c:dLbl>
            <c:dLbl>
              <c:idx val="1"/>
              <c:layout>
                <c:manualLayout>
                  <c:x val="-4.519774011299435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28-435C-AB01-D8DB67538BBE}"/>
                </c:ext>
              </c:extLst>
            </c:dLbl>
            <c:dLbl>
              <c:idx val="2"/>
              <c:layout>
                <c:manualLayout>
                  <c:x val="-4.5197740112994399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528-435C-AB01-D8DB67538BBE}"/>
                </c:ext>
              </c:extLst>
            </c:dLbl>
            <c:dLbl>
              <c:idx val="3"/>
              <c:layout>
                <c:manualLayout>
                  <c:x val="-5.7752667922159495E-2"/>
                  <c:y val="5.0000000000000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528-435C-AB01-D8DB67538BBE}"/>
                </c:ext>
              </c:extLst>
            </c:dLbl>
            <c:dLbl>
              <c:idx val="4"/>
              <c:layout>
                <c:manualLayout>
                  <c:x val="-5.7752667922159495E-2"/>
                  <c:y val="5.8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528-435C-AB01-D8DB67538B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20'!$D$31:$H$31</c:f>
              <c:numCache>
                <c:formatCode>0.0%</c:formatCode>
                <c:ptCount val="5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528-435C-AB01-D8DB67538B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140992"/>
        <c:axId val="129146880"/>
      </c:lineChart>
      <c:catAx>
        <c:axId val="1291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6880"/>
        <c:crosses val="autoZero"/>
        <c:auto val="1"/>
        <c:lblAlgn val="ctr"/>
        <c:lblOffset val="100"/>
        <c:tickLblSkip val="1"/>
        <c:noMultiLvlLbl val="0"/>
      </c:catAx>
      <c:valAx>
        <c:axId val="12914688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09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09-07-2019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0" name="Picture 17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700" y="31928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MAYO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julio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1" y="527596"/>
            <a:ext cx="4331921" cy="8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1229" y="6381328"/>
            <a:ext cx="75321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81745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196752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6D746CA-7BC1-49D5-935A-2AAE0EB63CB5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214232"/>
          <a:ext cx="7886701" cy="3574123"/>
        </p:xfrm>
        <a:graphic>
          <a:graphicData uri="http://schemas.openxmlformats.org/drawingml/2006/table">
            <a:tbl>
              <a:tblPr/>
              <a:tblGrid>
                <a:gridCol w="664039">
                  <a:extLst>
                    <a:ext uri="{9D8B030D-6E8A-4147-A177-3AD203B41FA5}">
                      <a16:colId xmlns:a16="http://schemas.microsoft.com/office/drawing/2014/main" val="573426809"/>
                    </a:ext>
                  </a:extLst>
                </a:gridCol>
                <a:gridCol w="245298">
                  <a:extLst>
                    <a:ext uri="{9D8B030D-6E8A-4147-A177-3AD203B41FA5}">
                      <a16:colId xmlns:a16="http://schemas.microsoft.com/office/drawing/2014/main" val="2346155977"/>
                    </a:ext>
                  </a:extLst>
                </a:gridCol>
                <a:gridCol w="245298">
                  <a:extLst>
                    <a:ext uri="{9D8B030D-6E8A-4147-A177-3AD203B41FA5}">
                      <a16:colId xmlns:a16="http://schemas.microsoft.com/office/drawing/2014/main" val="3326336110"/>
                    </a:ext>
                  </a:extLst>
                </a:gridCol>
                <a:gridCol w="2876676">
                  <a:extLst>
                    <a:ext uri="{9D8B030D-6E8A-4147-A177-3AD203B41FA5}">
                      <a16:colId xmlns:a16="http://schemas.microsoft.com/office/drawing/2014/main" val="374357732"/>
                    </a:ext>
                  </a:extLst>
                </a:gridCol>
                <a:gridCol w="664039">
                  <a:extLst>
                    <a:ext uri="{9D8B030D-6E8A-4147-A177-3AD203B41FA5}">
                      <a16:colId xmlns:a16="http://schemas.microsoft.com/office/drawing/2014/main" val="785721996"/>
                    </a:ext>
                  </a:extLst>
                </a:gridCol>
                <a:gridCol w="664039">
                  <a:extLst>
                    <a:ext uri="{9D8B030D-6E8A-4147-A177-3AD203B41FA5}">
                      <a16:colId xmlns:a16="http://schemas.microsoft.com/office/drawing/2014/main" val="2127735447"/>
                    </a:ext>
                  </a:extLst>
                </a:gridCol>
                <a:gridCol w="664039">
                  <a:extLst>
                    <a:ext uri="{9D8B030D-6E8A-4147-A177-3AD203B41FA5}">
                      <a16:colId xmlns:a16="http://schemas.microsoft.com/office/drawing/2014/main" val="2181732391"/>
                    </a:ext>
                  </a:extLst>
                </a:gridCol>
                <a:gridCol w="664039">
                  <a:extLst>
                    <a:ext uri="{9D8B030D-6E8A-4147-A177-3AD203B41FA5}">
                      <a16:colId xmlns:a16="http://schemas.microsoft.com/office/drawing/2014/main" val="2528279928"/>
                    </a:ext>
                  </a:extLst>
                </a:gridCol>
                <a:gridCol w="604572">
                  <a:extLst>
                    <a:ext uri="{9D8B030D-6E8A-4147-A177-3AD203B41FA5}">
                      <a16:colId xmlns:a16="http://schemas.microsoft.com/office/drawing/2014/main" val="2889070588"/>
                    </a:ext>
                  </a:extLst>
                </a:gridCol>
                <a:gridCol w="594662">
                  <a:extLst>
                    <a:ext uri="{9D8B030D-6E8A-4147-A177-3AD203B41FA5}">
                      <a16:colId xmlns:a16="http://schemas.microsoft.com/office/drawing/2014/main" val="2637533766"/>
                    </a:ext>
                  </a:extLst>
                </a:gridCol>
              </a:tblGrid>
              <a:tr h="1255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87035"/>
                  </a:ext>
                </a:extLst>
              </a:tr>
              <a:tr h="3843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8959"/>
                  </a:ext>
                </a:extLst>
              </a:tr>
              <a:tr h="164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21.203.112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21.488.511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285.399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7.363.341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3432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9.862.944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9.812.272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-50.672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4.348.403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40094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3.585.278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-35.000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1.395.966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76172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85735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67944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7.282.042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7.282.042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1.423.562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128488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7.282.042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7.282.042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1.423.562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22935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1.294.135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1.294.135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405.705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0976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956.924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956.924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370.088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57850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971.864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971.864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230693"/>
                  </a:ext>
                </a:extLst>
              </a:tr>
              <a:tr h="233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2.161.030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2.161.030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81.993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194898"/>
                  </a:ext>
                </a:extLst>
              </a:tr>
              <a:tr h="233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1.638.383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1.638.383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105.736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923602"/>
                  </a:ext>
                </a:extLst>
              </a:tr>
              <a:tr h="172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259.706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259.706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47944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155.438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190.438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49811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46.794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62184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22596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29.808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36219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110.231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110.231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83363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280.410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156.488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65485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117.309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07011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39.179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92361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17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734587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FFF80B0-046F-4D2E-A211-36F4747A05D8}"/>
              </a:ext>
            </a:extLst>
          </p:cNvPr>
          <p:cNvGraphicFramePr>
            <a:graphicFrameLocks noGrp="1"/>
          </p:cNvGraphicFramePr>
          <p:nvPr/>
        </p:nvGraphicFramePr>
        <p:xfrm>
          <a:off x="628651" y="2835731"/>
          <a:ext cx="7886698" cy="2331125"/>
        </p:xfrm>
        <a:graphic>
          <a:graphicData uri="http://schemas.openxmlformats.org/drawingml/2006/table">
            <a:tbl>
              <a:tblPr/>
              <a:tblGrid>
                <a:gridCol w="670995">
                  <a:extLst>
                    <a:ext uri="{9D8B030D-6E8A-4147-A177-3AD203B41FA5}">
                      <a16:colId xmlns:a16="http://schemas.microsoft.com/office/drawing/2014/main" val="1533012238"/>
                    </a:ext>
                  </a:extLst>
                </a:gridCol>
                <a:gridCol w="247868">
                  <a:extLst>
                    <a:ext uri="{9D8B030D-6E8A-4147-A177-3AD203B41FA5}">
                      <a16:colId xmlns:a16="http://schemas.microsoft.com/office/drawing/2014/main" val="2689073990"/>
                    </a:ext>
                  </a:extLst>
                </a:gridCol>
                <a:gridCol w="247868">
                  <a:extLst>
                    <a:ext uri="{9D8B030D-6E8A-4147-A177-3AD203B41FA5}">
                      <a16:colId xmlns:a16="http://schemas.microsoft.com/office/drawing/2014/main" val="3417314689"/>
                    </a:ext>
                  </a:extLst>
                </a:gridCol>
                <a:gridCol w="2824189">
                  <a:extLst>
                    <a:ext uri="{9D8B030D-6E8A-4147-A177-3AD203B41FA5}">
                      <a16:colId xmlns:a16="http://schemas.microsoft.com/office/drawing/2014/main" val="2235120343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2931886039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58321447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2405288997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2313723625"/>
                    </a:ext>
                  </a:extLst>
                </a:gridCol>
                <a:gridCol w="610907">
                  <a:extLst>
                    <a:ext uri="{9D8B030D-6E8A-4147-A177-3AD203B41FA5}">
                      <a16:colId xmlns:a16="http://schemas.microsoft.com/office/drawing/2014/main" val="938892911"/>
                    </a:ext>
                  </a:extLst>
                </a:gridCol>
                <a:gridCol w="600891">
                  <a:extLst>
                    <a:ext uri="{9D8B030D-6E8A-4147-A177-3AD203B41FA5}">
                      <a16:colId xmlns:a16="http://schemas.microsoft.com/office/drawing/2014/main" val="3146254905"/>
                    </a:ext>
                  </a:extLst>
                </a:gridCol>
              </a:tblGrid>
              <a:tr h="1268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295905"/>
                  </a:ext>
                </a:extLst>
              </a:tr>
              <a:tr h="3885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7864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8.017.348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8.017.348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1.652.975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4169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3.310.557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3.304.581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1.166.051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5103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480.200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181.067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7051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4.045.467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4.051.443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262.725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5234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4.045.467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4.051.443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262.725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9807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3.322.121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428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 (ex  Novasur)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723.346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729.322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229.322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72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180.124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5585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715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3210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311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7789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1957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31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52D37C-0B65-4CE6-8BF2-A5E61686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$29.220 millones y está compuesto por un 72% de recursos destinados a  </a:t>
            </a:r>
            <a:r>
              <a:rPr lang="es-CL" sz="1200" b="1" dirty="0">
                <a:solidFill>
                  <a:prstClr val="black"/>
                </a:solidFill>
              </a:rPr>
              <a:t>Programa 01 Secretaría General de Gobierno y 28% a  02 Consejo Nacional de Televisión.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presenta una variación real de -0,4%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se distribuye en: Personal 45%, Transferencias Corrientes 40% y Bienes y Servicios de Consumo 14%</a:t>
            </a:r>
            <a:endParaRPr lang="es-CL" sz="1200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8" name="Marcador de contenido 6">
            <a:extLst>
              <a:ext uri="{FF2B5EF4-FFF2-40B4-BE49-F238E27FC236}">
                <a16:creationId xmlns:a16="http://schemas.microsoft.com/office/drawing/2014/main" id="{E6B2F6E8-59A7-4700-9E16-46B54D802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72" y="3509884"/>
            <a:ext cx="4272740" cy="331396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905DA83-7DA0-4564-833E-0BE0FD78CA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612" y="3509884"/>
            <a:ext cx="4201486" cy="331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545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4A993F-1956-4A3A-A370-A5A79263B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200" dirty="0">
                <a:solidFill>
                  <a:prstClr val="black"/>
                </a:solidFill>
              </a:rPr>
              <a:t>El presupuesto de </a:t>
            </a:r>
            <a:r>
              <a:rPr lang="es-CL" sz="1200" b="1" dirty="0">
                <a:solidFill>
                  <a:prstClr val="black"/>
                </a:solidFill>
              </a:rPr>
              <a:t>$29.220 millones,</a:t>
            </a:r>
            <a:r>
              <a:rPr lang="es-CL" sz="1200" dirty="0">
                <a:solidFill>
                  <a:prstClr val="black"/>
                </a:solidFill>
              </a:rPr>
              <a:t> al mes de mayo, presenta modificaciones presupuestarias que incrementan la autorización de gastos en $285 millones, destinados a: Prestaciones de Seguridad Social por $336 millones de Secretaría, $35 millones en incremento de recursos para mobiliario en Secretaría,  y una reducción de $50 millones en Personal y $35 millones en Bienes y Servicios de Consumo. En CNTV se traspasan M$5.976 desde Personal a Transferencia Programa de Televisión Educativa. 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200" dirty="0">
                <a:solidFill>
                  <a:prstClr val="black"/>
                </a:solidFill>
              </a:rPr>
              <a:t>En el mes de mayo, la ejecución de la Partida fue de </a:t>
            </a:r>
            <a:r>
              <a:rPr lang="es-CL" sz="1200" b="1" dirty="0">
                <a:solidFill>
                  <a:prstClr val="black"/>
                </a:solidFill>
              </a:rPr>
              <a:t>$2.445 millones</a:t>
            </a:r>
            <a:r>
              <a:rPr lang="es-CL" sz="1200" dirty="0">
                <a:solidFill>
                  <a:prstClr val="black"/>
                </a:solidFill>
              </a:rPr>
              <a:t>, </a:t>
            </a:r>
            <a:r>
              <a:rPr lang="es-CL" sz="1200" b="1" dirty="0">
                <a:solidFill>
                  <a:prstClr val="black"/>
                </a:solidFill>
              </a:rPr>
              <a:t>equivalente a un 8,3%</a:t>
            </a:r>
            <a:r>
              <a:rPr lang="es-CL" sz="1200" dirty="0">
                <a:solidFill>
                  <a:prstClr val="black"/>
                </a:solidFill>
              </a:rPr>
              <a:t> respecto del presupuesto vigente. Este ejecución es inferior  al registrado en el mismo mes del año anterior. (21,2%)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033471"/>
              </p:ext>
            </p:extLst>
          </p:nvPr>
        </p:nvGraphicFramePr>
        <p:xfrm>
          <a:off x="899592" y="3507813"/>
          <a:ext cx="7725544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6924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01650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9EDA8AB0-8E2F-4D20-83AB-1F33A073450D}"/>
              </a:ext>
            </a:extLst>
          </p:cNvPr>
          <p:cNvSpPr/>
          <p:nvPr/>
        </p:nvSpPr>
        <p:spPr>
          <a:xfrm>
            <a:off x="611560" y="1487088"/>
            <a:ext cx="80752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  <a:endParaRPr lang="es-CL" sz="12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200" dirty="0">
                <a:solidFill>
                  <a:prstClr val="black"/>
                </a:solidFill>
              </a:rPr>
              <a:t>El gasto acumulado a mayo de la Partida asciende a </a:t>
            </a:r>
            <a:r>
              <a:rPr lang="es-CL" sz="1200" b="1" dirty="0">
                <a:solidFill>
                  <a:prstClr val="black"/>
                </a:solidFill>
              </a:rPr>
              <a:t>$ 9.016 millones, equivalente a un 30,6% </a:t>
            </a:r>
            <a:r>
              <a:rPr lang="es-CL" sz="1200" dirty="0">
                <a:solidFill>
                  <a:prstClr val="black"/>
                </a:solidFill>
              </a:rPr>
              <a:t>del presupuesto vigente. El comportamiento del gasto a la fecha muestra un avance en línea  al de los años 2017 y 2018.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endParaRPr lang="es-CL" sz="1200" dirty="0">
              <a:solidFill>
                <a:prstClr val="black"/>
              </a:solidFill>
            </a:endParaRP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8726357"/>
              </p:ext>
            </p:extLst>
          </p:nvPr>
        </p:nvGraphicFramePr>
        <p:xfrm>
          <a:off x="971600" y="2400363"/>
          <a:ext cx="756084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11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438860-2DCF-4AE5-BEDD-BFFF9D02F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 M$. 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642806-A382-43D3-8A68-1E87FDB2C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00375D26-E945-4318-904E-2EF5D3FF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47E78DC-33BF-4795-B506-84B804D72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49020"/>
              </p:ext>
            </p:extLst>
          </p:nvPr>
        </p:nvGraphicFramePr>
        <p:xfrm>
          <a:off x="628651" y="2420888"/>
          <a:ext cx="7886698" cy="3348129"/>
        </p:xfrm>
        <a:graphic>
          <a:graphicData uri="http://schemas.openxmlformats.org/drawingml/2006/table">
            <a:tbl>
              <a:tblPr/>
              <a:tblGrid>
                <a:gridCol w="307033">
                  <a:extLst>
                    <a:ext uri="{9D8B030D-6E8A-4147-A177-3AD203B41FA5}">
                      <a16:colId xmlns:a16="http://schemas.microsoft.com/office/drawing/2014/main" val="4285122421"/>
                    </a:ext>
                  </a:extLst>
                </a:gridCol>
                <a:gridCol w="3498307">
                  <a:extLst>
                    <a:ext uri="{9D8B030D-6E8A-4147-A177-3AD203B41FA5}">
                      <a16:colId xmlns:a16="http://schemas.microsoft.com/office/drawing/2014/main" val="1017197126"/>
                    </a:ext>
                  </a:extLst>
                </a:gridCol>
                <a:gridCol w="831158">
                  <a:extLst>
                    <a:ext uri="{9D8B030D-6E8A-4147-A177-3AD203B41FA5}">
                      <a16:colId xmlns:a16="http://schemas.microsoft.com/office/drawing/2014/main" val="2814584394"/>
                    </a:ext>
                  </a:extLst>
                </a:gridCol>
                <a:gridCol w="831158">
                  <a:extLst>
                    <a:ext uri="{9D8B030D-6E8A-4147-A177-3AD203B41FA5}">
                      <a16:colId xmlns:a16="http://schemas.microsoft.com/office/drawing/2014/main" val="3222936442"/>
                    </a:ext>
                  </a:extLst>
                </a:gridCol>
                <a:gridCol w="831158">
                  <a:extLst>
                    <a:ext uri="{9D8B030D-6E8A-4147-A177-3AD203B41FA5}">
                      <a16:colId xmlns:a16="http://schemas.microsoft.com/office/drawing/2014/main" val="550828939"/>
                    </a:ext>
                  </a:extLst>
                </a:gridCol>
                <a:gridCol w="831158">
                  <a:extLst>
                    <a:ext uri="{9D8B030D-6E8A-4147-A177-3AD203B41FA5}">
                      <a16:colId xmlns:a16="http://schemas.microsoft.com/office/drawing/2014/main" val="1994302241"/>
                    </a:ext>
                  </a:extLst>
                </a:gridCol>
                <a:gridCol w="756726">
                  <a:extLst>
                    <a:ext uri="{9D8B030D-6E8A-4147-A177-3AD203B41FA5}">
                      <a16:colId xmlns:a16="http://schemas.microsoft.com/office/drawing/2014/main" val="1784913243"/>
                    </a:ext>
                  </a:extLst>
                </a:gridCol>
              </a:tblGrid>
              <a:tr h="29761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Líneas Programáticas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796515"/>
                  </a:ext>
                </a:extLst>
              </a:tr>
              <a:tr h="14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SOPORTE ADMINISTRATIVO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17.609.541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17.552.893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-56.648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7.173.541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40,87%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202817"/>
                  </a:ext>
                </a:extLst>
              </a:tr>
              <a:tr h="158106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Gral. De Gobierno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13.638.660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13.587.988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-50.672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5.783.291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42,56%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97784"/>
                  </a:ext>
                </a:extLst>
              </a:tr>
              <a:tr h="158106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3.970.881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3.964.905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-5.976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1.390.250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35,06%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967482"/>
                  </a:ext>
                </a:extLst>
              </a:tr>
              <a:tr h="148806"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11.327.509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11.333.485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1.686.287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14,88%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813666"/>
                  </a:ext>
                </a:extLst>
              </a:tr>
              <a:tr h="148806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 Secretaría Gral. De Gobierno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7.282.042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7.282.042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1.423.562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19,55%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885410"/>
                  </a:ext>
                </a:extLst>
              </a:tr>
              <a:tr h="148806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organizaciones Sociales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1.294.135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1.294.135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405.705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31,35%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217638"/>
                  </a:ext>
                </a:extLst>
              </a:tr>
              <a:tr h="158106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956.924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956.924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370.088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38,67%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603252"/>
                  </a:ext>
                </a:extLst>
              </a:tr>
              <a:tr h="158106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971.864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971.864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393.105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40,45%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869995"/>
                  </a:ext>
                </a:extLst>
              </a:tr>
              <a:tr h="148806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de Medios de Comunicación Regionales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2.161.030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2.161.030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81.993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3,79%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210343"/>
                  </a:ext>
                </a:extLst>
              </a:tr>
              <a:tr h="14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Fortalecimiento de Organizaciones Sociales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1.638.383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1.638.383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105.736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6,45%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532675"/>
                  </a:ext>
                </a:extLst>
              </a:tr>
              <a:tr h="14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y Participación Ciudadana y No Discriminación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259.706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259.706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66.935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25,77%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269056"/>
                  </a:ext>
                </a:extLst>
              </a:tr>
              <a:tr h="158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 Consejo Nacional de Televisión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4.045.467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4.051.443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262.725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6,48%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7103043"/>
                  </a:ext>
                </a:extLst>
              </a:tr>
              <a:tr h="158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Apoyo Programas Culturales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3.322.121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3.322.121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33.403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371642"/>
                  </a:ext>
                </a:extLst>
              </a:tr>
              <a:tr h="14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Televisión Cultural y Educativa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723.346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729.322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229.322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31,44%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903370"/>
                  </a:ext>
                </a:extLst>
              </a:tr>
              <a:tr h="14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283.410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283.410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156.488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55,22%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347269"/>
                  </a:ext>
                </a:extLst>
              </a:tr>
              <a:tr h="1953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BRUTO PARTIDA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29.220.460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29.169.788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-50.672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9.016.316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30,91%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271512"/>
                  </a:ext>
                </a:extLst>
              </a:tr>
              <a:tr h="1953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MENOS TRANSFERENCIAS CONSOLIDABLES INTRAPARTIDA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0605268"/>
                  </a:ext>
                </a:extLst>
              </a:tr>
              <a:tr h="1860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NETO PARTIDA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29.220.460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29.169.788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-50.672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9.016.316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30,91%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8472254"/>
                  </a:ext>
                </a:extLst>
              </a:tr>
              <a:tr h="1860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 DE ESTADO DE OPERACIONES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29.003.205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28.952.533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-50.672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8.899.007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30,74%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197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95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 (identifican prioridades en las actividades).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/>
              <a:t>1.- SOPORTE ADMINISTRATIVO</a:t>
            </a:r>
            <a:r>
              <a:rPr lang="es-CL" sz="1200" dirty="0"/>
              <a:t>: $17.609 millones. Recursos para Personal Bienes y Servicios de Consumo y Adquisición de Activos No Financieros para funcionamiento de Secretaría y CNTV.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200" dirty="0"/>
              <a:t>En Secretaría estos gastos consideran la creación de la nueva Secretaría Regional Ministerial de Ñuble, con 6 personas más el Secretario Regional Ministerial por un monto total de $143 millones, como también mayores recursos por traspasos de personal de honorarios a contrata correspondientes al año 2017-2018 (19 honorarios) por $ 69 millones.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Al mes de mayo presenta un avance en su ejecución de $7.173 millones, equivalente a un 40,8% sobre el presupuesto vigente.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/>
              <a:t>2.- TRANSFERENCIAS CORRIENTES:</a:t>
            </a:r>
            <a:r>
              <a:rPr lang="es-CL" sz="1200" dirty="0"/>
              <a:t> $11.327 millones. 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1200" b="1" dirty="0"/>
              <a:t>División de Organizaciones Sociales </a:t>
            </a:r>
            <a:r>
              <a:rPr lang="es-CL" sz="1200" dirty="0"/>
              <a:t>$1.294 millones, para cumplimiento de las políticas públicas referidas a participación ciudadana y fortalecimiento de la sociedad civil. Se consulta continuidad del programa de capacitación para líderes locales y dirigentes sociales. </a:t>
            </a:r>
            <a:r>
              <a:rPr lang="es-CL" sz="1200" b="1" dirty="0"/>
              <a:t>Al mes de mayo con un avance de 31% acumulado.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1200" dirty="0"/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1200" b="1" dirty="0"/>
              <a:t>Secretaría de Comunicaciones </a:t>
            </a:r>
            <a:r>
              <a:rPr lang="es-CL" sz="1200" dirty="0"/>
              <a:t>$956 millones. Contribuye al desarrollo de estrategias de comunicación eficientes, a través de mensajes claros que permitan que la ciudadanía acceda a información cierta de las políticas públicas, prioridades, programas de beneficios.</a:t>
            </a: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 Al mes de mayo con un avance de 38,6% acumulado.</a:t>
            </a:r>
            <a:endParaRPr lang="es-CL" sz="1200" dirty="0"/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1100" dirty="0"/>
          </a:p>
          <a:p>
            <a:pPr marL="800100" lvl="1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CL" sz="100" dirty="0"/>
              <a:t>Di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DF4B45-3D89-4430-B686-2512D2BC5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828" y="1412776"/>
            <a:ext cx="8229600" cy="4865767"/>
          </a:xfrm>
        </p:spPr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actividades). </a:t>
            </a:r>
          </a:p>
          <a:p>
            <a:pPr marL="171450" lvl="0" indent="-171450" algn="just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</a:rPr>
              <a:t>Seguimiento de Políticas Públicas y Gestión Institucional: </a:t>
            </a:r>
            <a:r>
              <a:rPr lang="es-CL" sz="1200" dirty="0">
                <a:solidFill>
                  <a:prstClr val="black"/>
                </a:solidFill>
              </a:rPr>
              <a:t>$971 millones, asignación destinada a implementar los requerimientos de los gabinetes de SEGEGOB y de la gestión regional.</a:t>
            </a:r>
            <a:r>
              <a:rPr lang="es-CL" sz="1200" b="1" dirty="0">
                <a:solidFill>
                  <a:prstClr val="black"/>
                </a:solidFill>
              </a:rPr>
              <a:t> Al mes de mayo con un avance de 40,4% acumulado.</a:t>
            </a:r>
            <a:endParaRPr lang="es-CL" sz="1200" dirty="0">
              <a:solidFill>
                <a:prstClr val="black"/>
              </a:solidFill>
            </a:endParaRPr>
          </a:p>
          <a:p>
            <a:pPr marL="171450" lvl="0" indent="-171450" algn="just">
              <a:spcBef>
                <a:spcPts val="0"/>
              </a:spcBef>
            </a:pPr>
            <a:endParaRPr lang="es-CL" sz="1200" dirty="0">
              <a:solidFill>
                <a:prstClr val="black"/>
              </a:solidFill>
            </a:endParaRPr>
          </a:p>
          <a:p>
            <a:pPr marL="171450" lvl="0" indent="-171450" algn="just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</a:rPr>
              <a:t>Fondo de Fomento de Medios de Comunicación Regionales, Provinciales y Comunales: </a:t>
            </a:r>
            <a:r>
              <a:rPr lang="es-CL" sz="1200" dirty="0">
                <a:solidFill>
                  <a:prstClr val="black"/>
                </a:solidFill>
              </a:rPr>
              <a:t>$2.161 millones. Fondo concursable cuyo objetivo es financiar, en forma complementaria, proyectos relativos a la realización, edición y difusión de programas o suplementos de carácter regional o local que refuercen el rol de la comunicación en el desarrollo social y cultural.</a:t>
            </a:r>
            <a:r>
              <a:rPr lang="es-CL" sz="1200" b="1" dirty="0">
                <a:solidFill>
                  <a:prstClr val="black"/>
                </a:solidFill>
              </a:rPr>
              <a:t> Al mes de mayo con un avance de 3,7% acumulado.</a:t>
            </a:r>
            <a:endParaRPr lang="es-CL" sz="1200" dirty="0">
              <a:solidFill>
                <a:prstClr val="black"/>
              </a:solidFill>
            </a:endParaRPr>
          </a:p>
          <a:p>
            <a:pPr marL="171450" lvl="0" indent="-171450" algn="just">
              <a:spcBef>
                <a:spcPts val="0"/>
              </a:spcBef>
            </a:pPr>
            <a:endParaRPr lang="es-CL" sz="1200" dirty="0">
              <a:solidFill>
                <a:prstClr val="black"/>
              </a:solidFill>
            </a:endParaRPr>
          </a:p>
          <a:p>
            <a:pPr marL="171450" lvl="0" indent="-171450" algn="just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</a:rPr>
              <a:t>Fondo de Fortalecimiento de Organizaciones y Asociaciones de Interés Público (Ley N°20.500):</a:t>
            </a:r>
            <a:r>
              <a:rPr lang="es-CL" sz="1200" dirty="0">
                <a:solidFill>
                  <a:prstClr val="black"/>
                </a:solidFill>
              </a:rPr>
              <a:t> $1.638 millones. Fondo concursable destinado al fortalecimiento de organizaciones, entidades y asociaciones de la sociedad civil. </a:t>
            </a:r>
            <a:r>
              <a:rPr lang="es-CL" sz="1200" b="1" dirty="0">
                <a:solidFill>
                  <a:prstClr val="black"/>
                </a:solidFill>
              </a:rPr>
              <a:t>Al mes de mayo con un avance de 6,4% acumulado.</a:t>
            </a:r>
            <a:endParaRPr lang="es-CL" sz="1200" dirty="0">
              <a:solidFill>
                <a:prstClr val="black"/>
              </a:solidFill>
            </a:endParaRPr>
          </a:p>
          <a:p>
            <a:pPr marL="171450" lvl="0" indent="-171450" algn="just">
              <a:spcBef>
                <a:spcPts val="0"/>
              </a:spcBef>
            </a:pPr>
            <a:endParaRPr lang="es-CL" sz="1200" dirty="0">
              <a:solidFill>
                <a:prstClr val="black"/>
              </a:solidFill>
            </a:endParaRPr>
          </a:p>
          <a:p>
            <a:pPr marL="171450" lvl="0" indent="-171450" algn="just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</a:rPr>
              <a:t>Observatorio de Participación Ciudadana y No Discriminación: </a:t>
            </a:r>
            <a:r>
              <a:rPr lang="es-CL" sz="1200" dirty="0">
                <a:solidFill>
                  <a:prstClr val="black"/>
                </a:solidFill>
              </a:rPr>
              <a:t>$259 millones. Programa iniciado año 2015 cuyo propósito es poder contar con instituciones públicas certificadas en las leyes N°20.500 y N°20.609.</a:t>
            </a:r>
            <a:r>
              <a:rPr lang="es-CL" sz="1200" b="1" dirty="0">
                <a:solidFill>
                  <a:prstClr val="black"/>
                </a:solidFill>
              </a:rPr>
              <a:t> Al mes de mayo con un avance de 25,7% acumulado.</a:t>
            </a:r>
          </a:p>
          <a:p>
            <a:pPr marL="171450" lvl="0" indent="-171450" algn="just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</a:endParaRPr>
          </a:p>
          <a:p>
            <a:pPr marL="171450" lvl="0" indent="-171450" algn="just">
              <a:spcBef>
                <a:spcPts val="0"/>
              </a:spcBef>
            </a:pPr>
            <a:r>
              <a:rPr lang="es-CL" sz="1200" b="1" dirty="0"/>
              <a:t>Fondo de Apoyo a Programas Culturales:</a:t>
            </a:r>
            <a:r>
              <a:rPr lang="es-CL" sz="1200" dirty="0"/>
              <a:t> $3.322 millones. Fondo concursable para fomento de la programación televisiva de calidad en los canales de TV abierta mediante un subsidio a la producción, transmisión o difusión de programas de alto nivel cultural y/o de interés nacional o regional. </a:t>
            </a:r>
            <a:r>
              <a:rPr lang="es-CL" sz="1200" b="1" dirty="0"/>
              <a:t>Al mes de mayo con un 1% de avance.</a:t>
            </a:r>
          </a:p>
          <a:p>
            <a:pPr marL="171450" lvl="0" indent="-171450" algn="just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</a:endParaRPr>
          </a:p>
          <a:p>
            <a:pPr marL="171450" lvl="0" indent="-171450" algn="just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</a:rPr>
              <a:t>3. OTROS GASTOS: </a:t>
            </a:r>
            <a:r>
              <a:rPr lang="es-CL" sz="1200" dirty="0">
                <a:solidFill>
                  <a:prstClr val="black"/>
                </a:solidFill>
              </a:rPr>
              <a:t>$283 millones. Comprende Amortización deuda interna y externa y saldo final de caja.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8D625FF-05F4-469B-992A-5E9C82D47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770AC655-A628-463E-8D16-09EE720D6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</p:spTree>
    <p:extLst>
      <p:ext uri="{BB962C8B-B14F-4D97-AF65-F5344CB8AC3E}">
        <p14:creationId xmlns:p14="http://schemas.microsoft.com/office/powerpoint/2010/main" val="283805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91056" y="5370192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36B96F0-6134-4B01-ADFF-98498D15DF61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3042330"/>
          <a:ext cx="7886700" cy="1917928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1737135574"/>
                    </a:ext>
                  </a:extLst>
                </a:gridCol>
                <a:gridCol w="3009540">
                  <a:extLst>
                    <a:ext uri="{9D8B030D-6E8A-4147-A177-3AD203B41FA5}">
                      <a16:colId xmlns:a16="http://schemas.microsoft.com/office/drawing/2014/main" val="72519653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40312056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16581420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2850249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866196252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1743085520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4135631420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517670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19000"/>
                  </a:ext>
                </a:extLst>
              </a:tr>
              <a:tr h="178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29.220.460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29.505.859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285.399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9.016.316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682591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13.173.501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13.116.853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-56.648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5.514.454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151007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4.100.478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4.065.478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1.577.033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604100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887345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11.327.509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11.333.485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1.686.287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839227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335.562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370.562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556288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280.410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156.488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732341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475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004" y="479715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3158547-5988-45DB-ADAB-C962DD61A82E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3566486"/>
          <a:ext cx="7886699" cy="869615"/>
        </p:xfrm>
        <a:graphic>
          <a:graphicData uri="http://schemas.openxmlformats.org/drawingml/2006/table">
            <a:tbl>
              <a:tblPr/>
              <a:tblGrid>
                <a:gridCol w="692768">
                  <a:extLst>
                    <a:ext uri="{9D8B030D-6E8A-4147-A177-3AD203B41FA5}">
                      <a16:colId xmlns:a16="http://schemas.microsoft.com/office/drawing/2014/main" val="1742871779"/>
                    </a:ext>
                  </a:extLst>
                </a:gridCol>
                <a:gridCol w="255911">
                  <a:extLst>
                    <a:ext uri="{9D8B030D-6E8A-4147-A177-3AD203B41FA5}">
                      <a16:colId xmlns:a16="http://schemas.microsoft.com/office/drawing/2014/main" val="3203620328"/>
                    </a:ext>
                  </a:extLst>
                </a:gridCol>
                <a:gridCol w="2915830">
                  <a:extLst>
                    <a:ext uri="{9D8B030D-6E8A-4147-A177-3AD203B41FA5}">
                      <a16:colId xmlns:a16="http://schemas.microsoft.com/office/drawing/2014/main" val="193033144"/>
                    </a:ext>
                  </a:extLst>
                </a:gridCol>
                <a:gridCol w="692768">
                  <a:extLst>
                    <a:ext uri="{9D8B030D-6E8A-4147-A177-3AD203B41FA5}">
                      <a16:colId xmlns:a16="http://schemas.microsoft.com/office/drawing/2014/main" val="1671820408"/>
                    </a:ext>
                  </a:extLst>
                </a:gridCol>
                <a:gridCol w="692768">
                  <a:extLst>
                    <a:ext uri="{9D8B030D-6E8A-4147-A177-3AD203B41FA5}">
                      <a16:colId xmlns:a16="http://schemas.microsoft.com/office/drawing/2014/main" val="541228992"/>
                    </a:ext>
                  </a:extLst>
                </a:gridCol>
                <a:gridCol w="692768">
                  <a:extLst>
                    <a:ext uri="{9D8B030D-6E8A-4147-A177-3AD203B41FA5}">
                      <a16:colId xmlns:a16="http://schemas.microsoft.com/office/drawing/2014/main" val="2144761903"/>
                    </a:ext>
                  </a:extLst>
                </a:gridCol>
                <a:gridCol w="692768">
                  <a:extLst>
                    <a:ext uri="{9D8B030D-6E8A-4147-A177-3AD203B41FA5}">
                      <a16:colId xmlns:a16="http://schemas.microsoft.com/office/drawing/2014/main" val="3236290309"/>
                    </a:ext>
                  </a:extLst>
                </a:gridCol>
                <a:gridCol w="630729">
                  <a:extLst>
                    <a:ext uri="{9D8B030D-6E8A-4147-A177-3AD203B41FA5}">
                      <a16:colId xmlns:a16="http://schemas.microsoft.com/office/drawing/2014/main" val="2197575433"/>
                    </a:ext>
                  </a:extLst>
                </a:gridCol>
                <a:gridCol w="620389">
                  <a:extLst>
                    <a:ext uri="{9D8B030D-6E8A-4147-A177-3AD203B41FA5}">
                      <a16:colId xmlns:a16="http://schemas.microsoft.com/office/drawing/2014/main" val="4019647436"/>
                    </a:ext>
                  </a:extLst>
                </a:gridCol>
              </a:tblGrid>
              <a:tr h="131263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279065"/>
                  </a:ext>
                </a:extLst>
              </a:tr>
              <a:tr h="401992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966134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21.203.112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21.488.511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285.399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7.363.341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0737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8.017.348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8.017.348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1.652.975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60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3244</TotalTime>
  <Words>2009</Words>
  <Application>Microsoft Office PowerPoint</Application>
  <PresentationFormat>Presentación en pantalla (4:3)</PresentationFormat>
  <Paragraphs>681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MAYO 2019 PARTIDA 20: MINISTERIO SECRETARÍA GENERAL DE GOBIERNO</vt:lpstr>
      <vt:lpstr>EJECUCIÓN ACUMULADA DE GASTOS A MAYO 2019  PARTIDA 20 MINISTERIO SECRETARÍA GENERAL DE GOBIERNO</vt:lpstr>
      <vt:lpstr>EJECUCIÓN ACUMULADA DE GASTOS A MAYO 2019  PARTIDA 20 MINISTERIO SECRETARÍA GENERAL DE GOBIERNO</vt:lpstr>
      <vt:lpstr>COMPORTAMIENTO DE LA EJECUCIÓN MENSUAL DE GASTOS A MAYO 2019  PARTIDA 20 MINISTERIO SECRETARÍA GENERAL DE GOBIERNO</vt:lpstr>
      <vt:lpstr>EJECUCIÓN ACUMULADA DE GASTOS A MAYO 2019  PARTIDA 20 MINISTERIO SECRETARÍA GENERAL DE GOBIERNO</vt:lpstr>
      <vt:lpstr>EJECUCIÓN ACUMULADA DE GASTOS A MAYO 2019  PARTIDA 20 MINISTERIO SECRETARÍA GENERAL DE GOBIERNO</vt:lpstr>
      <vt:lpstr>EJECUCIÓN ACUMULADA DE GASTOS A MAYO 2019  PARTIDA 20 MINISTERIO SECRETARÍA GENERAL DE GOBIERNO</vt:lpstr>
      <vt:lpstr>EJECUCIÓN ACUMULADA  DE GASTOS A MAYO 2019  PARTIDA 20 MINISTERIO SECRETARÍA GENERAL DE GOBIERNO</vt:lpstr>
      <vt:lpstr>EJECUCIÓN ACUMULADA DE GASTOS A MAYO 2019  PARTRIDA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209</cp:revision>
  <cp:lastPrinted>2016-10-11T11:56:42Z</cp:lastPrinted>
  <dcterms:created xsi:type="dcterms:W3CDTF">2016-06-23T13:38:47Z</dcterms:created>
  <dcterms:modified xsi:type="dcterms:W3CDTF">2019-07-10T00:18:47Z</dcterms:modified>
</cp:coreProperties>
</file>