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3" r:id="rId4"/>
    <p:sldId id="304" r:id="rId5"/>
    <p:sldId id="301" r:id="rId6"/>
    <p:sldId id="305" r:id="rId7"/>
    <p:sldId id="298" r:id="rId8"/>
    <p:sldId id="306" r:id="rId9"/>
    <p:sldId id="264" r:id="rId10"/>
    <p:sldId id="263" r:id="rId11"/>
    <p:sldId id="265" r:id="rId12"/>
    <p:sldId id="267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84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E-43B1-A983-2EF5B1DFDF86}"/>
            </c:ext>
          </c:extLst>
        </c:ser>
        <c:ser>
          <c:idx val="1"/>
          <c:order val="1"/>
          <c:tx>
            <c:strRef>
              <c:f>'Partida 20'!$C$34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20'!$D$34:$O$34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E-43B1-A983-2EF5B1DFDF86}"/>
            </c:ext>
          </c:extLst>
        </c:ser>
        <c:ser>
          <c:idx val="2"/>
          <c:order val="2"/>
          <c:tx>
            <c:strRef>
              <c:f>'Partida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20'!$D$35:$H$35</c:f>
              <c:numCache>
                <c:formatCode>0.0%</c:formatCode>
                <c:ptCount val="5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FE-43B1-A983-2EF5B1DFD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20'!$C$29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28-435C-AB01-D8DB67538BBE}"/>
            </c:ext>
          </c:extLst>
        </c:ser>
        <c:ser>
          <c:idx val="1"/>
          <c:order val="1"/>
          <c:tx>
            <c:strRef>
              <c:f>'Partida 20'!$C$30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20'!$D$30:$O$30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28-435C-AB01-D8DB67538BBE}"/>
            </c:ext>
          </c:extLst>
        </c:ser>
        <c:ser>
          <c:idx val="2"/>
          <c:order val="2"/>
          <c:tx>
            <c:strRef>
              <c:f>'Partida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5241682360326429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28-435C-AB01-D8DB67538BBE}"/>
                </c:ext>
              </c:extLst>
            </c:dLbl>
            <c:dLbl>
              <c:idx val="1"/>
              <c:layout>
                <c:manualLayout>
                  <c:x val="-4.519774011299435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28-435C-AB01-D8DB67538BBE}"/>
                </c:ext>
              </c:extLst>
            </c:dLbl>
            <c:dLbl>
              <c:idx val="2"/>
              <c:layout>
                <c:manualLayout>
                  <c:x val="-4.5197740112994399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28-435C-AB01-D8DB67538BBE}"/>
                </c:ext>
              </c:extLst>
            </c:dLbl>
            <c:dLbl>
              <c:idx val="3"/>
              <c:layout>
                <c:manualLayout>
                  <c:x val="-5.7752667922159495E-2"/>
                  <c:y val="5.000000000000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28-435C-AB01-D8DB67538BBE}"/>
                </c:ext>
              </c:extLst>
            </c:dLbl>
            <c:dLbl>
              <c:idx val="4"/>
              <c:layout>
                <c:manualLayout>
                  <c:x val="-5.7752667922159495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528-435C-AB01-D8DB67538B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20'!$D$31:$H$31</c:f>
              <c:numCache>
                <c:formatCode>0.0%</c:formatCode>
                <c:ptCount val="5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528-435C-AB01-D8DB67538B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D746CA-7BC1-49D5-935A-2AAE0EB63CB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214232"/>
          <a:ext cx="7886701" cy="3574123"/>
        </p:xfrm>
        <a:graphic>
          <a:graphicData uri="http://schemas.openxmlformats.org/drawingml/2006/table">
            <a:tbl>
              <a:tblPr/>
              <a:tblGrid>
                <a:gridCol w="664039">
                  <a:extLst>
                    <a:ext uri="{9D8B030D-6E8A-4147-A177-3AD203B41FA5}">
                      <a16:colId xmlns:a16="http://schemas.microsoft.com/office/drawing/2014/main" val="573426809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2346155977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3326336110"/>
                    </a:ext>
                  </a:extLst>
                </a:gridCol>
                <a:gridCol w="2876676">
                  <a:extLst>
                    <a:ext uri="{9D8B030D-6E8A-4147-A177-3AD203B41FA5}">
                      <a16:colId xmlns:a16="http://schemas.microsoft.com/office/drawing/2014/main" val="374357732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785721996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127735447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181732391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528279928"/>
                    </a:ext>
                  </a:extLst>
                </a:gridCol>
                <a:gridCol w="604572">
                  <a:extLst>
                    <a:ext uri="{9D8B030D-6E8A-4147-A177-3AD203B41FA5}">
                      <a16:colId xmlns:a16="http://schemas.microsoft.com/office/drawing/2014/main" val="2889070588"/>
                    </a:ext>
                  </a:extLst>
                </a:gridCol>
                <a:gridCol w="594662">
                  <a:extLst>
                    <a:ext uri="{9D8B030D-6E8A-4147-A177-3AD203B41FA5}">
                      <a16:colId xmlns:a16="http://schemas.microsoft.com/office/drawing/2014/main" val="2637533766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87035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8959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432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9.812.272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4.348.403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0094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3.585.278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1.395.966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76172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5735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67944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1.423.562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2848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1.423.562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22935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976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7850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30693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81.993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94898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105.736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23602"/>
                  </a:ext>
                </a:extLst>
              </a:tr>
              <a:tr h="172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47944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190.438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9811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184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22596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36219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83363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65485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7011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9236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17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FF80B0-046F-4D2E-A211-36F4747A05D8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835731"/>
          <a:ext cx="7886698" cy="2331125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1533012238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2689073990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3417314689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2235120343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931886039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58321447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405288997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313723625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938892911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3146254905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295905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7864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16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5103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705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4.051.443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234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4.051.443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80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42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7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558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71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3210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311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78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1957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A993F-1956-4A3A-A370-A5A79263B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$29.220 millones,</a:t>
            </a:r>
            <a:r>
              <a:rPr lang="es-CL" sz="1200" dirty="0">
                <a:solidFill>
                  <a:prstClr val="black"/>
                </a:solidFill>
              </a:rPr>
              <a:t> al mes de mayo, presenta modificaciones presupuestarias que incrementan la autorización de gastos en $285 millones, destinados a: Prestaciones de Seguridad Social por $336 millones de Secretaría, $35 millones en incremento de recursos para mobiliario en Secretaría,  y una reducción de $50 millones en Personal y $35 millones en Bienes y Servicios de Consumo. En CNTV se traspasan M$5.976 desde Personal a Transferencia Programa de Televisión Educativa.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En el mes de mayo, la ejecución de la Partida fue de </a:t>
            </a:r>
            <a:r>
              <a:rPr lang="es-CL" sz="1200" b="1" dirty="0">
                <a:solidFill>
                  <a:prstClr val="black"/>
                </a:solidFill>
              </a:rPr>
              <a:t>$2.445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8,3%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inferior  al registrado en el mismo mes del año anterior. (21,2%)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033471"/>
              </p:ext>
            </p:extLst>
          </p:nvPr>
        </p:nvGraphicFramePr>
        <p:xfrm>
          <a:off x="899592" y="3507813"/>
          <a:ext cx="7725544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92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EDA8AB0-8E2F-4D20-83AB-1F33A073450D}"/>
              </a:ext>
            </a:extLst>
          </p:cNvPr>
          <p:cNvSpPr/>
          <p:nvPr/>
        </p:nvSpPr>
        <p:spPr>
          <a:xfrm>
            <a:off x="611560" y="1487088"/>
            <a:ext cx="80752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El gasto acumulado a mayo de la Partida asciende a </a:t>
            </a:r>
            <a:r>
              <a:rPr lang="es-CL" sz="1200" b="1" dirty="0">
                <a:solidFill>
                  <a:prstClr val="black"/>
                </a:solidFill>
              </a:rPr>
              <a:t>$ 9.016 millones, equivalente a un 30,6%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en línea  al de los años 2017 y 2018.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726357"/>
              </p:ext>
            </p:extLst>
          </p:nvPr>
        </p:nvGraphicFramePr>
        <p:xfrm>
          <a:off x="971600" y="2400363"/>
          <a:ext cx="756084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47E78DC-33BF-4795-B506-84B804D72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49020"/>
              </p:ext>
            </p:extLst>
          </p:nvPr>
        </p:nvGraphicFramePr>
        <p:xfrm>
          <a:off x="628651" y="2420888"/>
          <a:ext cx="7886698" cy="3348129"/>
        </p:xfrm>
        <a:graphic>
          <a:graphicData uri="http://schemas.openxmlformats.org/drawingml/2006/table">
            <a:tbl>
              <a:tblPr/>
              <a:tblGrid>
                <a:gridCol w="307033">
                  <a:extLst>
                    <a:ext uri="{9D8B030D-6E8A-4147-A177-3AD203B41FA5}">
                      <a16:colId xmlns:a16="http://schemas.microsoft.com/office/drawing/2014/main" val="4285122421"/>
                    </a:ext>
                  </a:extLst>
                </a:gridCol>
                <a:gridCol w="3498307">
                  <a:extLst>
                    <a:ext uri="{9D8B030D-6E8A-4147-A177-3AD203B41FA5}">
                      <a16:colId xmlns:a16="http://schemas.microsoft.com/office/drawing/2014/main" val="1017197126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2814584394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3222936442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550828939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1994302241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1784913243"/>
                    </a:ext>
                  </a:extLst>
                </a:gridCol>
              </a:tblGrid>
              <a:tr h="2976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96515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SOPORTE ADMINISTRATIVO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17.609.541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17.552.893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-56.648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7.173.541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40,87%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202817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Gral. De Gobierno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13.638.660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13.587.988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5.783.291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42,56%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97784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3.970.881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3.964.905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1.390.250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35,06%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967482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11.333.485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1.686.287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14,88%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0813666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 Secretaría Gral. De Gobierno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1.423.562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885410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organizaciones Sociales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217638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370.088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38,67%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603252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393.105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869995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de Medios de Comunicación Regionales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81.993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210343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Fortalecimiento de Organizaciones Sociales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105.736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32675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y Participación Ciudadana y No Discriminación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25,77%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269056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 Consejo Nacional de Televisión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4.051.443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262.725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6,48%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103043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Apoyo Programas Culturales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371642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Televisión Cultural y Educativa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729.322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229.322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31,44%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903370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283.410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283.410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55,22%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347269"/>
                  </a:ext>
                </a:extLst>
              </a:tr>
              <a:tr h="1953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29.169.788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9.016.316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71512"/>
                  </a:ext>
                </a:extLst>
              </a:tr>
              <a:tr h="1953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MENOS TRANSFERENCIAS CONSOLIDABLES INTRAPARTIDA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605268"/>
                  </a:ext>
                </a:extLst>
              </a:tr>
              <a:tr h="1860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29.169.788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9.016.316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472254"/>
                  </a:ext>
                </a:extLst>
              </a:tr>
              <a:tr h="1860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29.003.205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28.952.533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8.899.007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30,74%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197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95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(identifican prioridades en las actividades).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/>
              <a:t>1.- SOPORTE ADMINISTRATIVO</a:t>
            </a:r>
            <a:r>
              <a:rPr lang="es-CL" sz="1200" dirty="0"/>
              <a:t>: $17.609 millones. Recursos para Personal Bienes y Servicios de Consumo y Adquisición de Activos No Financieros para funcionamiento de Secretaría y CNTV.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dirty="0"/>
              <a:t>En Secretaría estos gastos consideran la creación de la nueva Secretaría Regional Ministerial de Ñuble, con 6 personas más el Secretario Regional Ministerial por un monto total de $143 millones, como también mayores recursos por traspasos de personal de honorarios a contrata correspondientes al año 2017-2018 (19 honorarios) por $ 69 millones.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Al mes de mayo presenta un avance en su ejecución de $7.173 millones, equivalente a un 40,8% sobre el presupuesto vigente.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/>
              <a:t>2.- TRANSFERENCIAS CORRIENTES:</a:t>
            </a:r>
            <a:r>
              <a:rPr lang="es-CL" sz="1200" dirty="0"/>
              <a:t> $11.327 millones.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200" b="1" dirty="0"/>
              <a:t>División de Organizaciones Sociales </a:t>
            </a:r>
            <a:r>
              <a:rPr lang="es-CL" sz="1200" dirty="0"/>
              <a:t>$1.294 millones, para cumplimiento de las políticas públicas referidas a participación ciudadana y fortalecimiento de la sociedad civil. Se consulta continuidad del programa de capacitación para líderes locales y dirigentes sociales. </a:t>
            </a:r>
            <a:r>
              <a:rPr lang="es-CL" sz="1200" b="1" dirty="0"/>
              <a:t>Al mes de mayo con un avance de 31% acumulado.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2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200" b="1" dirty="0"/>
              <a:t>Secretaría de Comunicaciones </a:t>
            </a:r>
            <a:r>
              <a:rPr lang="es-CL" sz="1200" dirty="0"/>
              <a:t>$956 millones. Contribuye al desarrollo de estrategias de comunicación eficientes, a través de mensajes claros que permitan que la ciudadanía acceda a información cierta de las políticas públicas, prioridades, programas de beneficios.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 Al mes de mayo con un avance de 38,6% acumulado.</a:t>
            </a:r>
            <a:endParaRPr lang="es-CL" sz="12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00" dirty="0"/>
              <a:t>Di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F4B45-3D89-4430-B686-2512D2BC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28" y="1412776"/>
            <a:ext cx="8229600" cy="4865767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actividades). </a:t>
            </a: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Seguimiento de Políticas Públicas y Gestión Institucional: </a:t>
            </a:r>
            <a:r>
              <a:rPr lang="es-CL" sz="1200" dirty="0">
                <a:solidFill>
                  <a:prstClr val="black"/>
                </a:solidFill>
              </a:rPr>
              <a:t>$971 millones, asignación destinada a implementar los requerimientos de los gabinetes de SEGEGOB y de la gestión regional.</a:t>
            </a:r>
            <a:r>
              <a:rPr lang="es-CL" sz="1200" b="1" dirty="0">
                <a:solidFill>
                  <a:prstClr val="black"/>
                </a:solidFill>
              </a:rPr>
              <a:t> Al mes de mayo con un avance de 40,4%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Fondo de Fomento de Medios de Comunicación Regionales, Provinciales y Comunales: </a:t>
            </a:r>
            <a:r>
              <a:rPr lang="es-CL" sz="1200" dirty="0">
                <a:solidFill>
                  <a:prstClr val="black"/>
                </a:solidFill>
              </a:rPr>
              <a:t>$2.161 millones. Fondo concursable cuyo objetivo es financiar, en forma complementaria, proyectos relativos a la realización, edición y difusión de programas o suplementos de carácter regional o local que refuercen el rol de la comunicación en el desarrollo social y cultural.</a:t>
            </a:r>
            <a:r>
              <a:rPr lang="es-CL" sz="1200" b="1" dirty="0">
                <a:solidFill>
                  <a:prstClr val="black"/>
                </a:solidFill>
              </a:rPr>
              <a:t> Al mes de mayo con un avance de 3,7%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Fondo de Fortalecimiento de Organizaciones y Asociaciones de Interés Público (Ley N°20.500):</a:t>
            </a:r>
            <a:r>
              <a:rPr lang="es-CL" sz="1200" dirty="0">
                <a:solidFill>
                  <a:prstClr val="black"/>
                </a:solidFill>
              </a:rPr>
              <a:t> $1.638 millones. Fondo concursable destinado al fortalecimiento de organizaciones, entidades y asociaciones de la sociedad civil. </a:t>
            </a:r>
            <a:r>
              <a:rPr lang="es-CL" sz="1200" b="1" dirty="0">
                <a:solidFill>
                  <a:prstClr val="black"/>
                </a:solidFill>
              </a:rPr>
              <a:t>Al mes de mayo con un avance de 6,4%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Observatorio de Participación Ciudadana y No Discriminación: </a:t>
            </a:r>
            <a:r>
              <a:rPr lang="es-CL" sz="1200" dirty="0">
                <a:solidFill>
                  <a:prstClr val="black"/>
                </a:solidFill>
              </a:rPr>
              <a:t>$259 millones. Programa iniciado año 2015 cuyo propósito es poder contar con instituciones públicas certificadas en las leyes N°20.500 y N°20.609.</a:t>
            </a:r>
            <a:r>
              <a:rPr lang="es-CL" sz="1200" b="1" dirty="0">
                <a:solidFill>
                  <a:prstClr val="black"/>
                </a:solidFill>
              </a:rPr>
              <a:t> Al mes de mayo con un avance de 25,7% acumulado.</a:t>
            </a:r>
          </a:p>
          <a:p>
            <a:pPr marL="171450" lvl="0" indent="-171450" algn="just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/>
              <a:t>Fondo de Apoyo a Programas Culturales:</a:t>
            </a:r>
            <a:r>
              <a:rPr lang="es-CL" sz="1200" dirty="0"/>
              <a:t> $3.322 millones. Fondo concursable para fomento de la programación televisiva de calidad en los canales de TV abierta mediante un subsidio a la producción, transmisión o difusión de programas de alto nivel cultural y/o de interés nacional o regional. </a:t>
            </a:r>
            <a:r>
              <a:rPr lang="es-CL" sz="1200" b="1" dirty="0"/>
              <a:t>Al mes de mayo con un 1% de avance.</a:t>
            </a:r>
          </a:p>
          <a:p>
            <a:pPr marL="171450" lvl="0" indent="-171450" algn="just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OTROS GASTOS: </a:t>
            </a:r>
            <a:r>
              <a:rPr lang="es-CL" sz="1200" dirty="0">
                <a:solidFill>
                  <a:prstClr val="black"/>
                </a:solidFill>
              </a:rPr>
              <a:t>$283 millones. Comprende Amortización deuda interna y externa y saldo final de caja.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D625FF-05F4-469B-992A-5E9C82D4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70AC655-A628-463E-8D16-09EE720D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</p:spTree>
    <p:extLst>
      <p:ext uri="{BB962C8B-B14F-4D97-AF65-F5344CB8AC3E}">
        <p14:creationId xmlns:p14="http://schemas.microsoft.com/office/powerpoint/2010/main" val="283805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36B96F0-6134-4B01-ADFF-98498D15DF6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042330"/>
          <a:ext cx="7886700" cy="1917928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737135574"/>
                    </a:ext>
                  </a:extLst>
                </a:gridCol>
                <a:gridCol w="3009540">
                  <a:extLst>
                    <a:ext uri="{9D8B030D-6E8A-4147-A177-3AD203B41FA5}">
                      <a16:colId xmlns:a16="http://schemas.microsoft.com/office/drawing/2014/main" val="72519653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031205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16581420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2850249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86619625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74308552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135631420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517670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9000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29.505.859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9.016.316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8259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13.116.853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5.514.454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15100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1.577.033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604100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8734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11.333.485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1.686.287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3922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5628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73234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75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3158547-5988-45DB-ADAB-C962DD61A82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566486"/>
          <a:ext cx="7886699" cy="869615"/>
        </p:xfrm>
        <a:graphic>
          <a:graphicData uri="http://schemas.openxmlformats.org/drawingml/2006/table">
            <a:tbl>
              <a:tblPr/>
              <a:tblGrid>
                <a:gridCol w="692768">
                  <a:extLst>
                    <a:ext uri="{9D8B030D-6E8A-4147-A177-3AD203B41FA5}">
                      <a16:colId xmlns:a16="http://schemas.microsoft.com/office/drawing/2014/main" val="1742871779"/>
                    </a:ext>
                  </a:extLst>
                </a:gridCol>
                <a:gridCol w="255911">
                  <a:extLst>
                    <a:ext uri="{9D8B030D-6E8A-4147-A177-3AD203B41FA5}">
                      <a16:colId xmlns:a16="http://schemas.microsoft.com/office/drawing/2014/main" val="3203620328"/>
                    </a:ext>
                  </a:extLst>
                </a:gridCol>
                <a:gridCol w="2915830">
                  <a:extLst>
                    <a:ext uri="{9D8B030D-6E8A-4147-A177-3AD203B41FA5}">
                      <a16:colId xmlns:a16="http://schemas.microsoft.com/office/drawing/2014/main" val="193033144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671820408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541228992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2144761903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3236290309"/>
                    </a:ext>
                  </a:extLst>
                </a:gridCol>
                <a:gridCol w="630729">
                  <a:extLst>
                    <a:ext uri="{9D8B030D-6E8A-4147-A177-3AD203B41FA5}">
                      <a16:colId xmlns:a16="http://schemas.microsoft.com/office/drawing/2014/main" val="2197575433"/>
                    </a:ext>
                  </a:extLst>
                </a:gridCol>
                <a:gridCol w="620389">
                  <a:extLst>
                    <a:ext uri="{9D8B030D-6E8A-4147-A177-3AD203B41FA5}">
                      <a16:colId xmlns:a16="http://schemas.microsoft.com/office/drawing/2014/main" val="4019647436"/>
                    </a:ext>
                  </a:extLst>
                </a:gridCol>
              </a:tblGrid>
              <a:tr h="13126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279065"/>
                  </a:ext>
                </a:extLst>
              </a:tr>
              <a:tr h="40199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6613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7.363.341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737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1.652.975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3244</TotalTime>
  <Words>2009</Words>
  <Application>Microsoft Office PowerPoint</Application>
  <PresentationFormat>Presentación en pantalla (4:3)</PresentationFormat>
  <Paragraphs>681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2019 PARTIDA 20: MINISTERIO SECRETARÍA GENERAL DE GOBIERNO</vt:lpstr>
      <vt:lpstr>EJECUCIÓN ACUMULADA DE GASTOS A MAYO 2019  PARTIDA 20 MINISTERIO SECRETARÍA GENERAL DE GOBIERNO</vt:lpstr>
      <vt:lpstr>EJECUCIÓN ACUMULADA DE GASTOS A MAYO 2019  PARTIDA 20 MINISTERIO SECRETARÍA GENERAL DE GOBIERNO</vt:lpstr>
      <vt:lpstr>COMPORTAMIENTO DE LA EJECUCIÓN MENSUAL DE GASTOS A MAYO 2019  PARTIDA 20 MINISTERIO SECRETARÍA GENERAL DE GOBIERNO</vt:lpstr>
      <vt:lpstr>EJECUCIÓN ACUMULADA DE GASTOS A MAYO 2019  PARTIDA 20 MINISTERIO SECRETARÍA GENERAL DE GOBIERNO</vt:lpstr>
      <vt:lpstr>EJECUCIÓN ACUMULADA DE GASTOS A MAYO 2019  PARTIDA 20 MINISTERIO SECRETARÍA GENERAL DE GOBIERNO</vt:lpstr>
      <vt:lpstr>EJECUCIÓN ACUMULADA DE GASTOS A MAYO 2019  PARTIDA 20 MINISTERIO SECRETARÍA GENERAL DE GOBIERNO</vt:lpstr>
      <vt:lpstr>EJECUCIÓN ACUMULADA  DE GASTOS A MAYO 2019  PARTIDA 20 MINISTERIO SECRETARÍA GENERAL DE GOBIERNO</vt:lpstr>
      <vt:lpstr>EJECUCIÓN ACUMULADA DE GASTOS A MAYO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209</cp:revision>
  <cp:lastPrinted>2016-10-11T11:56:42Z</cp:lastPrinted>
  <dcterms:created xsi:type="dcterms:W3CDTF">2016-06-23T13:38:47Z</dcterms:created>
  <dcterms:modified xsi:type="dcterms:W3CDTF">2019-07-10T00:18:47Z</dcterms:modified>
</cp:coreProperties>
</file>