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2"/>
  </p:notesMasterIdLst>
  <p:handoutMasterIdLst>
    <p:handoutMasterId r:id="rId33"/>
  </p:handoutMasterIdLst>
  <p:sldIdLst>
    <p:sldId id="256" r:id="rId3"/>
    <p:sldId id="298" r:id="rId4"/>
    <p:sldId id="300" r:id="rId5"/>
    <p:sldId id="301" r:id="rId6"/>
    <p:sldId id="322" r:id="rId7"/>
    <p:sldId id="321" r:id="rId8"/>
    <p:sldId id="264" r:id="rId9"/>
    <p:sldId id="263" r:id="rId10"/>
    <p:sldId id="265" r:id="rId11"/>
    <p:sldId id="304" r:id="rId12"/>
    <p:sldId id="269" r:id="rId13"/>
    <p:sldId id="271" r:id="rId14"/>
    <p:sldId id="273" r:id="rId15"/>
    <p:sldId id="305" r:id="rId16"/>
    <p:sldId id="306" r:id="rId17"/>
    <p:sldId id="307" r:id="rId18"/>
    <p:sldId id="308" r:id="rId19"/>
    <p:sldId id="309" r:id="rId20"/>
    <p:sldId id="310" r:id="rId21"/>
    <p:sldId id="311" r:id="rId22"/>
    <p:sldId id="312" r:id="rId23"/>
    <p:sldId id="313" r:id="rId24"/>
    <p:sldId id="314" r:id="rId25"/>
    <p:sldId id="315" r:id="rId26"/>
    <p:sldId id="316" r:id="rId27"/>
    <p:sldId id="317" r:id="rId28"/>
    <p:sldId id="318" r:id="rId29"/>
    <p:sldId id="319" r:id="rId30"/>
    <p:sldId id="323" r:id="rId31"/>
  </p:sldIdLst>
  <p:sldSz cx="9144000" cy="6858000" type="screen4x3"/>
  <p:notesSz cx="7102475" cy="93884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11" d="100"/>
          <a:sy n="111" d="100"/>
        </p:scale>
        <p:origin x="1572" y="102"/>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57"/>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sz="quarter" idx="1"/>
          </p:nvPr>
        </p:nvSpPr>
        <p:spPr>
          <a:xfrm>
            <a:off x="4023097" y="0"/>
            <a:ext cx="3077740" cy="469424"/>
          </a:xfrm>
          <a:prstGeom prst="rect">
            <a:avLst/>
          </a:prstGeom>
        </p:spPr>
        <p:txBody>
          <a:bodyPr vert="horz" lIns="93134" tIns="46566" rIns="93134" bIns="46566" rtlCol="0"/>
          <a:lstStyle>
            <a:lvl1pPr algn="r">
              <a:defRPr sz="1200"/>
            </a:lvl1pPr>
          </a:lstStyle>
          <a:p>
            <a:fld id="{616FA1BA-8A8E-4023-9C91-FC56F051C6FA}" type="datetimeFigureOut">
              <a:rPr lang="es-CL" smtClean="0"/>
              <a:t>10-07-2019</a:t>
            </a:fld>
            <a:endParaRPr lang="es-CL"/>
          </a:p>
        </p:txBody>
      </p:sp>
      <p:sp>
        <p:nvSpPr>
          <p:cNvPr id="4" name="3 Marcador de pie de página"/>
          <p:cNvSpPr>
            <a:spLocks noGrp="1"/>
          </p:cNvSpPr>
          <p:nvPr>
            <p:ph type="ftr" sz="quarter" idx="2"/>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23097" y="8917422"/>
            <a:ext cx="3077740" cy="469424"/>
          </a:xfrm>
          <a:prstGeom prst="rect">
            <a:avLst/>
          </a:prstGeom>
        </p:spPr>
        <p:txBody>
          <a:bodyPr vert="horz" lIns="93134" tIns="46566" rIns="93134" bIns="46566"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77740" cy="469424"/>
          </a:xfrm>
          <a:prstGeom prst="rect">
            <a:avLst/>
          </a:prstGeom>
        </p:spPr>
        <p:txBody>
          <a:bodyPr vert="horz" lIns="93134" tIns="46566" rIns="93134" bIns="46566" rtlCol="0"/>
          <a:lstStyle>
            <a:lvl1pPr algn="l">
              <a:defRPr sz="1200"/>
            </a:lvl1pPr>
          </a:lstStyle>
          <a:p>
            <a:endParaRPr lang="es-CL"/>
          </a:p>
        </p:txBody>
      </p:sp>
      <p:sp>
        <p:nvSpPr>
          <p:cNvPr id="3" name="2 Marcador de fecha"/>
          <p:cNvSpPr>
            <a:spLocks noGrp="1"/>
          </p:cNvSpPr>
          <p:nvPr>
            <p:ph type="dt" idx="1"/>
          </p:nvPr>
        </p:nvSpPr>
        <p:spPr>
          <a:xfrm>
            <a:off x="4023097" y="0"/>
            <a:ext cx="3077740" cy="469424"/>
          </a:xfrm>
          <a:prstGeom prst="rect">
            <a:avLst/>
          </a:prstGeom>
        </p:spPr>
        <p:txBody>
          <a:bodyPr vert="horz" lIns="93134" tIns="46566" rIns="93134" bIns="46566" rtlCol="0"/>
          <a:lstStyle>
            <a:lvl1pPr algn="r">
              <a:defRPr sz="1200"/>
            </a:lvl1pPr>
          </a:lstStyle>
          <a:p>
            <a:fld id="{E2B5B10E-871D-42A9-AFA9-7078BA467708}" type="datetimeFigureOut">
              <a:rPr lang="es-CL" smtClean="0"/>
              <a:t>10-07-2019</a:t>
            </a:fld>
            <a:endParaRPr lang="es-CL"/>
          </a:p>
        </p:txBody>
      </p:sp>
      <p:sp>
        <p:nvSpPr>
          <p:cNvPr id="4" name="3 Marcador de imagen de diapositiva"/>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3134" tIns="46566" rIns="93134" bIns="46566" rtlCol="0" anchor="ctr"/>
          <a:lstStyle/>
          <a:p>
            <a:endParaRPr lang="es-CL"/>
          </a:p>
        </p:txBody>
      </p:sp>
      <p:sp>
        <p:nvSpPr>
          <p:cNvPr id="5" name="4 Marcador de notas"/>
          <p:cNvSpPr>
            <a:spLocks noGrp="1"/>
          </p:cNvSpPr>
          <p:nvPr>
            <p:ph type="body" sz="quarter" idx="3"/>
          </p:nvPr>
        </p:nvSpPr>
        <p:spPr>
          <a:xfrm>
            <a:off x="710248" y="4459526"/>
            <a:ext cx="5681980" cy="4224814"/>
          </a:xfrm>
          <a:prstGeom prst="rect">
            <a:avLst/>
          </a:prstGeom>
        </p:spPr>
        <p:txBody>
          <a:bodyPr vert="horz" lIns="93134" tIns="46566" rIns="93134" bIns="46566"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5 Marcador de pie de página"/>
          <p:cNvSpPr>
            <a:spLocks noGrp="1"/>
          </p:cNvSpPr>
          <p:nvPr>
            <p:ph type="ftr" sz="quarter" idx="4"/>
          </p:nvPr>
        </p:nvSpPr>
        <p:spPr>
          <a:xfrm>
            <a:off x="4" y="8917422"/>
            <a:ext cx="3077740" cy="469424"/>
          </a:xfrm>
          <a:prstGeom prst="rect">
            <a:avLst/>
          </a:prstGeom>
        </p:spPr>
        <p:txBody>
          <a:bodyPr vert="horz" lIns="93134" tIns="46566" rIns="93134" bIns="46566"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23097" y="8917422"/>
            <a:ext cx="3077740" cy="469424"/>
          </a:xfrm>
          <a:prstGeom prst="rect">
            <a:avLst/>
          </a:prstGeom>
        </p:spPr>
        <p:txBody>
          <a:bodyPr vert="horz" lIns="93134" tIns="46566" rIns="93134" bIns="46566"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8</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a:t>Haga clic para modificar el estilo de título del patrón</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36CB32A8-ACCF-408E-AE69-3B995A8F0BFF}"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0E02360-A21A-4CCD-BCB0-8531ABD610AB}"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dirty="0"/>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7BC7CA73-43A2-4A16-A5CB-3D4B44330E0D}"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9EBAF36A-EDE5-4FA8-84EC-3AA788C97240}"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a:xfrm>
            <a:off x="457200" y="6356350"/>
            <a:ext cx="2133600" cy="365125"/>
          </a:xfrm>
          <a:prstGeom prst="rect">
            <a:avLst/>
          </a:prstGeom>
        </p:spPr>
        <p:txBody>
          <a:bodyPr/>
          <a:lstStyle/>
          <a:p>
            <a:fld id="{622D39C1-1D08-4F24-AE34-397A80400841}" type="datetime1">
              <a:rPr lang="es-CL" smtClean="0"/>
              <a:t>10-07-2019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a:xfrm>
            <a:off x="457200" y="6356350"/>
            <a:ext cx="2133600" cy="365125"/>
          </a:xfrm>
          <a:prstGeom prst="rect">
            <a:avLst/>
          </a:prstGeom>
        </p:spPr>
        <p:txBody>
          <a:bodyPr/>
          <a:lstStyle/>
          <a:p>
            <a:fld id="{28A55497-5A8F-46E9-977B-DA4B0E8E00C9}" type="datetime1">
              <a:rPr lang="es-CL" smtClean="0"/>
              <a:t>10-07-2019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57200" y="6356350"/>
            <a:ext cx="2133600" cy="365125"/>
          </a:xfrm>
          <a:prstGeom prst="rect">
            <a:avLst/>
          </a:prstGeom>
        </p:spPr>
        <p:txBody>
          <a:bodyPr/>
          <a:lstStyle/>
          <a:p>
            <a:fld id="{8A9ED8E3-6EAB-4093-9165-930AB8B37E7F}" type="datetime1">
              <a:rPr lang="es-CL" smtClean="0"/>
              <a:t>10-07-2019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C0437570-0FE3-4267-B1AE-9E8F529BA4FA}"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a:xfrm>
            <a:off x="457200" y="6356350"/>
            <a:ext cx="2133600" cy="365125"/>
          </a:xfrm>
          <a:prstGeom prst="rect">
            <a:avLst/>
          </a:prstGeom>
        </p:spPr>
        <p:txBody>
          <a:bodyPr/>
          <a:lstStyle/>
          <a:p>
            <a:fld id="{0659995C-6C5E-4774-930D-FE8EA32FE7EF}"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09A67D08-3D11-4B0F-A15F-9F52EB68D63D}"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a:xfrm>
            <a:off x="457200" y="6356350"/>
            <a:ext cx="2133600" cy="365125"/>
          </a:xfrm>
          <a:prstGeom prst="rect">
            <a:avLst/>
          </a:prstGeom>
        </p:spPr>
        <p:txBody>
          <a:bodyPr/>
          <a:lstStyle/>
          <a:p>
            <a:fld id="{9B78813F-3287-4428-A15C-12A23CF4CFA4}"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10-07-2019</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10-07-2019</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10-07-2019</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10-07-2019</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10-07-2019</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10-07-2019</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72"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156176" y="82405"/>
            <a:ext cx="2189753" cy="163464"/>
          </a:xfrm>
          <a:prstGeom prst="rect">
            <a:avLst/>
          </a:prstGeom>
          <a:noFill/>
        </p:spPr>
        <p:txBody>
          <a:bodyPr wrap="square" rtlCol="0">
            <a:noAutofit/>
          </a:bodyPr>
          <a:lstStyle/>
          <a:p>
            <a:pPr>
              <a:spcAft>
                <a:spcPts val="0"/>
              </a:spcAft>
            </a:pPr>
            <a:r>
              <a:rPr lang="es-CL" sz="700" b="1" kern="1200" dirty="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846928123"/>
              </p:ext>
            </p:extLst>
          </p:nvPr>
        </p:nvGraphicFramePr>
        <p:xfrm>
          <a:off x="5508104" y="44624"/>
          <a:ext cx="565001" cy="417269"/>
        </p:xfrm>
        <a:graphic>
          <a:graphicData uri="http://schemas.openxmlformats.org/presentationml/2006/ole">
            <mc:AlternateContent xmlns:mc="http://schemas.openxmlformats.org/markup-compatibility/2006">
              <mc:Choice xmlns:v="urn:schemas-microsoft-com:vml" Requires="v">
                <p:oleObj spid="_x0000_s2306"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508104" y="44624"/>
                        <a:ext cx="565001" cy="417269"/>
                      </a:xfrm>
                      <a:prstGeom prst="rect">
                        <a:avLst/>
                      </a:prstGeom>
                      <a:noFill/>
                      <a:ln>
                        <a:noFill/>
                      </a:ln>
                    </p:spPr>
                  </p:pic>
                </p:oleObj>
              </mc:Fallback>
            </mc:AlternateContent>
          </a:graphicData>
        </a:graphic>
      </p:graphicFrame>
      <p:sp>
        <p:nvSpPr>
          <p:cNvPr id="5" name="4 Rectángulo"/>
          <p:cNvSpPr/>
          <p:nvPr userDrawn="1"/>
        </p:nvSpPr>
        <p:spPr>
          <a:xfrm>
            <a:off x="6012161" y="44624"/>
            <a:ext cx="3024336"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TÉCNICA DE APOYO PRESUPUESTARIO</a:t>
            </a:r>
            <a:endParaRPr lang="es-CL" sz="1000" dirty="0">
              <a:effectLst/>
              <a:latin typeface="Andalus" pitchFamily="18" charset="-78"/>
              <a:ea typeface="Times New Roman"/>
              <a:cs typeface="Andalus" pitchFamily="18" charset="-78"/>
            </a:endParaRPr>
          </a:p>
        </p:txBody>
      </p:sp>
      <p:sp>
        <p:nvSpPr>
          <p:cNvPr id="2" name="Rectángulo 1">
            <a:extLst>
              <a:ext uri="{FF2B5EF4-FFF2-40B4-BE49-F238E27FC236}">
                <a16:creationId xmlns:a16="http://schemas.microsoft.com/office/drawing/2014/main" id="{D3D8D151-7409-43A4-8CFE-809D30D736B9}"/>
              </a:ext>
            </a:extLst>
          </p:cNvPr>
          <p:cNvSpPr/>
          <p:nvPr userDrawn="1"/>
        </p:nvSpPr>
        <p:spPr>
          <a:xfrm>
            <a:off x="457200" y="6356350"/>
            <a:ext cx="5400600" cy="253916"/>
          </a:xfrm>
          <a:prstGeom prst="rect">
            <a:avLst/>
          </a:prstGeom>
        </p:spPr>
        <p:txBody>
          <a:bodyPr wrap="square">
            <a:spAutoFit/>
          </a:bodyPr>
          <a:lstStyle/>
          <a:p>
            <a:r>
              <a:rPr lang="es-CL" sz="1050" b="1" dirty="0"/>
              <a:t>Fuente</a:t>
            </a:r>
            <a:r>
              <a:rPr lang="es-CL" sz="1050" dirty="0"/>
              <a:t>: Elaboración propia en base  a Informes de ejecución presupuestaria mensual de DIPRES</a:t>
            </a: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000" b="1" dirty="0">
                <a:solidFill>
                  <a:prstClr val="black"/>
                </a:solidFill>
              </a:rPr>
              <a:t>EJECUCIÓN ACUMULADA DE GASTOS PRESUPUESTARIOS</a:t>
            </a:r>
            <a:br>
              <a:rPr lang="es-CL" sz="2000" b="1" dirty="0">
                <a:solidFill>
                  <a:prstClr val="black"/>
                </a:solidFill>
              </a:rPr>
            </a:br>
            <a:r>
              <a:rPr lang="es-CL" sz="2000" b="1" dirty="0">
                <a:solidFill>
                  <a:prstClr val="black"/>
                </a:solidFill>
              </a:rPr>
              <a:t>AL MES DE MAYO DE 2019</a:t>
            </a:r>
            <a:br>
              <a:rPr lang="es-CL" sz="2000" b="1" dirty="0">
                <a:solidFill>
                  <a:prstClr val="black"/>
                </a:solidFill>
              </a:rPr>
            </a:br>
            <a:r>
              <a:rPr lang="es-CL" sz="2000" b="1" dirty="0">
                <a:solidFill>
                  <a:prstClr val="black"/>
                </a:solidFill>
              </a:rPr>
              <a:t>PARTIDA 18:</a:t>
            </a:r>
            <a:br>
              <a:rPr lang="es-CL" sz="2000" b="1" dirty="0">
                <a:solidFill>
                  <a:prstClr val="black"/>
                </a:solidFill>
              </a:rPr>
            </a:br>
            <a:r>
              <a:rPr lang="es-CL" sz="1800" b="1" dirty="0">
                <a:latin typeface="+mn-lt"/>
              </a:rPr>
              <a:t>MINISTERIO DEL VIVIENDA Y URBANISMO</a:t>
            </a:r>
            <a:endParaRPr lang="es-CL" sz="2400" b="1" dirty="0">
              <a:latin typeface="+mn-lt"/>
            </a:endParaRPr>
          </a:p>
        </p:txBody>
      </p:sp>
      <p:sp>
        <p:nvSpPr>
          <p:cNvPr id="7" name="6 CuadroTexto"/>
          <p:cNvSpPr txBox="1"/>
          <p:nvPr/>
        </p:nvSpPr>
        <p:spPr>
          <a:xfrm>
            <a:off x="3923928" y="5661248"/>
            <a:ext cx="4536504" cy="276999"/>
          </a:xfrm>
          <a:prstGeom prst="rect">
            <a:avLst/>
          </a:prstGeom>
          <a:noFill/>
        </p:spPr>
        <p:txBody>
          <a:bodyPr wrap="square" rtlCol="0">
            <a:spAutoFit/>
          </a:bodyPr>
          <a:lstStyle/>
          <a:p>
            <a:pPr algn="r"/>
            <a:r>
              <a:rPr lang="es-CL" sz="1200" dirty="0"/>
              <a:t>Valparaíso, Junio 2019</a:t>
            </a: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SENADO DE LA REPÚBLICA DE 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95"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p:spPr>
                  </p:pic>
                </p:oleObj>
              </mc:Fallback>
            </mc:AlternateContent>
          </a:graphicData>
        </a:graphic>
      </p:graphicFrame>
      <p:sp>
        <p:nvSpPr>
          <p:cNvPr id="8" name="7 Rectángulo"/>
          <p:cNvSpPr/>
          <p:nvPr/>
        </p:nvSpPr>
        <p:spPr>
          <a:xfrm>
            <a:off x="1547664" y="992922"/>
            <a:ext cx="5112568"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a:solidFill>
                  <a:srgbClr val="943634"/>
                </a:solidFill>
                <a:latin typeface="Andalus" pitchFamily="18" charset="-78"/>
                <a:ea typeface="Times New Roman"/>
                <a:cs typeface="Andalus" pitchFamily="18" charset="-78"/>
              </a:rPr>
              <a:t>U</a:t>
            </a:r>
            <a:r>
              <a:rPr lang="es-CL" sz="1600" b="1" kern="1200" dirty="0">
                <a:solidFill>
                  <a:srgbClr val="943634"/>
                </a:solidFill>
                <a:latin typeface="Andalus" pitchFamily="18" charset="-78"/>
                <a:ea typeface="Times New Roman"/>
                <a:cs typeface="Andalus" pitchFamily="18" charset="-78"/>
              </a:rPr>
              <a:t>NIDAD TÉCNICA DE APOYO PRESUPUESTARIO</a:t>
            </a:r>
            <a:endParaRPr lang="es-CL" sz="1400" dirty="0">
              <a:latin typeface="Andalus" pitchFamily="18" charset="-78"/>
              <a:ea typeface="Times New Roman"/>
              <a:cs typeface="Andalus" pitchFamily="18" charset="-78"/>
            </a:endParaRPr>
          </a:p>
        </p:txBody>
      </p:sp>
      <p:sp>
        <p:nvSpPr>
          <p:cNvPr id="9" name="2 Rectángulo">
            <a:extLst>
              <a:ext uri="{FF2B5EF4-FFF2-40B4-BE49-F238E27FC236}">
                <a16:creationId xmlns:a16="http://schemas.microsoft.com/office/drawing/2014/main" id="{2D4952BC-765B-43F4-BA3F-D34E579D3F21}"/>
              </a:ext>
            </a:extLst>
          </p:cNvPr>
          <p:cNvSpPr/>
          <p:nvPr/>
        </p:nvSpPr>
        <p:spPr>
          <a:xfrm>
            <a:off x="410078" y="6237312"/>
            <a:ext cx="5890114"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705282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9" name="1 Título"/>
          <p:cNvSpPr txBox="1">
            <a:spLocks/>
          </p:cNvSpPr>
          <p:nvPr/>
        </p:nvSpPr>
        <p:spPr>
          <a:xfrm>
            <a:off x="414336"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2 de 2</a:t>
            </a:r>
            <a:endParaRPr lang="es-CL" sz="1600" b="1" i="1" dirty="0">
              <a:latin typeface="+mn-lt"/>
              <a:ea typeface="Verdana" pitchFamily="34" charset="0"/>
              <a:cs typeface="Verdana" pitchFamily="34" charset="0"/>
            </a:endParaRPr>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01. PROGRAMA 01: SUBSECRETARÍA DE VIVIENDA Y URBANISMO</a:t>
            </a:r>
          </a:p>
        </p:txBody>
      </p:sp>
      <p:graphicFrame>
        <p:nvGraphicFramePr>
          <p:cNvPr id="3" name="Tabla 2">
            <a:extLst>
              <a:ext uri="{FF2B5EF4-FFF2-40B4-BE49-F238E27FC236}">
                <a16:creationId xmlns:a16="http://schemas.microsoft.com/office/drawing/2014/main" id="{2AC18E4B-DE06-42DF-AB13-7337533FF0A0}"/>
              </a:ext>
            </a:extLst>
          </p:cNvPr>
          <p:cNvGraphicFramePr>
            <a:graphicFrameLocks noGrp="1"/>
          </p:cNvGraphicFramePr>
          <p:nvPr>
            <p:extLst>
              <p:ext uri="{D42A27DB-BD31-4B8C-83A1-F6EECF244321}">
                <p14:modId xmlns:p14="http://schemas.microsoft.com/office/powerpoint/2010/main" val="1492765907"/>
              </p:ext>
            </p:extLst>
          </p:nvPr>
        </p:nvGraphicFramePr>
        <p:xfrm>
          <a:off x="542642" y="1822310"/>
          <a:ext cx="8085583" cy="2732006"/>
        </p:xfrm>
        <a:graphic>
          <a:graphicData uri="http://schemas.openxmlformats.org/drawingml/2006/table">
            <a:tbl>
              <a:tblPr/>
              <a:tblGrid>
                <a:gridCol w="270965">
                  <a:extLst>
                    <a:ext uri="{9D8B030D-6E8A-4147-A177-3AD203B41FA5}">
                      <a16:colId xmlns:a16="http://schemas.microsoft.com/office/drawing/2014/main" val="2745277885"/>
                    </a:ext>
                  </a:extLst>
                </a:gridCol>
                <a:gridCol w="270965">
                  <a:extLst>
                    <a:ext uri="{9D8B030D-6E8A-4147-A177-3AD203B41FA5}">
                      <a16:colId xmlns:a16="http://schemas.microsoft.com/office/drawing/2014/main" val="3622127945"/>
                    </a:ext>
                  </a:extLst>
                </a:gridCol>
                <a:gridCol w="270965">
                  <a:extLst>
                    <a:ext uri="{9D8B030D-6E8A-4147-A177-3AD203B41FA5}">
                      <a16:colId xmlns:a16="http://schemas.microsoft.com/office/drawing/2014/main" val="606398503"/>
                    </a:ext>
                  </a:extLst>
                </a:gridCol>
                <a:gridCol w="3056480">
                  <a:extLst>
                    <a:ext uri="{9D8B030D-6E8A-4147-A177-3AD203B41FA5}">
                      <a16:colId xmlns:a16="http://schemas.microsoft.com/office/drawing/2014/main" val="3290157159"/>
                    </a:ext>
                  </a:extLst>
                </a:gridCol>
                <a:gridCol w="726185">
                  <a:extLst>
                    <a:ext uri="{9D8B030D-6E8A-4147-A177-3AD203B41FA5}">
                      <a16:colId xmlns:a16="http://schemas.microsoft.com/office/drawing/2014/main" val="1478445223"/>
                    </a:ext>
                  </a:extLst>
                </a:gridCol>
                <a:gridCol w="726185">
                  <a:extLst>
                    <a:ext uri="{9D8B030D-6E8A-4147-A177-3AD203B41FA5}">
                      <a16:colId xmlns:a16="http://schemas.microsoft.com/office/drawing/2014/main" val="3131681948"/>
                    </a:ext>
                  </a:extLst>
                </a:gridCol>
                <a:gridCol w="726185">
                  <a:extLst>
                    <a:ext uri="{9D8B030D-6E8A-4147-A177-3AD203B41FA5}">
                      <a16:colId xmlns:a16="http://schemas.microsoft.com/office/drawing/2014/main" val="2669606507"/>
                    </a:ext>
                  </a:extLst>
                </a:gridCol>
                <a:gridCol w="726185">
                  <a:extLst>
                    <a:ext uri="{9D8B030D-6E8A-4147-A177-3AD203B41FA5}">
                      <a16:colId xmlns:a16="http://schemas.microsoft.com/office/drawing/2014/main" val="739487295"/>
                    </a:ext>
                  </a:extLst>
                </a:gridCol>
                <a:gridCol w="661153">
                  <a:extLst>
                    <a:ext uri="{9D8B030D-6E8A-4147-A177-3AD203B41FA5}">
                      <a16:colId xmlns:a16="http://schemas.microsoft.com/office/drawing/2014/main" val="1485608311"/>
                    </a:ext>
                  </a:extLst>
                </a:gridCol>
                <a:gridCol w="650315">
                  <a:extLst>
                    <a:ext uri="{9D8B030D-6E8A-4147-A177-3AD203B41FA5}">
                      <a16:colId xmlns:a16="http://schemas.microsoft.com/office/drawing/2014/main" val="118926587"/>
                    </a:ext>
                  </a:extLst>
                </a:gridCol>
              </a:tblGrid>
              <a:tr h="127470">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87881299"/>
                  </a:ext>
                </a:extLst>
              </a:tr>
              <a:tr h="264875">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3143128506"/>
                  </a:ext>
                </a:extLst>
              </a:tr>
              <a:tr h="127470">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102.840.848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102.840.848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53.714.553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7244655"/>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102.348.848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102.348.848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53.714.553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79486321"/>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IVA Concesiones Transantiago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1.232.828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1.232.828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460.505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1193231"/>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Cumplimiento Convenio MINVU-PNUD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1.037.793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1.037.793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1083505"/>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Universidades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54.145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54.145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1247094"/>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MINVU - Centro de Innovación en Madera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80.355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80.355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246388"/>
                  </a:ext>
                </a:extLst>
              </a:tr>
              <a:tr h="127470">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Complementario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180.599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180.599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329922"/>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a la Originación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978.145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978.145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397.760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6588899"/>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Implicito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3416907"/>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8.017.999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8.017.999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5.001.480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711456"/>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Cartera Hipotecaria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72.637.999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72.637.999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39.924.573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270356"/>
                  </a:ext>
                </a:extLst>
              </a:tr>
              <a:tr h="127470">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al Arriendo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18.126.959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18.126.959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7.924.292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58974209"/>
                  </a:ext>
                </a:extLst>
              </a:tr>
              <a:tr h="127470">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435.783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435.783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9680109"/>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Otras Transferencias a  SERVIU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435.783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435.783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6540822"/>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Organismos Internacionales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56.217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56.217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3050800"/>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Cities Alliance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56.217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56.217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028106"/>
                  </a:ext>
                </a:extLst>
              </a:tr>
              <a:tr h="127470">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40.950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40.950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13.098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5724070"/>
                  </a:ext>
                </a:extLst>
              </a:tr>
              <a:tr h="127470">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40.950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40.950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13.098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32,0%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52928841"/>
                  </a:ext>
                </a:extLst>
              </a:tr>
            </a:tbl>
          </a:graphicData>
        </a:graphic>
      </p:graphicFrame>
    </p:spTree>
    <p:extLst>
      <p:ext uri="{BB962C8B-B14F-4D97-AF65-F5344CB8AC3E}">
        <p14:creationId xmlns:p14="http://schemas.microsoft.com/office/powerpoint/2010/main" val="3644674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01. PROGRAMA 02: CAMPAMENTO</a:t>
            </a:r>
          </a:p>
        </p:txBody>
      </p:sp>
      <p:sp>
        <p:nvSpPr>
          <p:cNvPr id="6" name="1 Título">
            <a:extLst>
              <a:ext uri="{FF2B5EF4-FFF2-40B4-BE49-F238E27FC236}">
                <a16:creationId xmlns:a16="http://schemas.microsoft.com/office/drawing/2014/main" id="{9C85163B-AE9C-48BF-9CD3-7EFB43699F06}"/>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E64F0026-C569-47C1-BC9D-D1334504E65E}"/>
              </a:ext>
            </a:extLst>
          </p:cNvPr>
          <p:cNvGraphicFramePr>
            <a:graphicFrameLocks noGrp="1"/>
          </p:cNvGraphicFramePr>
          <p:nvPr>
            <p:extLst>
              <p:ext uri="{D42A27DB-BD31-4B8C-83A1-F6EECF244321}">
                <p14:modId xmlns:p14="http://schemas.microsoft.com/office/powerpoint/2010/main" val="3631807302"/>
              </p:ext>
            </p:extLst>
          </p:nvPr>
        </p:nvGraphicFramePr>
        <p:xfrm>
          <a:off x="493204" y="1822310"/>
          <a:ext cx="8157591" cy="1453963"/>
        </p:xfrm>
        <a:graphic>
          <a:graphicData uri="http://schemas.openxmlformats.org/drawingml/2006/table">
            <a:tbl>
              <a:tblPr/>
              <a:tblGrid>
                <a:gridCol w="273378">
                  <a:extLst>
                    <a:ext uri="{9D8B030D-6E8A-4147-A177-3AD203B41FA5}">
                      <a16:colId xmlns:a16="http://schemas.microsoft.com/office/drawing/2014/main" val="2411699607"/>
                    </a:ext>
                  </a:extLst>
                </a:gridCol>
                <a:gridCol w="273378">
                  <a:extLst>
                    <a:ext uri="{9D8B030D-6E8A-4147-A177-3AD203B41FA5}">
                      <a16:colId xmlns:a16="http://schemas.microsoft.com/office/drawing/2014/main" val="756999153"/>
                    </a:ext>
                  </a:extLst>
                </a:gridCol>
                <a:gridCol w="273378">
                  <a:extLst>
                    <a:ext uri="{9D8B030D-6E8A-4147-A177-3AD203B41FA5}">
                      <a16:colId xmlns:a16="http://schemas.microsoft.com/office/drawing/2014/main" val="2317325834"/>
                    </a:ext>
                  </a:extLst>
                </a:gridCol>
                <a:gridCol w="3083700">
                  <a:extLst>
                    <a:ext uri="{9D8B030D-6E8A-4147-A177-3AD203B41FA5}">
                      <a16:colId xmlns:a16="http://schemas.microsoft.com/office/drawing/2014/main" val="3376093332"/>
                    </a:ext>
                  </a:extLst>
                </a:gridCol>
                <a:gridCol w="732652">
                  <a:extLst>
                    <a:ext uri="{9D8B030D-6E8A-4147-A177-3AD203B41FA5}">
                      <a16:colId xmlns:a16="http://schemas.microsoft.com/office/drawing/2014/main" val="1409262767"/>
                    </a:ext>
                  </a:extLst>
                </a:gridCol>
                <a:gridCol w="732652">
                  <a:extLst>
                    <a:ext uri="{9D8B030D-6E8A-4147-A177-3AD203B41FA5}">
                      <a16:colId xmlns:a16="http://schemas.microsoft.com/office/drawing/2014/main" val="856316392"/>
                    </a:ext>
                  </a:extLst>
                </a:gridCol>
                <a:gridCol w="732652">
                  <a:extLst>
                    <a:ext uri="{9D8B030D-6E8A-4147-A177-3AD203B41FA5}">
                      <a16:colId xmlns:a16="http://schemas.microsoft.com/office/drawing/2014/main" val="2460049559"/>
                    </a:ext>
                  </a:extLst>
                </a:gridCol>
                <a:gridCol w="732652">
                  <a:extLst>
                    <a:ext uri="{9D8B030D-6E8A-4147-A177-3AD203B41FA5}">
                      <a16:colId xmlns:a16="http://schemas.microsoft.com/office/drawing/2014/main" val="2132423581"/>
                    </a:ext>
                  </a:extLst>
                </a:gridCol>
                <a:gridCol w="667042">
                  <a:extLst>
                    <a:ext uri="{9D8B030D-6E8A-4147-A177-3AD203B41FA5}">
                      <a16:colId xmlns:a16="http://schemas.microsoft.com/office/drawing/2014/main" val="2799958413"/>
                    </a:ext>
                  </a:extLst>
                </a:gridCol>
                <a:gridCol w="656107">
                  <a:extLst>
                    <a:ext uri="{9D8B030D-6E8A-4147-A177-3AD203B41FA5}">
                      <a16:colId xmlns:a16="http://schemas.microsoft.com/office/drawing/2014/main" val="2977301104"/>
                    </a:ext>
                  </a:extLst>
                </a:gridCol>
              </a:tblGrid>
              <a:tr h="140141">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92126467"/>
                  </a:ext>
                </a:extLst>
              </a:tr>
              <a:tr h="429182">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588593355"/>
                  </a:ext>
                </a:extLst>
              </a:tr>
              <a:tr h="183935">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16.509.092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16.509.092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2.004.809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87921736"/>
                  </a:ext>
                </a:extLst>
              </a:tr>
              <a:tr h="140141">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669.672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669.672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218.010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0174247"/>
                  </a:ext>
                </a:extLst>
              </a:tr>
              <a:tr h="140141">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733.058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733.058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65.449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3606386"/>
                  </a:ext>
                </a:extLst>
              </a:tr>
              <a:tr h="140141">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15.106.362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15.106.362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1.721.350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9477944"/>
                  </a:ext>
                </a:extLst>
              </a:tr>
              <a:tr h="140141">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15.106.362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15.106.362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1.721.350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3743954"/>
                  </a:ext>
                </a:extLst>
              </a:tr>
              <a:tr h="14014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Asentamientos Precarios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15.106.362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15.106.362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1.721.350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372822110"/>
                  </a:ext>
                </a:extLst>
              </a:tr>
            </a:tbl>
          </a:graphicData>
        </a:graphic>
      </p:graphicFrame>
    </p:spTree>
    <p:extLst>
      <p:ext uri="{BB962C8B-B14F-4D97-AF65-F5344CB8AC3E}">
        <p14:creationId xmlns:p14="http://schemas.microsoft.com/office/powerpoint/2010/main" val="1877542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01. PROGRAMA 04: RECUPERACIÓN DE BARRIOS</a:t>
            </a:r>
          </a:p>
        </p:txBody>
      </p:sp>
      <p:sp>
        <p:nvSpPr>
          <p:cNvPr id="6" name="1 Título">
            <a:extLst>
              <a:ext uri="{FF2B5EF4-FFF2-40B4-BE49-F238E27FC236}">
                <a16:creationId xmlns:a16="http://schemas.microsoft.com/office/drawing/2014/main" id="{EC089A1E-B610-4F17-A418-6B196D53EBC7}"/>
              </a:ext>
            </a:extLst>
          </p:cNvPr>
          <p:cNvSpPr txBox="1">
            <a:spLocks/>
          </p:cNvSpPr>
          <p:nvPr/>
        </p:nvSpPr>
        <p:spPr>
          <a:xfrm>
            <a:off x="386224" y="1268760"/>
            <a:ext cx="8229600" cy="365125"/>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39D6E418-EA2E-45EB-B1D1-6E6D658CE72E}"/>
              </a:ext>
            </a:extLst>
          </p:cNvPr>
          <p:cNvGraphicFramePr>
            <a:graphicFrameLocks noGrp="1"/>
          </p:cNvGraphicFramePr>
          <p:nvPr>
            <p:extLst>
              <p:ext uri="{D42A27DB-BD31-4B8C-83A1-F6EECF244321}">
                <p14:modId xmlns:p14="http://schemas.microsoft.com/office/powerpoint/2010/main" val="4157619155"/>
              </p:ext>
            </p:extLst>
          </p:nvPr>
        </p:nvGraphicFramePr>
        <p:xfrm>
          <a:off x="541341" y="1633884"/>
          <a:ext cx="8083794" cy="1795114"/>
        </p:xfrm>
        <a:graphic>
          <a:graphicData uri="http://schemas.openxmlformats.org/drawingml/2006/table">
            <a:tbl>
              <a:tblPr/>
              <a:tblGrid>
                <a:gridCol w="270905">
                  <a:extLst>
                    <a:ext uri="{9D8B030D-6E8A-4147-A177-3AD203B41FA5}">
                      <a16:colId xmlns:a16="http://schemas.microsoft.com/office/drawing/2014/main" val="4087186105"/>
                    </a:ext>
                  </a:extLst>
                </a:gridCol>
                <a:gridCol w="270905">
                  <a:extLst>
                    <a:ext uri="{9D8B030D-6E8A-4147-A177-3AD203B41FA5}">
                      <a16:colId xmlns:a16="http://schemas.microsoft.com/office/drawing/2014/main" val="1200420366"/>
                    </a:ext>
                  </a:extLst>
                </a:gridCol>
                <a:gridCol w="270905">
                  <a:extLst>
                    <a:ext uri="{9D8B030D-6E8A-4147-A177-3AD203B41FA5}">
                      <a16:colId xmlns:a16="http://schemas.microsoft.com/office/drawing/2014/main" val="1529193074"/>
                    </a:ext>
                  </a:extLst>
                </a:gridCol>
                <a:gridCol w="3055804">
                  <a:extLst>
                    <a:ext uri="{9D8B030D-6E8A-4147-A177-3AD203B41FA5}">
                      <a16:colId xmlns:a16="http://schemas.microsoft.com/office/drawing/2014/main" val="2963741094"/>
                    </a:ext>
                  </a:extLst>
                </a:gridCol>
                <a:gridCol w="726024">
                  <a:extLst>
                    <a:ext uri="{9D8B030D-6E8A-4147-A177-3AD203B41FA5}">
                      <a16:colId xmlns:a16="http://schemas.microsoft.com/office/drawing/2014/main" val="2780972774"/>
                    </a:ext>
                  </a:extLst>
                </a:gridCol>
                <a:gridCol w="726024">
                  <a:extLst>
                    <a:ext uri="{9D8B030D-6E8A-4147-A177-3AD203B41FA5}">
                      <a16:colId xmlns:a16="http://schemas.microsoft.com/office/drawing/2014/main" val="2473767730"/>
                    </a:ext>
                  </a:extLst>
                </a:gridCol>
                <a:gridCol w="726024">
                  <a:extLst>
                    <a:ext uri="{9D8B030D-6E8A-4147-A177-3AD203B41FA5}">
                      <a16:colId xmlns:a16="http://schemas.microsoft.com/office/drawing/2014/main" val="1083237593"/>
                    </a:ext>
                  </a:extLst>
                </a:gridCol>
                <a:gridCol w="726024">
                  <a:extLst>
                    <a:ext uri="{9D8B030D-6E8A-4147-A177-3AD203B41FA5}">
                      <a16:colId xmlns:a16="http://schemas.microsoft.com/office/drawing/2014/main" val="3714211879"/>
                    </a:ext>
                  </a:extLst>
                </a:gridCol>
                <a:gridCol w="661007">
                  <a:extLst>
                    <a:ext uri="{9D8B030D-6E8A-4147-A177-3AD203B41FA5}">
                      <a16:colId xmlns:a16="http://schemas.microsoft.com/office/drawing/2014/main" val="1953055609"/>
                    </a:ext>
                  </a:extLst>
                </a:gridCol>
                <a:gridCol w="650172">
                  <a:extLst>
                    <a:ext uri="{9D8B030D-6E8A-4147-A177-3AD203B41FA5}">
                      <a16:colId xmlns:a16="http://schemas.microsoft.com/office/drawing/2014/main" val="1090578103"/>
                    </a:ext>
                  </a:extLst>
                </a:gridCol>
              </a:tblGrid>
              <a:tr h="135231">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92501184"/>
                  </a:ext>
                </a:extLst>
              </a:tr>
              <a:tr h="404624">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26311127"/>
                  </a:ext>
                </a:extLst>
              </a:tr>
              <a:tr h="173411">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22.955.389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8.245.689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-14.709.700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979.028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40153157"/>
                  </a:ext>
                </a:extLst>
              </a:tr>
              <a:tr h="135231">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1.813.774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1.813.774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616.035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5591802"/>
                  </a:ext>
                </a:extLst>
              </a:tr>
              <a:tr h="135231">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1.032.022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1.032.022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244.029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9588377"/>
                  </a:ext>
                </a:extLst>
              </a:tr>
              <a:tr h="135231">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18.667.593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3.473.357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-15.194.236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61.295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2665063"/>
                  </a:ext>
                </a:extLst>
              </a:tr>
              <a:tr h="13523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Estudios Básicos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1.751.105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1.751.105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40.844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1143014"/>
                  </a:ext>
                </a:extLst>
              </a:tr>
              <a:tr h="135231">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18.667.593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1.722.252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-16.945.341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20.451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8105341"/>
                  </a:ext>
                </a:extLst>
              </a:tr>
              <a:tr h="135231">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1.442.000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1.926.536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484.536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57.669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0422100"/>
                  </a:ext>
                </a:extLst>
              </a:tr>
              <a:tr h="13523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1.442.000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1.926.536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484.536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57.669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882334"/>
                  </a:ext>
                </a:extLst>
              </a:tr>
              <a:tr h="135231">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1.442.000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1.926.536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484.536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57.669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3797843"/>
                  </a:ext>
                </a:extLst>
              </a:tr>
            </a:tbl>
          </a:graphicData>
        </a:graphic>
      </p:graphicFrame>
    </p:spTree>
    <p:extLst>
      <p:ext uri="{BB962C8B-B14F-4D97-AF65-F5344CB8AC3E}">
        <p14:creationId xmlns:p14="http://schemas.microsoft.com/office/powerpoint/2010/main" val="3361125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02. PROGRAMA 01: PARQUE METROPOLITANO</a:t>
            </a:r>
          </a:p>
        </p:txBody>
      </p:sp>
      <p:sp>
        <p:nvSpPr>
          <p:cNvPr id="6" name="1 Título">
            <a:extLst>
              <a:ext uri="{FF2B5EF4-FFF2-40B4-BE49-F238E27FC236}">
                <a16:creationId xmlns:a16="http://schemas.microsoft.com/office/drawing/2014/main" id="{12890ECB-8E28-4655-8676-C0AA09437F16}"/>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AD499068-3F26-46E2-8B2E-716827CEF374}"/>
              </a:ext>
            </a:extLst>
          </p:cNvPr>
          <p:cNvGraphicFramePr>
            <a:graphicFrameLocks noGrp="1"/>
          </p:cNvGraphicFramePr>
          <p:nvPr>
            <p:extLst>
              <p:ext uri="{D42A27DB-BD31-4B8C-83A1-F6EECF244321}">
                <p14:modId xmlns:p14="http://schemas.microsoft.com/office/powerpoint/2010/main" val="4040964095"/>
              </p:ext>
            </p:extLst>
          </p:nvPr>
        </p:nvGraphicFramePr>
        <p:xfrm>
          <a:off x="493204" y="1822310"/>
          <a:ext cx="8157591" cy="2470792"/>
        </p:xfrm>
        <a:graphic>
          <a:graphicData uri="http://schemas.openxmlformats.org/drawingml/2006/table">
            <a:tbl>
              <a:tblPr/>
              <a:tblGrid>
                <a:gridCol w="273378">
                  <a:extLst>
                    <a:ext uri="{9D8B030D-6E8A-4147-A177-3AD203B41FA5}">
                      <a16:colId xmlns:a16="http://schemas.microsoft.com/office/drawing/2014/main" val="1985709917"/>
                    </a:ext>
                  </a:extLst>
                </a:gridCol>
                <a:gridCol w="273378">
                  <a:extLst>
                    <a:ext uri="{9D8B030D-6E8A-4147-A177-3AD203B41FA5}">
                      <a16:colId xmlns:a16="http://schemas.microsoft.com/office/drawing/2014/main" val="2374272687"/>
                    </a:ext>
                  </a:extLst>
                </a:gridCol>
                <a:gridCol w="273378">
                  <a:extLst>
                    <a:ext uri="{9D8B030D-6E8A-4147-A177-3AD203B41FA5}">
                      <a16:colId xmlns:a16="http://schemas.microsoft.com/office/drawing/2014/main" val="747076149"/>
                    </a:ext>
                  </a:extLst>
                </a:gridCol>
                <a:gridCol w="3083700">
                  <a:extLst>
                    <a:ext uri="{9D8B030D-6E8A-4147-A177-3AD203B41FA5}">
                      <a16:colId xmlns:a16="http://schemas.microsoft.com/office/drawing/2014/main" val="614239033"/>
                    </a:ext>
                  </a:extLst>
                </a:gridCol>
                <a:gridCol w="732652">
                  <a:extLst>
                    <a:ext uri="{9D8B030D-6E8A-4147-A177-3AD203B41FA5}">
                      <a16:colId xmlns:a16="http://schemas.microsoft.com/office/drawing/2014/main" val="3817778331"/>
                    </a:ext>
                  </a:extLst>
                </a:gridCol>
                <a:gridCol w="732652">
                  <a:extLst>
                    <a:ext uri="{9D8B030D-6E8A-4147-A177-3AD203B41FA5}">
                      <a16:colId xmlns:a16="http://schemas.microsoft.com/office/drawing/2014/main" val="2976481530"/>
                    </a:ext>
                  </a:extLst>
                </a:gridCol>
                <a:gridCol w="732652">
                  <a:extLst>
                    <a:ext uri="{9D8B030D-6E8A-4147-A177-3AD203B41FA5}">
                      <a16:colId xmlns:a16="http://schemas.microsoft.com/office/drawing/2014/main" val="1400472954"/>
                    </a:ext>
                  </a:extLst>
                </a:gridCol>
                <a:gridCol w="732652">
                  <a:extLst>
                    <a:ext uri="{9D8B030D-6E8A-4147-A177-3AD203B41FA5}">
                      <a16:colId xmlns:a16="http://schemas.microsoft.com/office/drawing/2014/main" val="2595112719"/>
                    </a:ext>
                  </a:extLst>
                </a:gridCol>
                <a:gridCol w="667042">
                  <a:extLst>
                    <a:ext uri="{9D8B030D-6E8A-4147-A177-3AD203B41FA5}">
                      <a16:colId xmlns:a16="http://schemas.microsoft.com/office/drawing/2014/main" val="2837120359"/>
                    </a:ext>
                  </a:extLst>
                </a:gridCol>
                <a:gridCol w="656107">
                  <a:extLst>
                    <a:ext uri="{9D8B030D-6E8A-4147-A177-3AD203B41FA5}">
                      <a16:colId xmlns:a16="http://schemas.microsoft.com/office/drawing/2014/main" val="2602493153"/>
                    </a:ext>
                  </a:extLst>
                </a:gridCol>
              </a:tblGrid>
              <a:tr h="135205">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400801884"/>
                  </a:ext>
                </a:extLst>
              </a:tr>
              <a:tr h="404545">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48589120"/>
                  </a:ext>
                </a:extLst>
              </a:tr>
              <a:tr h="173377">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32.453.919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32.453.919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9.420.177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1987484"/>
                  </a:ext>
                </a:extLst>
              </a:tr>
              <a:tr h="135205">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6.575.440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6.575.440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2.702.353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7196653"/>
                  </a:ext>
                </a:extLst>
              </a:tr>
              <a:tr h="135205">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1.925.812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1.925.812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708.262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4404343"/>
                  </a:ext>
                </a:extLst>
              </a:tr>
              <a:tr h="135205">
                <a:tc>
                  <a:txBody>
                    <a:bodyPr/>
                    <a:lstStyle/>
                    <a:p>
                      <a:pPr algn="ctr" fontAlgn="ctr"/>
                      <a:r>
                        <a:rPr lang="es-CL" sz="8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5.958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5.958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95788174"/>
                  </a:ext>
                </a:extLst>
              </a:tr>
              <a:tr h="135205">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5.958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6610764"/>
                  </a:ext>
                </a:extLst>
              </a:tr>
              <a:tr h="135205">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7586360"/>
                  </a:ext>
                </a:extLst>
              </a:tr>
              <a:tr h="135205">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44343651"/>
                  </a:ext>
                </a:extLst>
              </a:tr>
              <a:tr h="135205">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141.261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141.261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6184911"/>
                  </a:ext>
                </a:extLst>
              </a:tr>
              <a:tr h="135205">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41.316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41.316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6080858"/>
                  </a:ext>
                </a:extLst>
              </a:tr>
              <a:tr h="135205">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99.945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99.945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1790065"/>
                  </a:ext>
                </a:extLst>
              </a:tr>
              <a:tr h="135205">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23.805.335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23.805.335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6.002.880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67658398"/>
                  </a:ext>
                </a:extLst>
              </a:tr>
              <a:tr h="135205">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23.805.335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23.805.335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6.002.880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152701"/>
                  </a:ext>
                </a:extLst>
              </a:tr>
              <a:tr h="135205">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9476662"/>
                  </a:ext>
                </a:extLst>
              </a:tr>
              <a:tr h="135205">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42000929"/>
                  </a:ext>
                </a:extLst>
              </a:tr>
            </a:tbl>
          </a:graphicData>
        </a:graphic>
      </p:graphicFrame>
    </p:spTree>
    <p:extLst>
      <p:ext uri="{BB962C8B-B14F-4D97-AF65-F5344CB8AC3E}">
        <p14:creationId xmlns:p14="http://schemas.microsoft.com/office/powerpoint/2010/main" val="200189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21. PROGRAMA 01: SERVIU I REGIÓN</a:t>
            </a:r>
          </a:p>
        </p:txBody>
      </p:sp>
      <p:sp>
        <p:nvSpPr>
          <p:cNvPr id="6" name="1 Título">
            <a:extLst>
              <a:ext uri="{FF2B5EF4-FFF2-40B4-BE49-F238E27FC236}">
                <a16:creationId xmlns:a16="http://schemas.microsoft.com/office/drawing/2014/main" id="{7CD6EB90-5D6E-4D3F-9096-A954178C1533}"/>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4CEE25E2-BCFF-4658-89C9-D455B7A54933}"/>
              </a:ext>
            </a:extLst>
          </p:cNvPr>
          <p:cNvGraphicFramePr>
            <a:graphicFrameLocks noGrp="1"/>
          </p:cNvGraphicFramePr>
          <p:nvPr>
            <p:extLst>
              <p:ext uri="{D42A27DB-BD31-4B8C-83A1-F6EECF244321}">
                <p14:modId xmlns:p14="http://schemas.microsoft.com/office/powerpoint/2010/main" val="974335096"/>
              </p:ext>
            </p:extLst>
          </p:nvPr>
        </p:nvGraphicFramePr>
        <p:xfrm>
          <a:off x="506472" y="1697356"/>
          <a:ext cx="8157591" cy="3931103"/>
        </p:xfrm>
        <a:graphic>
          <a:graphicData uri="http://schemas.openxmlformats.org/drawingml/2006/table">
            <a:tbl>
              <a:tblPr/>
              <a:tblGrid>
                <a:gridCol w="273378">
                  <a:extLst>
                    <a:ext uri="{9D8B030D-6E8A-4147-A177-3AD203B41FA5}">
                      <a16:colId xmlns:a16="http://schemas.microsoft.com/office/drawing/2014/main" val="3802152998"/>
                    </a:ext>
                  </a:extLst>
                </a:gridCol>
                <a:gridCol w="273378">
                  <a:extLst>
                    <a:ext uri="{9D8B030D-6E8A-4147-A177-3AD203B41FA5}">
                      <a16:colId xmlns:a16="http://schemas.microsoft.com/office/drawing/2014/main" val="1322362166"/>
                    </a:ext>
                  </a:extLst>
                </a:gridCol>
                <a:gridCol w="273378">
                  <a:extLst>
                    <a:ext uri="{9D8B030D-6E8A-4147-A177-3AD203B41FA5}">
                      <a16:colId xmlns:a16="http://schemas.microsoft.com/office/drawing/2014/main" val="1495053696"/>
                    </a:ext>
                  </a:extLst>
                </a:gridCol>
                <a:gridCol w="3083700">
                  <a:extLst>
                    <a:ext uri="{9D8B030D-6E8A-4147-A177-3AD203B41FA5}">
                      <a16:colId xmlns:a16="http://schemas.microsoft.com/office/drawing/2014/main" val="4116337017"/>
                    </a:ext>
                  </a:extLst>
                </a:gridCol>
                <a:gridCol w="732652">
                  <a:extLst>
                    <a:ext uri="{9D8B030D-6E8A-4147-A177-3AD203B41FA5}">
                      <a16:colId xmlns:a16="http://schemas.microsoft.com/office/drawing/2014/main" val="1030123044"/>
                    </a:ext>
                  </a:extLst>
                </a:gridCol>
                <a:gridCol w="732652">
                  <a:extLst>
                    <a:ext uri="{9D8B030D-6E8A-4147-A177-3AD203B41FA5}">
                      <a16:colId xmlns:a16="http://schemas.microsoft.com/office/drawing/2014/main" val="3208692734"/>
                    </a:ext>
                  </a:extLst>
                </a:gridCol>
                <a:gridCol w="732652">
                  <a:extLst>
                    <a:ext uri="{9D8B030D-6E8A-4147-A177-3AD203B41FA5}">
                      <a16:colId xmlns:a16="http://schemas.microsoft.com/office/drawing/2014/main" val="214217244"/>
                    </a:ext>
                  </a:extLst>
                </a:gridCol>
                <a:gridCol w="732652">
                  <a:extLst>
                    <a:ext uri="{9D8B030D-6E8A-4147-A177-3AD203B41FA5}">
                      <a16:colId xmlns:a16="http://schemas.microsoft.com/office/drawing/2014/main" val="2372273291"/>
                    </a:ext>
                  </a:extLst>
                </a:gridCol>
                <a:gridCol w="667042">
                  <a:extLst>
                    <a:ext uri="{9D8B030D-6E8A-4147-A177-3AD203B41FA5}">
                      <a16:colId xmlns:a16="http://schemas.microsoft.com/office/drawing/2014/main" val="210280305"/>
                    </a:ext>
                  </a:extLst>
                </a:gridCol>
                <a:gridCol w="656107">
                  <a:extLst>
                    <a:ext uri="{9D8B030D-6E8A-4147-A177-3AD203B41FA5}">
                      <a16:colId xmlns:a16="http://schemas.microsoft.com/office/drawing/2014/main" val="1437084487"/>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08529018"/>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832056164"/>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95.480.052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96.971.674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1.491.622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27.957.581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5345772"/>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3.468.739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3.449.527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-19.212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1.351.106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3666480"/>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267.794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267.794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91.800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44399541"/>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102.418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102.418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102.418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8558007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102.418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102.418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102.418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9903928"/>
                  </a:ext>
                </a:extLst>
              </a:tr>
              <a:tr h="126864">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665.074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6650740,0%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6650740,0%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347380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665.074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6650740,0%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6650740,0%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1969401"/>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17.987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17.987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10.837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083843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0239757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9.027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3.686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4355550"/>
                  </a:ext>
                </a:extLst>
              </a:tr>
              <a:tr h="126864">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12.609.240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13.916.153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1.306.913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3.644.448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945436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12.609.240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13.916.153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1.306.913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3.644.448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5915970"/>
                  </a:ext>
                </a:extLst>
              </a:tr>
              <a:tr h="126864">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39.458.425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39.458.425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5.802.506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08123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39.458.425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39.458.425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5.802.506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34699917"/>
                  </a:ext>
                </a:extLst>
              </a:tr>
              <a:tr h="126864">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39.657.232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39.657.232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16.187.264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2202002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39.657.232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39.657.232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16.187.264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337368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6.177.238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6.177.238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1.661.879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455930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3.644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2849474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542.980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542.980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1.056.910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922705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30.911.487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30.911.487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12.902.427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515275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24.068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24.068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921227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1.057.097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1.057.097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405.543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635527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486.885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486.885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160.505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922016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453.833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453.833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72594974"/>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102.128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101.503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102.128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16340,5%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300954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102.128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101.503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102.128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16340,5%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664523601"/>
                  </a:ext>
                </a:extLst>
              </a:tr>
            </a:tbl>
          </a:graphicData>
        </a:graphic>
      </p:graphicFrame>
    </p:spTree>
    <p:extLst>
      <p:ext uri="{BB962C8B-B14F-4D97-AF65-F5344CB8AC3E}">
        <p14:creationId xmlns:p14="http://schemas.microsoft.com/office/powerpoint/2010/main" val="806774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22. PROGRAMA 01: SERVIU II REGIÓN</a:t>
            </a:r>
          </a:p>
        </p:txBody>
      </p:sp>
      <p:sp>
        <p:nvSpPr>
          <p:cNvPr id="6" name="1 Título">
            <a:extLst>
              <a:ext uri="{FF2B5EF4-FFF2-40B4-BE49-F238E27FC236}">
                <a16:creationId xmlns:a16="http://schemas.microsoft.com/office/drawing/2014/main" id="{AD76B0FA-C63E-4822-AA96-4C5AB326D3CE}"/>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F271C561-34A1-4ECF-A123-54C1E5AE8D32}"/>
              </a:ext>
            </a:extLst>
          </p:cNvPr>
          <p:cNvGraphicFramePr>
            <a:graphicFrameLocks noGrp="1"/>
          </p:cNvGraphicFramePr>
          <p:nvPr>
            <p:extLst>
              <p:ext uri="{D42A27DB-BD31-4B8C-83A1-F6EECF244321}">
                <p14:modId xmlns:p14="http://schemas.microsoft.com/office/powerpoint/2010/main" val="500623597"/>
              </p:ext>
            </p:extLst>
          </p:nvPr>
        </p:nvGraphicFramePr>
        <p:xfrm>
          <a:off x="497859" y="1646407"/>
          <a:ext cx="8148281" cy="4320650"/>
        </p:xfrm>
        <a:graphic>
          <a:graphicData uri="http://schemas.openxmlformats.org/drawingml/2006/table">
            <a:tbl>
              <a:tblPr/>
              <a:tblGrid>
                <a:gridCol w="273066">
                  <a:extLst>
                    <a:ext uri="{9D8B030D-6E8A-4147-A177-3AD203B41FA5}">
                      <a16:colId xmlns:a16="http://schemas.microsoft.com/office/drawing/2014/main" val="104672684"/>
                    </a:ext>
                  </a:extLst>
                </a:gridCol>
                <a:gridCol w="273066">
                  <a:extLst>
                    <a:ext uri="{9D8B030D-6E8A-4147-A177-3AD203B41FA5}">
                      <a16:colId xmlns:a16="http://schemas.microsoft.com/office/drawing/2014/main" val="266172227"/>
                    </a:ext>
                  </a:extLst>
                </a:gridCol>
                <a:gridCol w="273066">
                  <a:extLst>
                    <a:ext uri="{9D8B030D-6E8A-4147-A177-3AD203B41FA5}">
                      <a16:colId xmlns:a16="http://schemas.microsoft.com/office/drawing/2014/main" val="1268904666"/>
                    </a:ext>
                  </a:extLst>
                </a:gridCol>
                <a:gridCol w="3080180">
                  <a:extLst>
                    <a:ext uri="{9D8B030D-6E8A-4147-A177-3AD203B41FA5}">
                      <a16:colId xmlns:a16="http://schemas.microsoft.com/office/drawing/2014/main" val="4085848855"/>
                    </a:ext>
                  </a:extLst>
                </a:gridCol>
                <a:gridCol w="731816">
                  <a:extLst>
                    <a:ext uri="{9D8B030D-6E8A-4147-A177-3AD203B41FA5}">
                      <a16:colId xmlns:a16="http://schemas.microsoft.com/office/drawing/2014/main" val="4148946987"/>
                    </a:ext>
                  </a:extLst>
                </a:gridCol>
                <a:gridCol w="731816">
                  <a:extLst>
                    <a:ext uri="{9D8B030D-6E8A-4147-A177-3AD203B41FA5}">
                      <a16:colId xmlns:a16="http://schemas.microsoft.com/office/drawing/2014/main" val="1530273882"/>
                    </a:ext>
                  </a:extLst>
                </a:gridCol>
                <a:gridCol w="731816">
                  <a:extLst>
                    <a:ext uri="{9D8B030D-6E8A-4147-A177-3AD203B41FA5}">
                      <a16:colId xmlns:a16="http://schemas.microsoft.com/office/drawing/2014/main" val="2169404159"/>
                    </a:ext>
                  </a:extLst>
                </a:gridCol>
                <a:gridCol w="731816">
                  <a:extLst>
                    <a:ext uri="{9D8B030D-6E8A-4147-A177-3AD203B41FA5}">
                      <a16:colId xmlns:a16="http://schemas.microsoft.com/office/drawing/2014/main" val="1921745986"/>
                    </a:ext>
                  </a:extLst>
                </a:gridCol>
                <a:gridCol w="666281">
                  <a:extLst>
                    <a:ext uri="{9D8B030D-6E8A-4147-A177-3AD203B41FA5}">
                      <a16:colId xmlns:a16="http://schemas.microsoft.com/office/drawing/2014/main" val="4286679113"/>
                    </a:ext>
                  </a:extLst>
                </a:gridCol>
                <a:gridCol w="655358">
                  <a:extLst>
                    <a:ext uri="{9D8B030D-6E8A-4147-A177-3AD203B41FA5}">
                      <a16:colId xmlns:a16="http://schemas.microsoft.com/office/drawing/2014/main" val="2590907495"/>
                    </a:ext>
                  </a:extLst>
                </a:gridCol>
              </a:tblGrid>
              <a:tr h="12686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18802540"/>
                  </a:ext>
                </a:extLst>
              </a:tr>
              <a:tr h="388520">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04858301"/>
                  </a:ext>
                </a:extLst>
              </a:tr>
              <a:tr h="1665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72.809.939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74.382.270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1.572.331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14.243.875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7263796"/>
                  </a:ext>
                </a:extLst>
              </a:tr>
              <a:tr h="12686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3.552.836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3.537.337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-15.499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1.379.320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4796789"/>
                  </a:ext>
                </a:extLst>
              </a:tr>
              <a:tr h="12686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392.733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392.733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141.037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3181822"/>
                  </a:ext>
                </a:extLst>
              </a:tr>
              <a:tr h="126864">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83.707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83.707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455463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83.707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83.707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1015564"/>
                  </a:ext>
                </a:extLst>
              </a:tr>
              <a:tr h="126864">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2249696"/>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58954430"/>
                  </a:ext>
                </a:extLst>
              </a:tr>
              <a:tr h="126864">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8.728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5152932"/>
                  </a:ext>
                </a:extLst>
              </a:tr>
              <a:tr h="126864">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4383070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515543"/>
                  </a:ext>
                </a:extLst>
              </a:tr>
              <a:tr h="126864">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9.624.594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11.006.605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1.382.011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2.594.470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723697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9.624.594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11.006.605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1.382.011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2.594.470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2041343"/>
                  </a:ext>
                </a:extLst>
              </a:tr>
              <a:tr h="126864">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29.928.762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29.928.762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1.914.677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429677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29.928.762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29.928.762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1.914.677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1183289"/>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29.928.762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29.928.762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1.914.677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48520759"/>
                  </a:ext>
                </a:extLst>
              </a:tr>
              <a:tr h="126864">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29.301.813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29.423.925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122.112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8.210.978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58907581"/>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29.301.813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29.301.813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8.210.978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533325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2.257.726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2.257.726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1.121.469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071786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19.253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19.253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42929700"/>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2.091.560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2.091.560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1.517.106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80054352"/>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23.152.364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23.152.364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5.159.271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6366199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308.678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308.678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16171895"/>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1.450.034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1.450.034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94904304"/>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409.883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4615,3%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4615,3%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838408"/>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13.317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9791837"/>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122.112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122.112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5771546"/>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122.112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122.112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3604454"/>
                  </a:ext>
                </a:extLst>
              </a:tr>
              <a:tr h="126864">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5046843"/>
                  </a:ext>
                </a:extLst>
              </a:tr>
              <a:tr h="12686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229238787"/>
                  </a:ext>
                </a:extLst>
              </a:tr>
            </a:tbl>
          </a:graphicData>
        </a:graphic>
      </p:graphicFrame>
    </p:spTree>
    <p:extLst>
      <p:ext uri="{BB962C8B-B14F-4D97-AF65-F5344CB8AC3E}">
        <p14:creationId xmlns:p14="http://schemas.microsoft.com/office/powerpoint/2010/main" val="4280672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23. PROGRAMA 01: SERVIU III REGIÓN</a:t>
            </a:r>
          </a:p>
        </p:txBody>
      </p:sp>
      <p:sp>
        <p:nvSpPr>
          <p:cNvPr id="6" name="1 Título">
            <a:extLst>
              <a:ext uri="{FF2B5EF4-FFF2-40B4-BE49-F238E27FC236}">
                <a16:creationId xmlns:a16="http://schemas.microsoft.com/office/drawing/2014/main" id="{9E47B17D-1DA5-450C-8874-0C4D03343944}"/>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906C73D5-7FF5-49DC-97F1-270A8A5DEFA6}"/>
              </a:ext>
            </a:extLst>
          </p:cNvPr>
          <p:cNvGraphicFramePr>
            <a:graphicFrameLocks noGrp="1"/>
          </p:cNvGraphicFramePr>
          <p:nvPr>
            <p:extLst>
              <p:ext uri="{D42A27DB-BD31-4B8C-83A1-F6EECF244321}">
                <p14:modId xmlns:p14="http://schemas.microsoft.com/office/powerpoint/2010/main" val="2245456173"/>
              </p:ext>
            </p:extLst>
          </p:nvPr>
        </p:nvGraphicFramePr>
        <p:xfrm>
          <a:off x="494398" y="1646406"/>
          <a:ext cx="8148281" cy="4518899"/>
        </p:xfrm>
        <a:graphic>
          <a:graphicData uri="http://schemas.openxmlformats.org/drawingml/2006/table">
            <a:tbl>
              <a:tblPr/>
              <a:tblGrid>
                <a:gridCol w="273066">
                  <a:extLst>
                    <a:ext uri="{9D8B030D-6E8A-4147-A177-3AD203B41FA5}">
                      <a16:colId xmlns:a16="http://schemas.microsoft.com/office/drawing/2014/main" val="651517066"/>
                    </a:ext>
                  </a:extLst>
                </a:gridCol>
                <a:gridCol w="273066">
                  <a:extLst>
                    <a:ext uri="{9D8B030D-6E8A-4147-A177-3AD203B41FA5}">
                      <a16:colId xmlns:a16="http://schemas.microsoft.com/office/drawing/2014/main" val="3528125664"/>
                    </a:ext>
                  </a:extLst>
                </a:gridCol>
                <a:gridCol w="273066">
                  <a:extLst>
                    <a:ext uri="{9D8B030D-6E8A-4147-A177-3AD203B41FA5}">
                      <a16:colId xmlns:a16="http://schemas.microsoft.com/office/drawing/2014/main" val="1852358573"/>
                    </a:ext>
                  </a:extLst>
                </a:gridCol>
                <a:gridCol w="3080180">
                  <a:extLst>
                    <a:ext uri="{9D8B030D-6E8A-4147-A177-3AD203B41FA5}">
                      <a16:colId xmlns:a16="http://schemas.microsoft.com/office/drawing/2014/main" val="954798878"/>
                    </a:ext>
                  </a:extLst>
                </a:gridCol>
                <a:gridCol w="731816">
                  <a:extLst>
                    <a:ext uri="{9D8B030D-6E8A-4147-A177-3AD203B41FA5}">
                      <a16:colId xmlns:a16="http://schemas.microsoft.com/office/drawing/2014/main" val="498001217"/>
                    </a:ext>
                  </a:extLst>
                </a:gridCol>
                <a:gridCol w="731816">
                  <a:extLst>
                    <a:ext uri="{9D8B030D-6E8A-4147-A177-3AD203B41FA5}">
                      <a16:colId xmlns:a16="http://schemas.microsoft.com/office/drawing/2014/main" val="1424133383"/>
                    </a:ext>
                  </a:extLst>
                </a:gridCol>
                <a:gridCol w="731816">
                  <a:extLst>
                    <a:ext uri="{9D8B030D-6E8A-4147-A177-3AD203B41FA5}">
                      <a16:colId xmlns:a16="http://schemas.microsoft.com/office/drawing/2014/main" val="1625106006"/>
                    </a:ext>
                  </a:extLst>
                </a:gridCol>
                <a:gridCol w="731816">
                  <a:extLst>
                    <a:ext uri="{9D8B030D-6E8A-4147-A177-3AD203B41FA5}">
                      <a16:colId xmlns:a16="http://schemas.microsoft.com/office/drawing/2014/main" val="2132114479"/>
                    </a:ext>
                  </a:extLst>
                </a:gridCol>
                <a:gridCol w="666281">
                  <a:extLst>
                    <a:ext uri="{9D8B030D-6E8A-4147-A177-3AD203B41FA5}">
                      <a16:colId xmlns:a16="http://schemas.microsoft.com/office/drawing/2014/main" val="2299199849"/>
                    </a:ext>
                  </a:extLst>
                </a:gridCol>
                <a:gridCol w="655358">
                  <a:extLst>
                    <a:ext uri="{9D8B030D-6E8A-4147-A177-3AD203B41FA5}">
                      <a16:colId xmlns:a16="http://schemas.microsoft.com/office/drawing/2014/main" val="1266865842"/>
                    </a:ext>
                  </a:extLst>
                </a:gridCol>
              </a:tblGrid>
              <a:tr h="135807">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437992283"/>
                  </a:ext>
                </a:extLst>
              </a:tr>
              <a:tr h="406347">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905466238"/>
                  </a:ext>
                </a:extLst>
              </a:tr>
              <a:tr h="17414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51.720.119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50.854.664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-865.455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22.763.578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44,0%</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0914050"/>
                  </a:ext>
                </a:extLst>
              </a:tr>
              <a:tr h="135807">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2.763.213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2.759.232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-3.981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1.052.456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30694502"/>
                  </a:ext>
                </a:extLst>
              </a:tr>
              <a:tr h="135807">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446.291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446.291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163.128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35167027"/>
                  </a:ext>
                </a:extLst>
              </a:tr>
              <a:tr h="135807">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8.758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8.758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136065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8.758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8.758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0300471"/>
                  </a:ext>
                </a:extLst>
              </a:tr>
              <a:tr h="135807">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5533241"/>
                  </a:ext>
                </a:extLst>
              </a:tr>
              <a:tr h="13580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7048251"/>
                  </a:ext>
                </a:extLst>
              </a:tr>
              <a:tr h="135807">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69653618"/>
                  </a:ext>
                </a:extLst>
              </a:tr>
              <a:tr h="13580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4.071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4262869"/>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34392317"/>
                  </a:ext>
                </a:extLst>
              </a:tr>
              <a:tr h="135807">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16.889.432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15.942.666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-946.766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5.052.293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0746173"/>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16.889.432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15.942.666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-946.766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5.052.293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1664816"/>
                  </a:ext>
                </a:extLst>
              </a:tr>
              <a:tr h="135807">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13.637.053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13.637.053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3.999.385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7098575"/>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13.637.053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13.637.053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3.999.385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7439256"/>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13.637.053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13.637.053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3.999.385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10886687"/>
                  </a:ext>
                </a:extLst>
              </a:tr>
              <a:tr h="135807">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17.969.652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18.046.186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12.495.677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567145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17.969.652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17.969.652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12.495.677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07959214"/>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2.754.941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2.754.941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1.308.510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52723173"/>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1843995"/>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2.380.064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2.380.064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2.889.110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7634048"/>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8.608.348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8.608.348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6.008.427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261077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58.039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58.039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1234613"/>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795.367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795.367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225.715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7422187"/>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1.032.282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1.032.282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440.304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86951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2.333.048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2.333.048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1.621.015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489463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19744270"/>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883809"/>
                  </a:ext>
                </a:extLst>
              </a:tr>
              <a:tr h="135807">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dirty="0">
                          <a:solidFill>
                            <a:srgbClr val="000000"/>
                          </a:solidFill>
                          <a:effectLst/>
                          <a:latin typeface="Calibri" panose="020F0502020204030204" pitchFamily="34" charset="0"/>
                        </a:rPr>
                        <a:t>1.131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1414443"/>
                  </a:ext>
                </a:extLst>
              </a:tr>
              <a:tr h="13580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991292904"/>
                  </a:ext>
                </a:extLst>
              </a:tr>
            </a:tbl>
          </a:graphicData>
        </a:graphic>
      </p:graphicFrame>
    </p:spTree>
    <p:extLst>
      <p:ext uri="{BB962C8B-B14F-4D97-AF65-F5344CB8AC3E}">
        <p14:creationId xmlns:p14="http://schemas.microsoft.com/office/powerpoint/2010/main" val="749672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24. PROGRAMA 01: SERVIU IV REGIÓN</a:t>
            </a:r>
          </a:p>
        </p:txBody>
      </p:sp>
      <p:sp>
        <p:nvSpPr>
          <p:cNvPr id="6" name="1 Título">
            <a:extLst>
              <a:ext uri="{FF2B5EF4-FFF2-40B4-BE49-F238E27FC236}">
                <a16:creationId xmlns:a16="http://schemas.microsoft.com/office/drawing/2014/main" id="{79550192-DE62-4711-B9AF-13BB7AE9172C}"/>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7715B9E1-16B9-4251-8BFA-1E6B17BFACB1}"/>
              </a:ext>
            </a:extLst>
          </p:cNvPr>
          <p:cNvGraphicFramePr>
            <a:graphicFrameLocks noGrp="1"/>
          </p:cNvGraphicFramePr>
          <p:nvPr>
            <p:extLst>
              <p:ext uri="{D42A27DB-BD31-4B8C-83A1-F6EECF244321}">
                <p14:modId xmlns:p14="http://schemas.microsoft.com/office/powerpoint/2010/main" val="1368007722"/>
              </p:ext>
            </p:extLst>
          </p:nvPr>
        </p:nvGraphicFramePr>
        <p:xfrm>
          <a:off x="529209" y="1608883"/>
          <a:ext cx="8157591" cy="4193925"/>
        </p:xfrm>
        <a:graphic>
          <a:graphicData uri="http://schemas.openxmlformats.org/drawingml/2006/table">
            <a:tbl>
              <a:tblPr/>
              <a:tblGrid>
                <a:gridCol w="273378">
                  <a:extLst>
                    <a:ext uri="{9D8B030D-6E8A-4147-A177-3AD203B41FA5}">
                      <a16:colId xmlns:a16="http://schemas.microsoft.com/office/drawing/2014/main" val="973332469"/>
                    </a:ext>
                  </a:extLst>
                </a:gridCol>
                <a:gridCol w="273378">
                  <a:extLst>
                    <a:ext uri="{9D8B030D-6E8A-4147-A177-3AD203B41FA5}">
                      <a16:colId xmlns:a16="http://schemas.microsoft.com/office/drawing/2014/main" val="506921063"/>
                    </a:ext>
                  </a:extLst>
                </a:gridCol>
                <a:gridCol w="273378">
                  <a:extLst>
                    <a:ext uri="{9D8B030D-6E8A-4147-A177-3AD203B41FA5}">
                      <a16:colId xmlns:a16="http://schemas.microsoft.com/office/drawing/2014/main" val="3838135613"/>
                    </a:ext>
                  </a:extLst>
                </a:gridCol>
                <a:gridCol w="3083700">
                  <a:extLst>
                    <a:ext uri="{9D8B030D-6E8A-4147-A177-3AD203B41FA5}">
                      <a16:colId xmlns:a16="http://schemas.microsoft.com/office/drawing/2014/main" val="3181783213"/>
                    </a:ext>
                  </a:extLst>
                </a:gridCol>
                <a:gridCol w="732652">
                  <a:extLst>
                    <a:ext uri="{9D8B030D-6E8A-4147-A177-3AD203B41FA5}">
                      <a16:colId xmlns:a16="http://schemas.microsoft.com/office/drawing/2014/main" val="1948002040"/>
                    </a:ext>
                  </a:extLst>
                </a:gridCol>
                <a:gridCol w="732652">
                  <a:extLst>
                    <a:ext uri="{9D8B030D-6E8A-4147-A177-3AD203B41FA5}">
                      <a16:colId xmlns:a16="http://schemas.microsoft.com/office/drawing/2014/main" val="434706940"/>
                    </a:ext>
                  </a:extLst>
                </a:gridCol>
                <a:gridCol w="732652">
                  <a:extLst>
                    <a:ext uri="{9D8B030D-6E8A-4147-A177-3AD203B41FA5}">
                      <a16:colId xmlns:a16="http://schemas.microsoft.com/office/drawing/2014/main" val="2071007480"/>
                    </a:ext>
                  </a:extLst>
                </a:gridCol>
                <a:gridCol w="732652">
                  <a:extLst>
                    <a:ext uri="{9D8B030D-6E8A-4147-A177-3AD203B41FA5}">
                      <a16:colId xmlns:a16="http://schemas.microsoft.com/office/drawing/2014/main" val="3454931302"/>
                    </a:ext>
                  </a:extLst>
                </a:gridCol>
                <a:gridCol w="667042">
                  <a:extLst>
                    <a:ext uri="{9D8B030D-6E8A-4147-A177-3AD203B41FA5}">
                      <a16:colId xmlns:a16="http://schemas.microsoft.com/office/drawing/2014/main" val="2917276841"/>
                    </a:ext>
                  </a:extLst>
                </a:gridCol>
                <a:gridCol w="656107">
                  <a:extLst>
                    <a:ext uri="{9D8B030D-6E8A-4147-A177-3AD203B41FA5}">
                      <a16:colId xmlns:a16="http://schemas.microsoft.com/office/drawing/2014/main" val="3402289406"/>
                    </a:ext>
                  </a:extLst>
                </a:gridCol>
              </a:tblGrid>
              <a:tr h="133671">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689341098"/>
                  </a:ext>
                </a:extLst>
              </a:tr>
              <a:tr h="409365">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126187146"/>
                  </a:ext>
                </a:extLst>
              </a:tr>
              <a:tr h="175443">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133.936.217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134.087.818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151.601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37.750.116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1805297"/>
                  </a:ext>
                </a:extLst>
              </a:tr>
              <a:tr h="133671">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3.558.089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3.558.089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1.327.766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0567148"/>
                  </a:ext>
                </a:extLst>
              </a:tr>
              <a:tr h="133671">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344.525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344.525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175.739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4872620"/>
                  </a:ext>
                </a:extLst>
              </a:tr>
              <a:tr h="133671">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539.694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5396940,0%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5396940,0%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3437643"/>
                  </a:ext>
                </a:extLst>
              </a:tr>
              <a:tr h="133671">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539.694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5396940,0%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5396940,0%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85612791"/>
                  </a:ext>
                </a:extLst>
              </a:tr>
              <a:tr h="133671">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11.951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11.951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3202937"/>
                  </a:ext>
                </a:extLst>
              </a:tr>
              <a:tr h="133671">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2687162"/>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3.539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84922806"/>
                  </a:ext>
                </a:extLst>
              </a:tr>
              <a:tr h="133671">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14.997.280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15.034.080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36.800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3.870.748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86761100"/>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14.997.280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15.034.080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36.800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3.870.748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6308739"/>
                  </a:ext>
                </a:extLst>
              </a:tr>
              <a:tr h="133671">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39.241.073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39.241.073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13.183.070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7170693"/>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39.241.073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39.241.073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13.183.070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6106079"/>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39.241.073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39.241.073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13.183.070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02413736"/>
                  </a:ext>
                </a:extLst>
              </a:tr>
              <a:tr h="133671">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75.782.905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75.897.706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114.801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18.653.099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7035014"/>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75.782.905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75.782.905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18.653.099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69428220"/>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12.529.991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12.529.991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4.195.202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2302236"/>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49.164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49.164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26.798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8999140"/>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17.153.149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17.153.149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7.655.173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4657840"/>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34.069.914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34.069.914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3.055.659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1790080"/>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170.816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170.816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5411998"/>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3.801.227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3.801.227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652.440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9706379"/>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2.141.828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2.141.828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610.961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117549"/>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5.866.816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5.866.816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2.456.866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20576244"/>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114.801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114.801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7077722"/>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114.801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114.801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8007110"/>
                  </a:ext>
                </a:extLst>
              </a:tr>
              <a:tr h="133671">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384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84618617"/>
                  </a:ext>
                </a:extLst>
              </a:tr>
              <a:tr h="133671">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748801651"/>
                  </a:ext>
                </a:extLst>
              </a:tr>
            </a:tbl>
          </a:graphicData>
        </a:graphic>
      </p:graphicFrame>
    </p:spTree>
    <p:extLst>
      <p:ext uri="{BB962C8B-B14F-4D97-AF65-F5344CB8AC3E}">
        <p14:creationId xmlns:p14="http://schemas.microsoft.com/office/powerpoint/2010/main" val="3297821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25. PROGRAMA 01: SERVIU V REGIÓN</a:t>
            </a:r>
          </a:p>
        </p:txBody>
      </p:sp>
      <p:sp>
        <p:nvSpPr>
          <p:cNvPr id="6" name="1 Título">
            <a:extLst>
              <a:ext uri="{FF2B5EF4-FFF2-40B4-BE49-F238E27FC236}">
                <a16:creationId xmlns:a16="http://schemas.microsoft.com/office/drawing/2014/main" id="{5DB7A7A6-A4B4-41D0-95FE-02FF289CDBB0}"/>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7E1D8847-C73C-41A4-BFAE-8DEE43D74109}"/>
              </a:ext>
            </a:extLst>
          </p:cNvPr>
          <p:cNvGraphicFramePr>
            <a:graphicFrameLocks noGrp="1"/>
          </p:cNvGraphicFramePr>
          <p:nvPr>
            <p:extLst>
              <p:ext uri="{D42A27DB-BD31-4B8C-83A1-F6EECF244321}">
                <p14:modId xmlns:p14="http://schemas.microsoft.com/office/powerpoint/2010/main" val="1011969467"/>
              </p:ext>
            </p:extLst>
          </p:nvPr>
        </p:nvGraphicFramePr>
        <p:xfrm>
          <a:off x="471256" y="1722916"/>
          <a:ext cx="8201487" cy="4370388"/>
        </p:xfrm>
        <a:graphic>
          <a:graphicData uri="http://schemas.openxmlformats.org/drawingml/2006/table">
            <a:tbl>
              <a:tblPr/>
              <a:tblGrid>
                <a:gridCol w="274849">
                  <a:extLst>
                    <a:ext uri="{9D8B030D-6E8A-4147-A177-3AD203B41FA5}">
                      <a16:colId xmlns:a16="http://schemas.microsoft.com/office/drawing/2014/main" val="2530701892"/>
                    </a:ext>
                  </a:extLst>
                </a:gridCol>
                <a:gridCol w="274849">
                  <a:extLst>
                    <a:ext uri="{9D8B030D-6E8A-4147-A177-3AD203B41FA5}">
                      <a16:colId xmlns:a16="http://schemas.microsoft.com/office/drawing/2014/main" val="306700959"/>
                    </a:ext>
                  </a:extLst>
                </a:gridCol>
                <a:gridCol w="274849">
                  <a:extLst>
                    <a:ext uri="{9D8B030D-6E8A-4147-A177-3AD203B41FA5}">
                      <a16:colId xmlns:a16="http://schemas.microsoft.com/office/drawing/2014/main" val="273026559"/>
                    </a:ext>
                  </a:extLst>
                </a:gridCol>
                <a:gridCol w="3100292">
                  <a:extLst>
                    <a:ext uri="{9D8B030D-6E8A-4147-A177-3AD203B41FA5}">
                      <a16:colId xmlns:a16="http://schemas.microsoft.com/office/drawing/2014/main" val="2024748599"/>
                    </a:ext>
                  </a:extLst>
                </a:gridCol>
                <a:gridCol w="736595">
                  <a:extLst>
                    <a:ext uri="{9D8B030D-6E8A-4147-A177-3AD203B41FA5}">
                      <a16:colId xmlns:a16="http://schemas.microsoft.com/office/drawing/2014/main" val="3838413980"/>
                    </a:ext>
                  </a:extLst>
                </a:gridCol>
                <a:gridCol w="736595">
                  <a:extLst>
                    <a:ext uri="{9D8B030D-6E8A-4147-A177-3AD203B41FA5}">
                      <a16:colId xmlns:a16="http://schemas.microsoft.com/office/drawing/2014/main" val="1815406479"/>
                    </a:ext>
                  </a:extLst>
                </a:gridCol>
                <a:gridCol w="736595">
                  <a:extLst>
                    <a:ext uri="{9D8B030D-6E8A-4147-A177-3AD203B41FA5}">
                      <a16:colId xmlns:a16="http://schemas.microsoft.com/office/drawing/2014/main" val="3799790378"/>
                    </a:ext>
                  </a:extLst>
                </a:gridCol>
                <a:gridCol w="736595">
                  <a:extLst>
                    <a:ext uri="{9D8B030D-6E8A-4147-A177-3AD203B41FA5}">
                      <a16:colId xmlns:a16="http://schemas.microsoft.com/office/drawing/2014/main" val="1277374927"/>
                    </a:ext>
                  </a:extLst>
                </a:gridCol>
                <a:gridCol w="670631">
                  <a:extLst>
                    <a:ext uri="{9D8B030D-6E8A-4147-A177-3AD203B41FA5}">
                      <a16:colId xmlns:a16="http://schemas.microsoft.com/office/drawing/2014/main" val="3556495983"/>
                    </a:ext>
                  </a:extLst>
                </a:gridCol>
                <a:gridCol w="659637">
                  <a:extLst>
                    <a:ext uri="{9D8B030D-6E8A-4147-A177-3AD203B41FA5}">
                      <a16:colId xmlns:a16="http://schemas.microsoft.com/office/drawing/2014/main" val="1384179030"/>
                    </a:ext>
                  </a:extLst>
                </a:gridCol>
              </a:tblGrid>
              <a:tr h="130948">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696863874"/>
                  </a:ext>
                </a:extLst>
              </a:tr>
              <a:tr h="401027">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479094053"/>
                  </a:ext>
                </a:extLst>
              </a:tr>
              <a:tr h="17186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210.606.648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215.389.667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4.783.019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84.902.831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83464769"/>
                  </a:ext>
                </a:extLst>
              </a:tr>
              <a:tr h="130948">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7.292.844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7.281.506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-11.338</a:t>
                      </a:r>
                      <a:r>
                        <a:rPr lang="es-CL" sz="800" b="1" i="0" u="none" strike="noStrike" dirty="0">
                          <a:solidFill>
                            <a:srgbClr val="000000"/>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2.994.201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66213603"/>
                  </a:ext>
                </a:extLst>
              </a:tr>
              <a:tr h="130948">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689.901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689.901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430.485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317395"/>
                  </a:ext>
                </a:extLst>
              </a:tr>
              <a:tr h="130948">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72.422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72.422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72.422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1965044"/>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72.422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72.422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72.422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26762089"/>
                  </a:ext>
                </a:extLst>
              </a:tr>
              <a:tr h="130948">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292.894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2928940,0%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2928940,0%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19840504"/>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292.894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2928940,0%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2928940,0%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1127281"/>
                  </a:ext>
                </a:extLst>
              </a:tr>
              <a:tr h="130948">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22.012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22.012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16.534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75,1%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0654814"/>
                  </a:ext>
                </a:extLst>
              </a:tr>
              <a:tr h="130948">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18.002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15.762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85420918"/>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3455942"/>
                  </a:ext>
                </a:extLst>
              </a:tr>
              <a:tr h="130948">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28.738.435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32.660.016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3.921.581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9.416.897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10140905"/>
                  </a:ext>
                </a:extLst>
              </a:tr>
              <a:tr h="130948">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28.738.435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32.660.016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3.921.581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9.416.897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2847553"/>
                  </a:ext>
                </a:extLst>
              </a:tr>
              <a:tr h="130948">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60.075.287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60.075.287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24.479.982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98540243"/>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60.075.287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60.075.287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24.479.982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8013241"/>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60.075.287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60.075.287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24.479.982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05846436"/>
                  </a:ext>
                </a:extLst>
              </a:tr>
              <a:tr h="130948">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113.787.823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114.588.177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800.354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47.199.416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14635730"/>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113.787.823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113.787.823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47.007.589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58917576"/>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19.031.220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19.031.220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9.578.102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8453552"/>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95.737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95.737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22.623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8113942"/>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22.396.015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22.396.015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10.820.531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8070734"/>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36.960.688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36.960.688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13.786.439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86032741"/>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1.558.242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1.558.242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0054029"/>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3.469.908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3.469.908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332.739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7367980"/>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10.743.359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10.743.359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5.232.120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7783282"/>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19.532.654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19.532.654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7.235.035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6866193"/>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800.354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800.354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191.827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2080279"/>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800.354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800.354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191.827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48143983"/>
                  </a:ext>
                </a:extLst>
              </a:tr>
              <a:tr h="130948">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73693335"/>
                  </a:ext>
                </a:extLst>
              </a:tr>
              <a:tr h="13094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58833903"/>
                  </a:ext>
                </a:extLst>
              </a:tr>
            </a:tbl>
          </a:graphicData>
        </a:graphic>
      </p:graphicFrame>
    </p:spTree>
    <p:extLst>
      <p:ext uri="{BB962C8B-B14F-4D97-AF65-F5344CB8AC3E}">
        <p14:creationId xmlns:p14="http://schemas.microsoft.com/office/powerpoint/2010/main" val="3409019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26. PROGRAMA 01: SERVIU VI REGIÓN</a:t>
            </a:r>
          </a:p>
        </p:txBody>
      </p:sp>
      <p:sp>
        <p:nvSpPr>
          <p:cNvPr id="6" name="1 Título">
            <a:extLst>
              <a:ext uri="{FF2B5EF4-FFF2-40B4-BE49-F238E27FC236}">
                <a16:creationId xmlns:a16="http://schemas.microsoft.com/office/drawing/2014/main" id="{5792F646-79D2-47D8-A1FB-6C10B980D98E}"/>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98D2B214-BAF2-48C8-BC95-0E993842EE73}"/>
              </a:ext>
            </a:extLst>
          </p:cNvPr>
          <p:cNvGraphicFramePr>
            <a:graphicFrameLocks noGrp="1"/>
          </p:cNvGraphicFramePr>
          <p:nvPr>
            <p:extLst>
              <p:ext uri="{D42A27DB-BD31-4B8C-83A1-F6EECF244321}">
                <p14:modId xmlns:p14="http://schemas.microsoft.com/office/powerpoint/2010/main" val="2081017403"/>
              </p:ext>
            </p:extLst>
          </p:nvPr>
        </p:nvGraphicFramePr>
        <p:xfrm>
          <a:off x="476005" y="1726236"/>
          <a:ext cx="8210795" cy="4552316"/>
        </p:xfrm>
        <a:graphic>
          <a:graphicData uri="http://schemas.openxmlformats.org/drawingml/2006/table">
            <a:tbl>
              <a:tblPr/>
              <a:tblGrid>
                <a:gridCol w="275160">
                  <a:extLst>
                    <a:ext uri="{9D8B030D-6E8A-4147-A177-3AD203B41FA5}">
                      <a16:colId xmlns:a16="http://schemas.microsoft.com/office/drawing/2014/main" val="1821539961"/>
                    </a:ext>
                  </a:extLst>
                </a:gridCol>
                <a:gridCol w="275160">
                  <a:extLst>
                    <a:ext uri="{9D8B030D-6E8A-4147-A177-3AD203B41FA5}">
                      <a16:colId xmlns:a16="http://schemas.microsoft.com/office/drawing/2014/main" val="1952747382"/>
                    </a:ext>
                  </a:extLst>
                </a:gridCol>
                <a:gridCol w="275160">
                  <a:extLst>
                    <a:ext uri="{9D8B030D-6E8A-4147-A177-3AD203B41FA5}">
                      <a16:colId xmlns:a16="http://schemas.microsoft.com/office/drawing/2014/main" val="62972995"/>
                    </a:ext>
                  </a:extLst>
                </a:gridCol>
                <a:gridCol w="3103813">
                  <a:extLst>
                    <a:ext uri="{9D8B030D-6E8A-4147-A177-3AD203B41FA5}">
                      <a16:colId xmlns:a16="http://schemas.microsoft.com/office/drawing/2014/main" val="541522620"/>
                    </a:ext>
                  </a:extLst>
                </a:gridCol>
                <a:gridCol w="737431">
                  <a:extLst>
                    <a:ext uri="{9D8B030D-6E8A-4147-A177-3AD203B41FA5}">
                      <a16:colId xmlns:a16="http://schemas.microsoft.com/office/drawing/2014/main" val="273757041"/>
                    </a:ext>
                  </a:extLst>
                </a:gridCol>
                <a:gridCol w="737431">
                  <a:extLst>
                    <a:ext uri="{9D8B030D-6E8A-4147-A177-3AD203B41FA5}">
                      <a16:colId xmlns:a16="http://schemas.microsoft.com/office/drawing/2014/main" val="3442773618"/>
                    </a:ext>
                  </a:extLst>
                </a:gridCol>
                <a:gridCol w="737431">
                  <a:extLst>
                    <a:ext uri="{9D8B030D-6E8A-4147-A177-3AD203B41FA5}">
                      <a16:colId xmlns:a16="http://schemas.microsoft.com/office/drawing/2014/main" val="2316596263"/>
                    </a:ext>
                  </a:extLst>
                </a:gridCol>
                <a:gridCol w="737431">
                  <a:extLst>
                    <a:ext uri="{9D8B030D-6E8A-4147-A177-3AD203B41FA5}">
                      <a16:colId xmlns:a16="http://schemas.microsoft.com/office/drawing/2014/main" val="2082441526"/>
                    </a:ext>
                  </a:extLst>
                </a:gridCol>
                <a:gridCol w="671392">
                  <a:extLst>
                    <a:ext uri="{9D8B030D-6E8A-4147-A177-3AD203B41FA5}">
                      <a16:colId xmlns:a16="http://schemas.microsoft.com/office/drawing/2014/main" val="1355549551"/>
                    </a:ext>
                  </a:extLst>
                </a:gridCol>
                <a:gridCol w="660386">
                  <a:extLst>
                    <a:ext uri="{9D8B030D-6E8A-4147-A177-3AD203B41FA5}">
                      <a16:colId xmlns:a16="http://schemas.microsoft.com/office/drawing/2014/main" val="156921712"/>
                    </a:ext>
                  </a:extLst>
                </a:gridCol>
              </a:tblGrid>
              <a:tr h="132854">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21522482"/>
                  </a:ext>
                </a:extLst>
              </a:tr>
              <a:tr h="396687">
                <a:tc>
                  <a:txBody>
                    <a:bodyPr/>
                    <a:lstStyle/>
                    <a:p>
                      <a:pPr algn="l" fontAlgn="ctr"/>
                      <a:r>
                        <a:rPr lang="es-CL" sz="800" b="1" i="0" u="none" strike="noStrike">
                          <a:solidFill>
                            <a:srgbClr val="FFFFFF"/>
                          </a:solidFill>
                          <a:effectLst/>
                          <a:latin typeface="Calibri" panose="020F0502020204030204" pitchFamily="34" charset="0"/>
                        </a:rPr>
                        <a:t>Subt.</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12" marR="7912" marT="791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420514321"/>
                  </a:ext>
                </a:extLst>
              </a:tr>
              <a:tr h="170009">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103.470.806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104.549.492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1.078.686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51.451.009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49,7%</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49,2%</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33665027"/>
                  </a:ext>
                </a:extLst>
              </a:tr>
              <a:tr h="132854">
                <a:tc>
                  <a:txBody>
                    <a:bodyPr/>
                    <a:lstStyle/>
                    <a:p>
                      <a:pPr algn="ctr" fontAlgn="ctr"/>
                      <a:r>
                        <a:rPr lang="es-CL" sz="800" b="1" i="0" u="none" strike="noStrike">
                          <a:solidFill>
                            <a:srgbClr val="000000"/>
                          </a:solidFill>
                          <a:effectLst/>
                          <a:latin typeface="Calibri" panose="020F0502020204030204" pitchFamily="34" charset="0"/>
                        </a:rPr>
                        <a:t>21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4.452.110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4.440.135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-11.975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1.728.829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25407399"/>
                  </a:ext>
                </a:extLst>
              </a:tr>
              <a:tr h="132854">
                <a:tc>
                  <a:txBody>
                    <a:bodyPr/>
                    <a:lstStyle/>
                    <a:p>
                      <a:pPr algn="ctr" fontAlgn="ctr"/>
                      <a:r>
                        <a:rPr lang="es-CL" sz="800" b="1" i="0" u="none" strike="noStrike">
                          <a:solidFill>
                            <a:srgbClr val="000000"/>
                          </a:solidFill>
                          <a:effectLst/>
                          <a:latin typeface="Calibri" panose="020F0502020204030204" pitchFamily="34" charset="0"/>
                        </a:rPr>
                        <a:t>22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460.888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460.888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208.361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45,2%</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45,2%</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56531110"/>
                  </a:ext>
                </a:extLst>
              </a:tr>
              <a:tr h="132854">
                <a:tc>
                  <a:txBody>
                    <a:bodyPr/>
                    <a:lstStyle/>
                    <a:p>
                      <a:pPr algn="ctr" fontAlgn="ctr"/>
                      <a:r>
                        <a:rPr lang="es-CL" sz="800" b="1" i="0" u="none" strike="noStrike">
                          <a:solidFill>
                            <a:srgbClr val="000000"/>
                          </a:solidFill>
                          <a:effectLst/>
                          <a:latin typeface="Calibri" panose="020F0502020204030204" pitchFamily="34" charset="0"/>
                        </a:rPr>
                        <a:t>23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26.345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26.345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27822935"/>
                  </a:ext>
                </a:extLst>
              </a:tr>
              <a:tr h="132854">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Sociales del Empleador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26.345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26.345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1626366"/>
                  </a:ext>
                </a:extLst>
              </a:tr>
              <a:tr h="132854">
                <a:tc>
                  <a:txBody>
                    <a:bodyPr/>
                    <a:lstStyle/>
                    <a:p>
                      <a:pPr algn="ctr" fontAlgn="ctr"/>
                      <a:r>
                        <a:rPr lang="es-CL" sz="800" b="1" i="0" u="none" strike="noStrike">
                          <a:solidFill>
                            <a:srgbClr val="000000"/>
                          </a:solidFill>
                          <a:effectLst/>
                          <a:latin typeface="Calibri" panose="020F0502020204030204" pitchFamily="34" charset="0"/>
                        </a:rPr>
                        <a:t>26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64.191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641910,0%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641910,0%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05190364"/>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64.191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641910,0%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641910,0%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92789372"/>
                  </a:ext>
                </a:extLst>
              </a:tr>
              <a:tr h="132854">
                <a:tc>
                  <a:txBody>
                    <a:bodyPr/>
                    <a:lstStyle/>
                    <a:p>
                      <a:pPr algn="ctr" fontAlgn="ctr"/>
                      <a:r>
                        <a:rPr lang="es-CL" sz="800" b="1" i="0" u="none" strike="noStrike">
                          <a:solidFill>
                            <a:srgbClr val="000000"/>
                          </a:solidFill>
                          <a:effectLst/>
                          <a:latin typeface="Calibri" panose="020F0502020204030204" pitchFamily="34" charset="0"/>
                        </a:rPr>
                        <a:t>29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936.647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936.647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8.793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33684510"/>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Edificios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916.716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916.716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47210186"/>
                  </a:ext>
                </a:extLst>
              </a:tr>
              <a:tr h="132854">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9.200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9.200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7.071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72465068"/>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10.731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10.731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1.722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7775306"/>
                  </a:ext>
                </a:extLst>
              </a:tr>
              <a:tr h="132854">
                <a:tc>
                  <a:txBody>
                    <a:bodyPr/>
                    <a:lstStyle/>
                    <a:p>
                      <a:pPr algn="ctr" fontAlgn="ctr"/>
                      <a:r>
                        <a:rPr lang="es-CL" sz="800" b="1" i="0" u="none" strike="noStrike">
                          <a:solidFill>
                            <a:srgbClr val="000000"/>
                          </a:solidFill>
                          <a:effectLst/>
                          <a:latin typeface="Calibri" panose="020F0502020204030204" pitchFamily="34" charset="0"/>
                        </a:rPr>
                        <a:t>31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10.934.837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11.287.404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352.567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3.699.337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93299994"/>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10.934.837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11.287.404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352.567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3.699.337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7275860"/>
                  </a:ext>
                </a:extLst>
              </a:tr>
              <a:tr h="132854">
                <a:tc>
                  <a:txBody>
                    <a:bodyPr/>
                    <a:lstStyle/>
                    <a:p>
                      <a:pPr algn="ctr" fontAlgn="ctr"/>
                      <a:r>
                        <a:rPr lang="es-CL" sz="800" b="1" i="0" u="none" strike="noStrike">
                          <a:solidFill>
                            <a:srgbClr val="000000"/>
                          </a:solidFill>
                          <a:effectLst/>
                          <a:latin typeface="Calibri" panose="020F0502020204030204" pitchFamily="34" charset="0"/>
                        </a:rPr>
                        <a:t>32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28.415.245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28.415.245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6.484.347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8806606"/>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28.415.245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28.415.245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6.484.347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0846934"/>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6.484.347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58526062"/>
                  </a:ext>
                </a:extLst>
              </a:tr>
              <a:tr h="132854">
                <a:tc>
                  <a:txBody>
                    <a:bodyPr/>
                    <a:lstStyle/>
                    <a:p>
                      <a:pPr algn="ctr" fontAlgn="ctr"/>
                      <a:r>
                        <a:rPr lang="es-CL" sz="800" b="1" i="0" u="none" strike="noStrike">
                          <a:solidFill>
                            <a:srgbClr val="000000"/>
                          </a:solidFill>
                          <a:effectLst/>
                          <a:latin typeface="Calibri" panose="020F0502020204030204" pitchFamily="34" charset="0"/>
                        </a:rPr>
                        <a:t>33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58.270.832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58.982.581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711.749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39.257.151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67,4%</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66,6%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77692901"/>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58.270.832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58.270.832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39.257.151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67,4%</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43338507"/>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9.398.891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9.398.891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3.052.638</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32,5%</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32,5%</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1125844"/>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11.070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11.070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4637945"/>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11.016.137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11.016.137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10.539.112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1808356"/>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21.949.265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21.949.265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11.842.869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00259575"/>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712.402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712.402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4909307"/>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2.055.571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2.055.571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138.972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02177608"/>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4.357.030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4.357.030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6.021.561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138,2%</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138,2%</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3351939"/>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8.770.466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8.770.466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7.659.027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87,3%</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87,3%</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16752004"/>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711.749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711.749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881429"/>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711.749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711.749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1876049"/>
                  </a:ext>
                </a:extLst>
              </a:tr>
              <a:tr h="132854">
                <a:tc>
                  <a:txBody>
                    <a:bodyPr/>
                    <a:lstStyle/>
                    <a:p>
                      <a:pPr algn="ctr" fontAlgn="ctr"/>
                      <a:r>
                        <a:rPr lang="es-CL" sz="800" b="1" i="0" u="none" strike="noStrike">
                          <a:solidFill>
                            <a:srgbClr val="000000"/>
                          </a:solidFill>
                          <a:effectLst/>
                          <a:latin typeface="Calibri" panose="020F0502020204030204" pitchFamily="34" charset="0"/>
                        </a:rPr>
                        <a:t>34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86993850"/>
                  </a:ext>
                </a:extLst>
              </a:tr>
              <a:tr h="132854">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927894007"/>
                  </a:ext>
                </a:extLst>
              </a:tr>
            </a:tbl>
          </a:graphicData>
        </a:graphic>
      </p:graphicFrame>
    </p:spTree>
    <p:extLst>
      <p:ext uri="{BB962C8B-B14F-4D97-AF65-F5344CB8AC3E}">
        <p14:creationId xmlns:p14="http://schemas.microsoft.com/office/powerpoint/2010/main" val="63800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268760"/>
            <a:ext cx="8229600" cy="511256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500"/>
              </a:spcBef>
              <a:spcAft>
                <a:spcPts val="500"/>
              </a:spcAft>
            </a:pPr>
            <a:r>
              <a:rPr lang="es-CL" sz="1600" b="1" dirty="0">
                <a:latin typeface="+mn-lt"/>
                <a:ea typeface="Verdana" pitchFamily="34" charset="0"/>
                <a:cs typeface="Verdana" pitchFamily="34" charset="0"/>
              </a:rPr>
              <a:t>Principales hallazgos</a:t>
            </a:r>
          </a:p>
          <a:p>
            <a:pPr marL="342900" indent="-342900" algn="just">
              <a:spcBef>
                <a:spcPts val="500"/>
              </a:spcBef>
              <a:spcAft>
                <a:spcPts val="500"/>
              </a:spcAft>
              <a:buFont typeface="+mj-lt"/>
              <a:buAutoNum type="arabicPeriod"/>
            </a:pPr>
            <a:r>
              <a:rPr lang="es-CL" sz="1600" dirty="0">
                <a:latin typeface="+mn-lt"/>
              </a:rPr>
              <a:t>Para el año 2019, el presupuesto aprobado del Ministerio de Vivienda y Urbanismo (MINVU), según lo informado por el Ejecutivo, busca contribuir a la construcción de ciudades socialmente integradas, conectadas y más felices; recuperando su entorno para transformarlos en espacios amables e inclusivos; y propiciando el acceso a viviendas adecuadas. </a:t>
            </a:r>
          </a:p>
          <a:p>
            <a:pPr marL="342900" indent="-342900" algn="just">
              <a:spcBef>
                <a:spcPts val="500"/>
              </a:spcBef>
              <a:spcAft>
                <a:spcPts val="500"/>
              </a:spcAft>
              <a:buFont typeface="+mj-lt"/>
              <a:buAutoNum type="arabicPeriod"/>
            </a:pPr>
            <a:r>
              <a:rPr lang="es-CL" sz="1600" dirty="0">
                <a:latin typeface="+mn-lt"/>
              </a:rPr>
              <a:t>El presupuesto vigente asciende a los </a:t>
            </a:r>
            <a:r>
              <a:rPr lang="es-CL" sz="1600" b="1" dirty="0">
                <a:latin typeface="+mn-lt"/>
              </a:rPr>
              <a:t>$2.726.310 millones</a:t>
            </a:r>
            <a:r>
              <a:rPr lang="es-CL" sz="1600" dirty="0">
                <a:latin typeface="+mn-lt"/>
              </a:rPr>
              <a:t>, de los cuales un 54,8% se destina a transferencias de capital, un 24% a préstamos y 14,3% a iniciativas de inversión, </a:t>
            </a:r>
            <a:r>
              <a:rPr lang="es-CL" sz="1600" dirty="0"/>
              <a:t>respectivamente, subtítulos que al mes de mayo de 2019 registraron erogaciones del 42,6%, 32,3% y 30,7% respectivamente.</a:t>
            </a:r>
            <a:endParaRPr lang="es-CL" sz="1600" dirty="0">
              <a:latin typeface="+mn-lt"/>
            </a:endParaRPr>
          </a:p>
          <a:p>
            <a:pPr marL="342900" indent="-342900" algn="just">
              <a:spcBef>
                <a:spcPts val="500"/>
              </a:spcBef>
              <a:spcAft>
                <a:spcPts val="500"/>
              </a:spcAft>
              <a:buFont typeface="+mj-lt"/>
              <a:buAutoNum type="arabicPeriod"/>
            </a:pPr>
            <a:r>
              <a:rPr lang="es-CL" sz="1600" dirty="0">
                <a:latin typeface="+mn-lt"/>
              </a:rPr>
              <a:t>La ejecución del Ministerio, del mes de mayo ascendió a </a:t>
            </a:r>
            <a:r>
              <a:rPr lang="es-CL" sz="1600" b="1" dirty="0">
                <a:latin typeface="+mn-lt"/>
              </a:rPr>
              <a:t>$206.968 millones</a:t>
            </a:r>
            <a:r>
              <a:rPr lang="es-CL" sz="1600" dirty="0">
                <a:latin typeface="+mn-lt"/>
              </a:rPr>
              <a:t>, es decir, un </a:t>
            </a:r>
            <a:r>
              <a:rPr lang="es-CL" sz="1600" b="1" dirty="0">
                <a:latin typeface="+mn-lt"/>
              </a:rPr>
              <a:t>7,6%</a:t>
            </a:r>
            <a:r>
              <a:rPr lang="es-CL" sz="1600" dirty="0">
                <a:latin typeface="+mn-lt"/>
              </a:rPr>
              <a:t> respecto del presupuesto vigente, gasto inferior al registrado a igual mes de los últimos dos años (9% en 2018 y 8,4% en 2017).</a:t>
            </a:r>
            <a:endParaRPr lang="es-CL" sz="1600" dirty="0"/>
          </a:p>
          <a:p>
            <a:pPr marL="342900" indent="-342900" algn="just">
              <a:spcBef>
                <a:spcPts val="1200"/>
              </a:spcBef>
              <a:spcAft>
                <a:spcPts val="1200"/>
              </a:spcAft>
              <a:buFont typeface="+mj-lt"/>
              <a:buAutoNum type="arabicPeriod" startAt="4"/>
            </a:pPr>
            <a:r>
              <a:rPr lang="es-CL" sz="1600" dirty="0"/>
              <a:t>A nivel consolidado el presupuesto considera un incremento de $8.889 millones, de dichos recursos $5.245 millones se explican por los decretos que permiten el pago de los compromisos devengados al 31 de diciembre de 2018 (deuda flotante), mientras que los recursos restantes incrementaron los presupuestos de los SERVIU.</a:t>
            </a:r>
          </a:p>
          <a:p>
            <a:pPr algn="just">
              <a:spcBef>
                <a:spcPts val="500"/>
              </a:spcBef>
              <a:spcAft>
                <a:spcPts val="500"/>
              </a:spcAft>
            </a:pPr>
            <a:endParaRPr lang="es-CL" sz="16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spTree>
    <p:extLst>
      <p:ext uri="{BB962C8B-B14F-4D97-AF65-F5344CB8AC3E}">
        <p14:creationId xmlns:p14="http://schemas.microsoft.com/office/powerpoint/2010/main" val="3205060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27. PROGRAMA 01: SERVIU VII REGIÓN</a:t>
            </a:r>
          </a:p>
        </p:txBody>
      </p:sp>
      <p:sp>
        <p:nvSpPr>
          <p:cNvPr id="6" name="1 Título">
            <a:extLst>
              <a:ext uri="{FF2B5EF4-FFF2-40B4-BE49-F238E27FC236}">
                <a16:creationId xmlns:a16="http://schemas.microsoft.com/office/drawing/2014/main" id="{DA8AFDF8-DACF-4502-9277-D4BF9EA83256}"/>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473D98D4-F512-463F-A811-0A08DA354360}"/>
              </a:ext>
            </a:extLst>
          </p:cNvPr>
          <p:cNvGraphicFramePr>
            <a:graphicFrameLocks noGrp="1"/>
          </p:cNvGraphicFramePr>
          <p:nvPr>
            <p:extLst>
              <p:ext uri="{D42A27DB-BD31-4B8C-83A1-F6EECF244321}">
                <p14:modId xmlns:p14="http://schemas.microsoft.com/office/powerpoint/2010/main" val="2540370794"/>
              </p:ext>
            </p:extLst>
          </p:nvPr>
        </p:nvGraphicFramePr>
        <p:xfrm>
          <a:off x="451933" y="1724100"/>
          <a:ext cx="8229601" cy="4554448"/>
        </p:xfrm>
        <a:graphic>
          <a:graphicData uri="http://schemas.openxmlformats.org/drawingml/2006/table">
            <a:tbl>
              <a:tblPr/>
              <a:tblGrid>
                <a:gridCol w="275790">
                  <a:extLst>
                    <a:ext uri="{9D8B030D-6E8A-4147-A177-3AD203B41FA5}">
                      <a16:colId xmlns:a16="http://schemas.microsoft.com/office/drawing/2014/main" val="693737234"/>
                    </a:ext>
                  </a:extLst>
                </a:gridCol>
                <a:gridCol w="275790">
                  <a:extLst>
                    <a:ext uri="{9D8B030D-6E8A-4147-A177-3AD203B41FA5}">
                      <a16:colId xmlns:a16="http://schemas.microsoft.com/office/drawing/2014/main" val="1817556403"/>
                    </a:ext>
                  </a:extLst>
                </a:gridCol>
                <a:gridCol w="275790">
                  <a:extLst>
                    <a:ext uri="{9D8B030D-6E8A-4147-A177-3AD203B41FA5}">
                      <a16:colId xmlns:a16="http://schemas.microsoft.com/office/drawing/2014/main" val="1007276720"/>
                    </a:ext>
                  </a:extLst>
                </a:gridCol>
                <a:gridCol w="3110921">
                  <a:extLst>
                    <a:ext uri="{9D8B030D-6E8A-4147-A177-3AD203B41FA5}">
                      <a16:colId xmlns:a16="http://schemas.microsoft.com/office/drawing/2014/main" val="727716748"/>
                    </a:ext>
                  </a:extLst>
                </a:gridCol>
                <a:gridCol w="739120">
                  <a:extLst>
                    <a:ext uri="{9D8B030D-6E8A-4147-A177-3AD203B41FA5}">
                      <a16:colId xmlns:a16="http://schemas.microsoft.com/office/drawing/2014/main" val="429451462"/>
                    </a:ext>
                  </a:extLst>
                </a:gridCol>
                <a:gridCol w="739120">
                  <a:extLst>
                    <a:ext uri="{9D8B030D-6E8A-4147-A177-3AD203B41FA5}">
                      <a16:colId xmlns:a16="http://schemas.microsoft.com/office/drawing/2014/main" val="19062764"/>
                    </a:ext>
                  </a:extLst>
                </a:gridCol>
                <a:gridCol w="739120">
                  <a:extLst>
                    <a:ext uri="{9D8B030D-6E8A-4147-A177-3AD203B41FA5}">
                      <a16:colId xmlns:a16="http://schemas.microsoft.com/office/drawing/2014/main" val="3799410987"/>
                    </a:ext>
                  </a:extLst>
                </a:gridCol>
                <a:gridCol w="739120">
                  <a:extLst>
                    <a:ext uri="{9D8B030D-6E8A-4147-A177-3AD203B41FA5}">
                      <a16:colId xmlns:a16="http://schemas.microsoft.com/office/drawing/2014/main" val="2315089017"/>
                    </a:ext>
                  </a:extLst>
                </a:gridCol>
                <a:gridCol w="672931">
                  <a:extLst>
                    <a:ext uri="{9D8B030D-6E8A-4147-A177-3AD203B41FA5}">
                      <a16:colId xmlns:a16="http://schemas.microsoft.com/office/drawing/2014/main" val="10744932"/>
                    </a:ext>
                  </a:extLst>
                </a:gridCol>
                <a:gridCol w="661899">
                  <a:extLst>
                    <a:ext uri="{9D8B030D-6E8A-4147-A177-3AD203B41FA5}">
                      <a16:colId xmlns:a16="http://schemas.microsoft.com/office/drawing/2014/main" val="1983161750"/>
                    </a:ext>
                  </a:extLst>
                </a:gridCol>
              </a:tblGrid>
              <a:tr h="132493">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613655283"/>
                  </a:ext>
                </a:extLst>
              </a:tr>
              <a:tr h="405761">
                <a:tc>
                  <a:txBody>
                    <a:bodyPr/>
                    <a:lstStyle/>
                    <a:p>
                      <a:pPr algn="l" fontAlgn="ctr"/>
                      <a:r>
                        <a:rPr lang="es-CL" sz="800" b="1" i="0" u="none" strike="noStrike">
                          <a:solidFill>
                            <a:srgbClr val="FFFFFF"/>
                          </a:solidFill>
                          <a:effectLst/>
                          <a:latin typeface="Calibri" panose="020F0502020204030204" pitchFamily="34" charset="0"/>
                        </a:rPr>
                        <a:t>Subt.</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12" marR="7912" marT="791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262383060"/>
                  </a:ext>
                </a:extLst>
              </a:tr>
              <a:tr h="173897">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205.099.100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204.810.349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-288.751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78.399.219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2570178"/>
                  </a:ext>
                </a:extLst>
              </a:tr>
              <a:tr h="132493">
                <a:tc>
                  <a:txBody>
                    <a:bodyPr/>
                    <a:lstStyle/>
                    <a:p>
                      <a:pPr algn="ctr" fontAlgn="ctr"/>
                      <a:r>
                        <a:rPr lang="es-CL" sz="800" b="1" i="0" u="none" strike="noStrike">
                          <a:solidFill>
                            <a:srgbClr val="000000"/>
                          </a:solidFill>
                          <a:effectLst/>
                          <a:latin typeface="Calibri" panose="020F0502020204030204" pitchFamily="34" charset="0"/>
                        </a:rPr>
                        <a:t>21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4.994.765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4.979.625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-15.140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1.954.992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39,1%</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39,3%</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7039359"/>
                  </a:ext>
                </a:extLst>
              </a:tr>
              <a:tr h="132493">
                <a:tc>
                  <a:txBody>
                    <a:bodyPr/>
                    <a:lstStyle/>
                    <a:p>
                      <a:pPr algn="ctr" fontAlgn="ctr"/>
                      <a:r>
                        <a:rPr lang="es-CL" sz="800" b="1" i="0" u="none" strike="noStrike">
                          <a:solidFill>
                            <a:srgbClr val="000000"/>
                          </a:solidFill>
                          <a:effectLst/>
                          <a:latin typeface="Calibri" panose="020F0502020204030204" pitchFamily="34" charset="0"/>
                        </a:rPr>
                        <a:t>22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742.677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742.677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317.356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000362"/>
                  </a:ext>
                </a:extLst>
              </a:tr>
              <a:tr h="132493">
                <a:tc>
                  <a:txBody>
                    <a:bodyPr/>
                    <a:lstStyle/>
                    <a:p>
                      <a:pPr algn="ctr" fontAlgn="ctr"/>
                      <a:r>
                        <a:rPr lang="es-CL" sz="800" b="1" i="0" u="none" strike="noStrike">
                          <a:solidFill>
                            <a:srgbClr val="000000"/>
                          </a:solidFill>
                          <a:effectLst/>
                          <a:latin typeface="Calibri" panose="020F0502020204030204" pitchFamily="34" charset="0"/>
                        </a:rPr>
                        <a:t>23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33.308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33.308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82926911"/>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33.308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33.308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6687933"/>
                  </a:ext>
                </a:extLst>
              </a:tr>
              <a:tr h="132493">
                <a:tc>
                  <a:txBody>
                    <a:bodyPr/>
                    <a:lstStyle/>
                    <a:p>
                      <a:pPr algn="ctr" fontAlgn="ctr"/>
                      <a:r>
                        <a:rPr lang="es-CL" sz="800" b="1" i="0" u="none" strike="noStrike">
                          <a:solidFill>
                            <a:srgbClr val="000000"/>
                          </a:solidFill>
                          <a:effectLst/>
                          <a:latin typeface="Calibri" panose="020F0502020204030204" pitchFamily="34" charset="0"/>
                        </a:rPr>
                        <a:t>26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177.897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1778970,0%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1778970,0%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1211175"/>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177.897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1778970,0%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1778970,0%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47137530"/>
                  </a:ext>
                </a:extLst>
              </a:tr>
              <a:tr h="132493">
                <a:tc>
                  <a:txBody>
                    <a:bodyPr/>
                    <a:lstStyle/>
                    <a:p>
                      <a:pPr algn="ctr" fontAlgn="ctr"/>
                      <a:r>
                        <a:rPr lang="es-CL" sz="800" b="1" i="0" u="none" strike="noStrike">
                          <a:solidFill>
                            <a:srgbClr val="000000"/>
                          </a:solidFill>
                          <a:effectLst/>
                          <a:latin typeface="Calibri" panose="020F0502020204030204" pitchFamily="34" charset="0"/>
                        </a:rPr>
                        <a:t>29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563.609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563.609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12.619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28495733"/>
                  </a:ext>
                </a:extLst>
              </a:tr>
              <a:tr h="132493">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Edificios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551.279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551.279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8.395</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0734875"/>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5.816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5.816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90142968"/>
                  </a:ext>
                </a:extLst>
              </a:tr>
              <a:tr h="132493">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6.514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6.514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53,3%</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53,3%</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3346971"/>
                  </a:ext>
                </a:extLst>
              </a:tr>
              <a:tr h="132493">
                <a:tc>
                  <a:txBody>
                    <a:bodyPr/>
                    <a:lstStyle/>
                    <a:p>
                      <a:pPr algn="ctr" fontAlgn="ctr"/>
                      <a:r>
                        <a:rPr lang="es-CL" sz="800" b="1" i="0" u="none" strike="noStrike">
                          <a:solidFill>
                            <a:srgbClr val="000000"/>
                          </a:solidFill>
                          <a:effectLst/>
                          <a:latin typeface="Calibri" panose="020F0502020204030204" pitchFamily="34" charset="0"/>
                        </a:rPr>
                        <a:t>31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36.664.986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35.704.546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-960.440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8.722.713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8019928"/>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36.664.986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35.704.546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-960.440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8.722.713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0956521"/>
                  </a:ext>
                </a:extLst>
              </a:tr>
              <a:tr h="132493">
                <a:tc>
                  <a:txBody>
                    <a:bodyPr/>
                    <a:lstStyle/>
                    <a:p>
                      <a:pPr algn="ctr" fontAlgn="ctr"/>
                      <a:r>
                        <a:rPr lang="es-CL" sz="800" b="1" i="0" u="none" strike="noStrike">
                          <a:solidFill>
                            <a:srgbClr val="000000"/>
                          </a:solidFill>
                          <a:effectLst/>
                          <a:latin typeface="Calibri" panose="020F0502020204030204" pitchFamily="34" charset="0"/>
                        </a:rPr>
                        <a:t>32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44.500.301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44.500.301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15.454.900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534818"/>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44.500.301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44.500.301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15.454.900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64020317"/>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44.500.301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44.500.301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15.454.900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2228623"/>
                  </a:ext>
                </a:extLst>
              </a:tr>
              <a:tr h="132493">
                <a:tc>
                  <a:txBody>
                    <a:bodyPr/>
                    <a:lstStyle/>
                    <a:p>
                      <a:pPr algn="ctr" fontAlgn="ctr"/>
                      <a:r>
                        <a:rPr lang="es-CL" sz="800" b="1" i="0" u="none" strike="noStrike">
                          <a:solidFill>
                            <a:srgbClr val="000000"/>
                          </a:solidFill>
                          <a:effectLst/>
                          <a:latin typeface="Calibri" panose="020F0502020204030204" pitchFamily="34" charset="0"/>
                        </a:rPr>
                        <a:t>33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117.632.095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118.285.616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653.521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51.758.742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4638625"/>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117.632.095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117.632.095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51.758.742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4721681"/>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25.574.380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25.574.380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10.914.360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226558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6.601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1.308</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8765737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18.143.896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18.143.896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15.346.120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84,6%</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1711623"/>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39.162.864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39.162.864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14.452.049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051528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854.117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854.117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4198887"/>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Habitabilidad Rural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8.462.667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8.462.667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1.663.346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944677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3.949.419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3.949.419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3.137.203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79,4%</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18046762"/>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21.478.151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21.478.151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6.244.356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4008571"/>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653.521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653.521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2662294"/>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653.521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653.521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6590806"/>
                  </a:ext>
                </a:extLst>
              </a:tr>
              <a:tr h="132493">
                <a:tc>
                  <a:txBody>
                    <a:bodyPr/>
                    <a:lstStyle/>
                    <a:p>
                      <a:pPr algn="ctr" fontAlgn="ctr"/>
                      <a:r>
                        <a:rPr lang="es-CL" sz="800" b="1" i="0" u="none" strike="noStrike">
                          <a:solidFill>
                            <a:srgbClr val="000000"/>
                          </a:solidFill>
                          <a:effectLst/>
                          <a:latin typeface="Calibri" panose="020F0502020204030204" pitchFamily="34" charset="0"/>
                        </a:rPr>
                        <a:t>34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13383968"/>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72361679"/>
                  </a:ext>
                </a:extLst>
              </a:tr>
            </a:tbl>
          </a:graphicData>
        </a:graphic>
      </p:graphicFrame>
    </p:spTree>
    <p:extLst>
      <p:ext uri="{BB962C8B-B14F-4D97-AF65-F5344CB8AC3E}">
        <p14:creationId xmlns:p14="http://schemas.microsoft.com/office/powerpoint/2010/main" val="3954172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28. PROGRAMA 01: SERVIU VIII REGIÓN</a:t>
            </a:r>
          </a:p>
        </p:txBody>
      </p:sp>
      <p:sp>
        <p:nvSpPr>
          <p:cNvPr id="6" name="1 Título">
            <a:extLst>
              <a:ext uri="{FF2B5EF4-FFF2-40B4-BE49-F238E27FC236}">
                <a16:creationId xmlns:a16="http://schemas.microsoft.com/office/drawing/2014/main" id="{F9B303A7-0770-42B6-81A2-0F2203484E50}"/>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37E773BB-BB63-4CFA-B0F0-77723EA06C8F}"/>
              </a:ext>
            </a:extLst>
          </p:cNvPr>
          <p:cNvGraphicFramePr>
            <a:graphicFrameLocks noGrp="1"/>
          </p:cNvGraphicFramePr>
          <p:nvPr>
            <p:extLst>
              <p:ext uri="{D42A27DB-BD31-4B8C-83A1-F6EECF244321}">
                <p14:modId xmlns:p14="http://schemas.microsoft.com/office/powerpoint/2010/main" val="2094694679"/>
              </p:ext>
            </p:extLst>
          </p:nvPr>
        </p:nvGraphicFramePr>
        <p:xfrm>
          <a:off x="495213" y="1688366"/>
          <a:ext cx="8120610" cy="4476940"/>
        </p:xfrm>
        <a:graphic>
          <a:graphicData uri="http://schemas.openxmlformats.org/drawingml/2006/table">
            <a:tbl>
              <a:tblPr/>
              <a:tblGrid>
                <a:gridCol w="272139">
                  <a:extLst>
                    <a:ext uri="{9D8B030D-6E8A-4147-A177-3AD203B41FA5}">
                      <a16:colId xmlns:a16="http://schemas.microsoft.com/office/drawing/2014/main" val="4198830195"/>
                    </a:ext>
                  </a:extLst>
                </a:gridCol>
                <a:gridCol w="272139">
                  <a:extLst>
                    <a:ext uri="{9D8B030D-6E8A-4147-A177-3AD203B41FA5}">
                      <a16:colId xmlns:a16="http://schemas.microsoft.com/office/drawing/2014/main" val="2664566430"/>
                    </a:ext>
                  </a:extLst>
                </a:gridCol>
                <a:gridCol w="272139">
                  <a:extLst>
                    <a:ext uri="{9D8B030D-6E8A-4147-A177-3AD203B41FA5}">
                      <a16:colId xmlns:a16="http://schemas.microsoft.com/office/drawing/2014/main" val="1202098457"/>
                    </a:ext>
                  </a:extLst>
                </a:gridCol>
                <a:gridCol w="3069720">
                  <a:extLst>
                    <a:ext uri="{9D8B030D-6E8A-4147-A177-3AD203B41FA5}">
                      <a16:colId xmlns:a16="http://schemas.microsoft.com/office/drawing/2014/main" val="4266633994"/>
                    </a:ext>
                  </a:extLst>
                </a:gridCol>
                <a:gridCol w="729331">
                  <a:extLst>
                    <a:ext uri="{9D8B030D-6E8A-4147-A177-3AD203B41FA5}">
                      <a16:colId xmlns:a16="http://schemas.microsoft.com/office/drawing/2014/main" val="3718827243"/>
                    </a:ext>
                  </a:extLst>
                </a:gridCol>
                <a:gridCol w="729331">
                  <a:extLst>
                    <a:ext uri="{9D8B030D-6E8A-4147-A177-3AD203B41FA5}">
                      <a16:colId xmlns:a16="http://schemas.microsoft.com/office/drawing/2014/main" val="1785904577"/>
                    </a:ext>
                  </a:extLst>
                </a:gridCol>
                <a:gridCol w="729331">
                  <a:extLst>
                    <a:ext uri="{9D8B030D-6E8A-4147-A177-3AD203B41FA5}">
                      <a16:colId xmlns:a16="http://schemas.microsoft.com/office/drawing/2014/main" val="1789986202"/>
                    </a:ext>
                  </a:extLst>
                </a:gridCol>
                <a:gridCol w="729331">
                  <a:extLst>
                    <a:ext uri="{9D8B030D-6E8A-4147-A177-3AD203B41FA5}">
                      <a16:colId xmlns:a16="http://schemas.microsoft.com/office/drawing/2014/main" val="2281839784"/>
                    </a:ext>
                  </a:extLst>
                </a:gridCol>
                <a:gridCol w="664017">
                  <a:extLst>
                    <a:ext uri="{9D8B030D-6E8A-4147-A177-3AD203B41FA5}">
                      <a16:colId xmlns:a16="http://schemas.microsoft.com/office/drawing/2014/main" val="1060143538"/>
                    </a:ext>
                  </a:extLst>
                </a:gridCol>
                <a:gridCol w="653132">
                  <a:extLst>
                    <a:ext uri="{9D8B030D-6E8A-4147-A177-3AD203B41FA5}">
                      <a16:colId xmlns:a16="http://schemas.microsoft.com/office/drawing/2014/main" val="2263940362"/>
                    </a:ext>
                  </a:extLst>
                </a:gridCol>
              </a:tblGrid>
              <a:tr h="134546">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dirty="0">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19734152"/>
                  </a:ext>
                </a:extLst>
              </a:tr>
              <a:tr h="402574">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010395185"/>
                  </a:ext>
                </a:extLst>
              </a:tr>
              <a:tr h="172532">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355.277.703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355.967.687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689.984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172.106.941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48,4%</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9149503"/>
                  </a:ext>
                </a:extLst>
              </a:tr>
              <a:tr h="134546">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12.024.088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12.011.863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-12.225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5.314.124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46507032"/>
                  </a:ext>
                </a:extLst>
              </a:tr>
              <a:tr h="134546">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618.496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618.496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320.055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33020865"/>
                  </a:ext>
                </a:extLst>
              </a:tr>
              <a:tr h="134546">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26.895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26.895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26.894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6833659"/>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26.895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26.895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26.894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7633038"/>
                  </a:ext>
                </a:extLst>
              </a:tr>
              <a:tr h="134546">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389.101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3891010,0%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3891010,0%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0732330"/>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389.101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3891010,0%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3891010,0%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828265"/>
                  </a:ext>
                </a:extLst>
              </a:tr>
              <a:tr h="134546">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9.271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9.271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53930972"/>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5455905"/>
                  </a:ext>
                </a:extLst>
              </a:tr>
              <a:tr h="134546">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5.082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5.082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845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6135977"/>
                  </a:ext>
                </a:extLst>
              </a:tr>
              <a:tr h="134546">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33.228.726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33.294.549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65.823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11.238.010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61029256"/>
                  </a:ext>
                </a:extLst>
              </a:tr>
              <a:tr h="134546">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33.228.726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33.294.549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65.823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11.238.010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1703023"/>
                  </a:ext>
                </a:extLst>
              </a:tr>
              <a:tr h="134546">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74.834.369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74.834.369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24.023.330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83053053"/>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74.834.369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74.834.369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24.023.330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2775174"/>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74.834.369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74.834.369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24.023.330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6096553"/>
                  </a:ext>
                </a:extLst>
              </a:tr>
              <a:tr h="134546">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234.561.465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235.170.956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609.491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130.791.757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7445021"/>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234.561.465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234.561.465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130.500.197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77668306"/>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50.540.347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50.540.347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29.747.661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36363028"/>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58.355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58.355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14.152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1475883"/>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35.515.287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35.515.287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24.009.611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88403289"/>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59.460.937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59.460.937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46.636.792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2292452"/>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895.892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895.892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8681155"/>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17.391.489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17.391.489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5.147.067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43642281"/>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19.712.306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19.712.306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9.875.312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83245430"/>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50.986.852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50.986.852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15.069.602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85945800"/>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609.491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609.491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291.560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4195634"/>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609.491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609.491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291.560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59713450"/>
                  </a:ext>
                </a:extLst>
              </a:tr>
              <a:tr h="134546">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1.278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37812437"/>
                  </a:ext>
                </a:extLst>
              </a:tr>
              <a:tr h="13454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1.278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24534588"/>
                  </a:ext>
                </a:extLst>
              </a:tr>
            </a:tbl>
          </a:graphicData>
        </a:graphic>
      </p:graphicFrame>
    </p:spTree>
    <p:extLst>
      <p:ext uri="{BB962C8B-B14F-4D97-AF65-F5344CB8AC3E}">
        <p14:creationId xmlns:p14="http://schemas.microsoft.com/office/powerpoint/2010/main" val="20981103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29. PROGRAMA 01: SERVIU IX REGIÓN</a:t>
            </a:r>
          </a:p>
        </p:txBody>
      </p:sp>
      <p:sp>
        <p:nvSpPr>
          <p:cNvPr id="6" name="1 Título">
            <a:extLst>
              <a:ext uri="{FF2B5EF4-FFF2-40B4-BE49-F238E27FC236}">
                <a16:creationId xmlns:a16="http://schemas.microsoft.com/office/drawing/2014/main" id="{42AA6087-C4D0-4D6F-A91A-93D1EAC6C9C4}"/>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69365921-FC40-467F-8BD6-1B1770464710}"/>
              </a:ext>
            </a:extLst>
          </p:cNvPr>
          <p:cNvGraphicFramePr>
            <a:graphicFrameLocks noGrp="1"/>
          </p:cNvGraphicFramePr>
          <p:nvPr>
            <p:extLst>
              <p:ext uri="{D42A27DB-BD31-4B8C-83A1-F6EECF244321}">
                <p14:modId xmlns:p14="http://schemas.microsoft.com/office/powerpoint/2010/main" val="4256389925"/>
              </p:ext>
            </p:extLst>
          </p:nvPr>
        </p:nvGraphicFramePr>
        <p:xfrm>
          <a:off x="493204" y="1724100"/>
          <a:ext cx="8157591" cy="4554450"/>
        </p:xfrm>
        <a:graphic>
          <a:graphicData uri="http://schemas.openxmlformats.org/drawingml/2006/table">
            <a:tbl>
              <a:tblPr/>
              <a:tblGrid>
                <a:gridCol w="273378">
                  <a:extLst>
                    <a:ext uri="{9D8B030D-6E8A-4147-A177-3AD203B41FA5}">
                      <a16:colId xmlns:a16="http://schemas.microsoft.com/office/drawing/2014/main" val="1886793557"/>
                    </a:ext>
                  </a:extLst>
                </a:gridCol>
                <a:gridCol w="273378">
                  <a:extLst>
                    <a:ext uri="{9D8B030D-6E8A-4147-A177-3AD203B41FA5}">
                      <a16:colId xmlns:a16="http://schemas.microsoft.com/office/drawing/2014/main" val="2490379069"/>
                    </a:ext>
                  </a:extLst>
                </a:gridCol>
                <a:gridCol w="273378">
                  <a:extLst>
                    <a:ext uri="{9D8B030D-6E8A-4147-A177-3AD203B41FA5}">
                      <a16:colId xmlns:a16="http://schemas.microsoft.com/office/drawing/2014/main" val="3648278938"/>
                    </a:ext>
                  </a:extLst>
                </a:gridCol>
                <a:gridCol w="3083700">
                  <a:extLst>
                    <a:ext uri="{9D8B030D-6E8A-4147-A177-3AD203B41FA5}">
                      <a16:colId xmlns:a16="http://schemas.microsoft.com/office/drawing/2014/main" val="1602564182"/>
                    </a:ext>
                  </a:extLst>
                </a:gridCol>
                <a:gridCol w="732652">
                  <a:extLst>
                    <a:ext uri="{9D8B030D-6E8A-4147-A177-3AD203B41FA5}">
                      <a16:colId xmlns:a16="http://schemas.microsoft.com/office/drawing/2014/main" val="812577697"/>
                    </a:ext>
                  </a:extLst>
                </a:gridCol>
                <a:gridCol w="732652">
                  <a:extLst>
                    <a:ext uri="{9D8B030D-6E8A-4147-A177-3AD203B41FA5}">
                      <a16:colId xmlns:a16="http://schemas.microsoft.com/office/drawing/2014/main" val="2605110602"/>
                    </a:ext>
                  </a:extLst>
                </a:gridCol>
                <a:gridCol w="732652">
                  <a:extLst>
                    <a:ext uri="{9D8B030D-6E8A-4147-A177-3AD203B41FA5}">
                      <a16:colId xmlns:a16="http://schemas.microsoft.com/office/drawing/2014/main" val="1600443511"/>
                    </a:ext>
                  </a:extLst>
                </a:gridCol>
                <a:gridCol w="732652">
                  <a:extLst>
                    <a:ext uri="{9D8B030D-6E8A-4147-A177-3AD203B41FA5}">
                      <a16:colId xmlns:a16="http://schemas.microsoft.com/office/drawing/2014/main" val="531806785"/>
                    </a:ext>
                  </a:extLst>
                </a:gridCol>
                <a:gridCol w="667042">
                  <a:extLst>
                    <a:ext uri="{9D8B030D-6E8A-4147-A177-3AD203B41FA5}">
                      <a16:colId xmlns:a16="http://schemas.microsoft.com/office/drawing/2014/main" val="1165498477"/>
                    </a:ext>
                  </a:extLst>
                </a:gridCol>
                <a:gridCol w="656107">
                  <a:extLst>
                    <a:ext uri="{9D8B030D-6E8A-4147-A177-3AD203B41FA5}">
                      <a16:colId xmlns:a16="http://schemas.microsoft.com/office/drawing/2014/main" val="841298262"/>
                    </a:ext>
                  </a:extLst>
                </a:gridCol>
              </a:tblGrid>
              <a:tr h="136463">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09496956"/>
                  </a:ext>
                </a:extLst>
              </a:tr>
              <a:tr h="417916">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1832141"/>
                  </a:ext>
                </a:extLst>
              </a:tr>
              <a:tr h="179107">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248.207.356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248.508.398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301.042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101.491.195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99192413"/>
                  </a:ext>
                </a:extLst>
              </a:tr>
              <a:tr h="136463">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4.158.881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4.115.627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-43.254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1.653.493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0613679"/>
                  </a:ext>
                </a:extLst>
              </a:tr>
              <a:tr h="136463">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469.225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469.225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201.881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01043294"/>
                  </a:ext>
                </a:extLst>
              </a:tr>
              <a:tr h="136463">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114.694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114.694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8373680"/>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114.694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114.694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4802383"/>
                  </a:ext>
                </a:extLst>
              </a:tr>
              <a:tr h="136463">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160.998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1609980,0%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1609980,0%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89051549"/>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160.998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1609980,0%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1609980,0%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73551010"/>
                  </a:ext>
                </a:extLst>
              </a:tr>
              <a:tr h="136463">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22.583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22.583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7.235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26145627"/>
                  </a:ext>
                </a:extLst>
              </a:tr>
              <a:tr h="136463">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8.793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8.793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6.582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34891499"/>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13.790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13.790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2947981"/>
                  </a:ext>
                </a:extLst>
              </a:tr>
              <a:tr h="136463">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42.601.193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42.601.193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14.521.296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8043688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42.601.193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42.601.193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14.521.296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55086445"/>
                  </a:ext>
                </a:extLst>
              </a:tr>
              <a:tr h="136463">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44.121.353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44.121.353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30.937.508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73626109"/>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44.121.353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44.121.353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30.937.508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8855381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44.121.353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44.121.353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30.937.508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8791226"/>
                  </a:ext>
                </a:extLst>
              </a:tr>
              <a:tr h="136463">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156.833.864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157.063.466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229.602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54.008.784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10503590"/>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156.833.864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156.833.864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54.008.784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038831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23.313.345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23.313.345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17.413.374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6176646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7176983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13.603.197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13.603.197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8.931.717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5692276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75.047.767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75.047.767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9.723.389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763766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2.786.314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2.786.314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7625442"/>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23.701.059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23.701.059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7.842.706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952726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112.639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112.639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2.563.710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2276,0%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2276,0%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2069943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18.263.011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18.263.011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7.533.888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2770984"/>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229.602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229.602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79434147"/>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229.602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229.602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85695955"/>
                  </a:ext>
                </a:extLst>
              </a:tr>
              <a:tr h="136463">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899037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227984945"/>
                  </a:ext>
                </a:extLst>
              </a:tr>
            </a:tbl>
          </a:graphicData>
        </a:graphic>
      </p:graphicFrame>
    </p:spTree>
    <p:extLst>
      <p:ext uri="{BB962C8B-B14F-4D97-AF65-F5344CB8AC3E}">
        <p14:creationId xmlns:p14="http://schemas.microsoft.com/office/powerpoint/2010/main" val="996856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30. PROGRAMA 01: SERVIU X REGIÓN</a:t>
            </a:r>
          </a:p>
        </p:txBody>
      </p:sp>
      <p:sp>
        <p:nvSpPr>
          <p:cNvPr id="6" name="1 Título">
            <a:extLst>
              <a:ext uri="{FF2B5EF4-FFF2-40B4-BE49-F238E27FC236}">
                <a16:creationId xmlns:a16="http://schemas.microsoft.com/office/drawing/2014/main" id="{85539B8D-14C2-4C25-9CB6-A6355EC4D229}"/>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95B515B7-B9B0-4C45-9F6D-951E98B5C8D3}"/>
              </a:ext>
            </a:extLst>
          </p:cNvPr>
          <p:cNvGraphicFramePr>
            <a:graphicFrameLocks noGrp="1"/>
          </p:cNvGraphicFramePr>
          <p:nvPr>
            <p:extLst>
              <p:ext uri="{D42A27DB-BD31-4B8C-83A1-F6EECF244321}">
                <p14:modId xmlns:p14="http://schemas.microsoft.com/office/powerpoint/2010/main" val="267273068"/>
              </p:ext>
            </p:extLst>
          </p:nvPr>
        </p:nvGraphicFramePr>
        <p:xfrm>
          <a:off x="512089" y="1709838"/>
          <a:ext cx="8103734" cy="4383447"/>
        </p:xfrm>
        <a:graphic>
          <a:graphicData uri="http://schemas.openxmlformats.org/drawingml/2006/table">
            <a:tbl>
              <a:tblPr/>
              <a:tblGrid>
                <a:gridCol w="271573">
                  <a:extLst>
                    <a:ext uri="{9D8B030D-6E8A-4147-A177-3AD203B41FA5}">
                      <a16:colId xmlns:a16="http://schemas.microsoft.com/office/drawing/2014/main" val="1709781471"/>
                    </a:ext>
                  </a:extLst>
                </a:gridCol>
                <a:gridCol w="271573">
                  <a:extLst>
                    <a:ext uri="{9D8B030D-6E8A-4147-A177-3AD203B41FA5}">
                      <a16:colId xmlns:a16="http://schemas.microsoft.com/office/drawing/2014/main" val="2349887005"/>
                    </a:ext>
                  </a:extLst>
                </a:gridCol>
                <a:gridCol w="271573">
                  <a:extLst>
                    <a:ext uri="{9D8B030D-6E8A-4147-A177-3AD203B41FA5}">
                      <a16:colId xmlns:a16="http://schemas.microsoft.com/office/drawing/2014/main" val="1050909484"/>
                    </a:ext>
                  </a:extLst>
                </a:gridCol>
                <a:gridCol w="3063341">
                  <a:extLst>
                    <a:ext uri="{9D8B030D-6E8A-4147-A177-3AD203B41FA5}">
                      <a16:colId xmlns:a16="http://schemas.microsoft.com/office/drawing/2014/main" val="279871299"/>
                    </a:ext>
                  </a:extLst>
                </a:gridCol>
                <a:gridCol w="727815">
                  <a:extLst>
                    <a:ext uri="{9D8B030D-6E8A-4147-A177-3AD203B41FA5}">
                      <a16:colId xmlns:a16="http://schemas.microsoft.com/office/drawing/2014/main" val="1227484300"/>
                    </a:ext>
                  </a:extLst>
                </a:gridCol>
                <a:gridCol w="727815">
                  <a:extLst>
                    <a:ext uri="{9D8B030D-6E8A-4147-A177-3AD203B41FA5}">
                      <a16:colId xmlns:a16="http://schemas.microsoft.com/office/drawing/2014/main" val="707110959"/>
                    </a:ext>
                  </a:extLst>
                </a:gridCol>
                <a:gridCol w="727815">
                  <a:extLst>
                    <a:ext uri="{9D8B030D-6E8A-4147-A177-3AD203B41FA5}">
                      <a16:colId xmlns:a16="http://schemas.microsoft.com/office/drawing/2014/main" val="1333323197"/>
                    </a:ext>
                  </a:extLst>
                </a:gridCol>
                <a:gridCol w="727815">
                  <a:extLst>
                    <a:ext uri="{9D8B030D-6E8A-4147-A177-3AD203B41FA5}">
                      <a16:colId xmlns:a16="http://schemas.microsoft.com/office/drawing/2014/main" val="974901291"/>
                    </a:ext>
                  </a:extLst>
                </a:gridCol>
                <a:gridCol w="662639">
                  <a:extLst>
                    <a:ext uri="{9D8B030D-6E8A-4147-A177-3AD203B41FA5}">
                      <a16:colId xmlns:a16="http://schemas.microsoft.com/office/drawing/2014/main" val="1105769920"/>
                    </a:ext>
                  </a:extLst>
                </a:gridCol>
                <a:gridCol w="651775">
                  <a:extLst>
                    <a:ext uri="{9D8B030D-6E8A-4147-A177-3AD203B41FA5}">
                      <a16:colId xmlns:a16="http://schemas.microsoft.com/office/drawing/2014/main" val="3309125841"/>
                    </a:ext>
                  </a:extLst>
                </a:gridCol>
              </a:tblGrid>
              <a:tr h="135396">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795784495"/>
                  </a:ext>
                </a:extLst>
              </a:tr>
              <a:tr h="414651">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7198651"/>
                  </a:ext>
                </a:extLst>
              </a:tr>
              <a:tr h="177708">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166.869.420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165.668.603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-1.200.817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71.460.693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09780809"/>
                  </a:ext>
                </a:extLst>
              </a:tr>
              <a:tr h="135396">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4.670.173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4.648.641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-21.532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1.827.832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931829"/>
                  </a:ext>
                </a:extLst>
              </a:tr>
              <a:tr h="135396">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298.630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298.630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128.324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97174999"/>
                  </a:ext>
                </a:extLst>
              </a:tr>
              <a:tr h="135396">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107.521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107.521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107.521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87268705"/>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107.521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107.521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107.521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53839894"/>
                  </a:ext>
                </a:extLst>
              </a:tr>
              <a:tr h="135396">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208.910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2089100,0%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2089100,0%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88842895"/>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208.910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2089100,0%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2089100,0%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24581227"/>
                  </a:ext>
                </a:extLst>
              </a:tr>
              <a:tr h="135396">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6.677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6.677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99164479"/>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6.677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6.677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5553042"/>
                  </a:ext>
                </a:extLst>
              </a:tr>
              <a:tr h="135396">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20.891.252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19.165.368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-1.725.884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6.835.162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68440019"/>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20.891.252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19.165.368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-1.725.884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6.835.162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52461777"/>
                  </a:ext>
                </a:extLst>
              </a:tr>
              <a:tr h="135396">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39.708.267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39.708.267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20.126.147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5921221"/>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39.708.267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39.708.267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20.126.147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0438847"/>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39.708.267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39.708.267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20.126.147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77599972"/>
                  </a:ext>
                </a:extLst>
              </a:tr>
              <a:tr h="135396">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101.293.565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101.732.643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439.078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42.224.781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22324967"/>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101.293.565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101.293.565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41.939.781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8423367"/>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8.090.264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8.090.264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8.661.724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5320241"/>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13.867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13.867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37,0%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06791628"/>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10.725.925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10.725.925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10.445.850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89946306"/>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53.759.460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53.759.460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8.751.685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30106454"/>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776.085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776.085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9036829"/>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7.188.374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7.188.374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2.033.684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5908342"/>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7.952.594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7.952.594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2.496.977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20649776"/>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12.786.996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12.786.996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9.544.727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74,6%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9179994"/>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439.078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439.078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285.000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65848557"/>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439.078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439.078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285.000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1966207"/>
                  </a:ext>
                </a:extLst>
              </a:tr>
              <a:tr h="135396">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3537171"/>
                  </a:ext>
                </a:extLst>
              </a:tr>
              <a:tr h="135396">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846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200299664"/>
                  </a:ext>
                </a:extLst>
              </a:tr>
            </a:tbl>
          </a:graphicData>
        </a:graphic>
      </p:graphicFrame>
    </p:spTree>
    <p:extLst>
      <p:ext uri="{BB962C8B-B14F-4D97-AF65-F5344CB8AC3E}">
        <p14:creationId xmlns:p14="http://schemas.microsoft.com/office/powerpoint/2010/main" val="2358655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31. PROGRAMA 01: SERVIU XI REGIÓN</a:t>
            </a:r>
          </a:p>
        </p:txBody>
      </p:sp>
      <p:sp>
        <p:nvSpPr>
          <p:cNvPr id="6" name="1 Título">
            <a:extLst>
              <a:ext uri="{FF2B5EF4-FFF2-40B4-BE49-F238E27FC236}">
                <a16:creationId xmlns:a16="http://schemas.microsoft.com/office/drawing/2014/main" id="{ADEE98B5-E0A0-47C8-9075-3616B3A41EFF}"/>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75697E95-6C51-461C-9788-455614C1175D}"/>
              </a:ext>
            </a:extLst>
          </p:cNvPr>
          <p:cNvGraphicFramePr>
            <a:graphicFrameLocks noGrp="1"/>
          </p:cNvGraphicFramePr>
          <p:nvPr>
            <p:extLst>
              <p:ext uri="{D42A27DB-BD31-4B8C-83A1-F6EECF244321}">
                <p14:modId xmlns:p14="http://schemas.microsoft.com/office/powerpoint/2010/main" val="4239295704"/>
              </p:ext>
            </p:extLst>
          </p:nvPr>
        </p:nvGraphicFramePr>
        <p:xfrm>
          <a:off x="502660" y="1695579"/>
          <a:ext cx="8157591" cy="4397721"/>
        </p:xfrm>
        <a:graphic>
          <a:graphicData uri="http://schemas.openxmlformats.org/drawingml/2006/table">
            <a:tbl>
              <a:tblPr/>
              <a:tblGrid>
                <a:gridCol w="273378">
                  <a:extLst>
                    <a:ext uri="{9D8B030D-6E8A-4147-A177-3AD203B41FA5}">
                      <a16:colId xmlns:a16="http://schemas.microsoft.com/office/drawing/2014/main" val="1791880694"/>
                    </a:ext>
                  </a:extLst>
                </a:gridCol>
                <a:gridCol w="273378">
                  <a:extLst>
                    <a:ext uri="{9D8B030D-6E8A-4147-A177-3AD203B41FA5}">
                      <a16:colId xmlns:a16="http://schemas.microsoft.com/office/drawing/2014/main" val="375294796"/>
                    </a:ext>
                  </a:extLst>
                </a:gridCol>
                <a:gridCol w="273378">
                  <a:extLst>
                    <a:ext uri="{9D8B030D-6E8A-4147-A177-3AD203B41FA5}">
                      <a16:colId xmlns:a16="http://schemas.microsoft.com/office/drawing/2014/main" val="775571722"/>
                    </a:ext>
                  </a:extLst>
                </a:gridCol>
                <a:gridCol w="3083700">
                  <a:extLst>
                    <a:ext uri="{9D8B030D-6E8A-4147-A177-3AD203B41FA5}">
                      <a16:colId xmlns:a16="http://schemas.microsoft.com/office/drawing/2014/main" val="336171885"/>
                    </a:ext>
                  </a:extLst>
                </a:gridCol>
                <a:gridCol w="732652">
                  <a:extLst>
                    <a:ext uri="{9D8B030D-6E8A-4147-A177-3AD203B41FA5}">
                      <a16:colId xmlns:a16="http://schemas.microsoft.com/office/drawing/2014/main" val="726025513"/>
                    </a:ext>
                  </a:extLst>
                </a:gridCol>
                <a:gridCol w="732652">
                  <a:extLst>
                    <a:ext uri="{9D8B030D-6E8A-4147-A177-3AD203B41FA5}">
                      <a16:colId xmlns:a16="http://schemas.microsoft.com/office/drawing/2014/main" val="1709491359"/>
                    </a:ext>
                  </a:extLst>
                </a:gridCol>
                <a:gridCol w="732652">
                  <a:extLst>
                    <a:ext uri="{9D8B030D-6E8A-4147-A177-3AD203B41FA5}">
                      <a16:colId xmlns:a16="http://schemas.microsoft.com/office/drawing/2014/main" val="3701728223"/>
                    </a:ext>
                  </a:extLst>
                </a:gridCol>
                <a:gridCol w="732652">
                  <a:extLst>
                    <a:ext uri="{9D8B030D-6E8A-4147-A177-3AD203B41FA5}">
                      <a16:colId xmlns:a16="http://schemas.microsoft.com/office/drawing/2014/main" val="469874301"/>
                    </a:ext>
                  </a:extLst>
                </a:gridCol>
                <a:gridCol w="667042">
                  <a:extLst>
                    <a:ext uri="{9D8B030D-6E8A-4147-A177-3AD203B41FA5}">
                      <a16:colId xmlns:a16="http://schemas.microsoft.com/office/drawing/2014/main" val="3285914195"/>
                    </a:ext>
                  </a:extLst>
                </a:gridCol>
                <a:gridCol w="656107">
                  <a:extLst>
                    <a:ext uri="{9D8B030D-6E8A-4147-A177-3AD203B41FA5}">
                      <a16:colId xmlns:a16="http://schemas.microsoft.com/office/drawing/2014/main" val="2699157598"/>
                    </a:ext>
                  </a:extLst>
                </a:gridCol>
              </a:tblGrid>
              <a:tr h="135837">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827627408"/>
                  </a:ext>
                </a:extLst>
              </a:tr>
              <a:tr h="415999">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1677101642"/>
                  </a:ext>
                </a:extLst>
              </a:tr>
              <a:tr h="178286">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32.862.804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38.633.052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5.770.248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16.795.028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52626593"/>
                  </a:ext>
                </a:extLst>
              </a:tr>
              <a:tr h="135837">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2.911.206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2.906.855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-4.351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1.173.854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3299641"/>
                  </a:ext>
                </a:extLst>
              </a:tr>
              <a:tr h="135837">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227.210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227.210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4741280"/>
                  </a:ext>
                </a:extLst>
              </a:tr>
              <a:tr h="135837">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9.572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9.572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26.699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791525"/>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9.572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9.572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26.699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70009139"/>
                  </a:ext>
                </a:extLst>
              </a:tr>
              <a:tr h="135837">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33229531"/>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49140383"/>
                  </a:ext>
                </a:extLst>
              </a:tr>
              <a:tr h="135837">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7.864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2.099.602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2.091.738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2.070.035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26322,9%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54138741"/>
                  </a:ext>
                </a:extLst>
              </a:tr>
              <a:tr h="13583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Terrenos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2.091.738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2.091.738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2.067.434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8889233"/>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5.161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5.161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5864099"/>
                  </a:ext>
                </a:extLst>
              </a:tr>
              <a:tr h="13583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2.703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2.377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87,9%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3562302"/>
                  </a:ext>
                </a:extLst>
              </a:tr>
              <a:tr h="135837">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3.270.747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6.879.890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3.609.143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1.490.278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3327236"/>
                  </a:ext>
                </a:extLst>
              </a:tr>
              <a:tr h="13583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3.270.747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6.879.890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3.609.143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1.490.278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21981705"/>
                  </a:ext>
                </a:extLst>
              </a:tr>
              <a:tr h="135837">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8.892.870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8.892.870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4.321.248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2891026"/>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8.892.870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8.892.870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4.321.248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2563975"/>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8.892.870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8.892.870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4.321.248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3758289"/>
                  </a:ext>
                </a:extLst>
              </a:tr>
              <a:tr h="135837">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17.552.312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15.549.608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-2.002.704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7.608.733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66737842"/>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17.552.312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15.460.574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-2.091.738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7.608.733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6002208"/>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4.038.341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4.038.341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3.554.927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67645825"/>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2.063.681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2.063.681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779.139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260401"/>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8.330.281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6.238.543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-2.091.738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2.280.303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36,6%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74818216"/>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773.845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773.845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37475165"/>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Habitacional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2.339.812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2.339.812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994.364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28084542"/>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6.352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6.352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26862806"/>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89.034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89.034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42513180"/>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89.034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89.034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8550191"/>
                  </a:ext>
                </a:extLst>
              </a:tr>
              <a:tr h="135837">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2.067.435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2.066.850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7084788"/>
                  </a:ext>
                </a:extLst>
              </a:tr>
              <a:tr h="13583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2.067.435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2.066.850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4018045059"/>
                  </a:ext>
                </a:extLst>
              </a:tr>
            </a:tbl>
          </a:graphicData>
        </a:graphic>
      </p:graphicFrame>
    </p:spTree>
    <p:extLst>
      <p:ext uri="{BB962C8B-B14F-4D97-AF65-F5344CB8AC3E}">
        <p14:creationId xmlns:p14="http://schemas.microsoft.com/office/powerpoint/2010/main" val="3751034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32. PROGRAMA 01: SERVIU XII REGIÓN</a:t>
            </a:r>
          </a:p>
        </p:txBody>
      </p:sp>
      <p:sp>
        <p:nvSpPr>
          <p:cNvPr id="6" name="1 Título">
            <a:extLst>
              <a:ext uri="{FF2B5EF4-FFF2-40B4-BE49-F238E27FC236}">
                <a16:creationId xmlns:a16="http://schemas.microsoft.com/office/drawing/2014/main" id="{A686FD11-5B01-4658-841C-4ACAEF3E3CDC}"/>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27C6F37A-6A7A-451D-B222-4F3A9ACC348B}"/>
              </a:ext>
            </a:extLst>
          </p:cNvPr>
          <p:cNvGraphicFramePr>
            <a:graphicFrameLocks noGrp="1"/>
          </p:cNvGraphicFramePr>
          <p:nvPr>
            <p:extLst>
              <p:ext uri="{D42A27DB-BD31-4B8C-83A1-F6EECF244321}">
                <p14:modId xmlns:p14="http://schemas.microsoft.com/office/powerpoint/2010/main" val="2223510833"/>
              </p:ext>
            </p:extLst>
          </p:nvPr>
        </p:nvGraphicFramePr>
        <p:xfrm>
          <a:off x="528176" y="1724100"/>
          <a:ext cx="8096962" cy="4554450"/>
        </p:xfrm>
        <a:graphic>
          <a:graphicData uri="http://schemas.openxmlformats.org/drawingml/2006/table">
            <a:tbl>
              <a:tblPr/>
              <a:tblGrid>
                <a:gridCol w="271347">
                  <a:extLst>
                    <a:ext uri="{9D8B030D-6E8A-4147-A177-3AD203B41FA5}">
                      <a16:colId xmlns:a16="http://schemas.microsoft.com/office/drawing/2014/main" val="3436349946"/>
                    </a:ext>
                  </a:extLst>
                </a:gridCol>
                <a:gridCol w="271347">
                  <a:extLst>
                    <a:ext uri="{9D8B030D-6E8A-4147-A177-3AD203B41FA5}">
                      <a16:colId xmlns:a16="http://schemas.microsoft.com/office/drawing/2014/main" val="900000737"/>
                    </a:ext>
                  </a:extLst>
                </a:gridCol>
                <a:gridCol w="271347">
                  <a:extLst>
                    <a:ext uri="{9D8B030D-6E8A-4147-A177-3AD203B41FA5}">
                      <a16:colId xmlns:a16="http://schemas.microsoft.com/office/drawing/2014/main" val="1159916853"/>
                    </a:ext>
                  </a:extLst>
                </a:gridCol>
                <a:gridCol w="3060780">
                  <a:extLst>
                    <a:ext uri="{9D8B030D-6E8A-4147-A177-3AD203B41FA5}">
                      <a16:colId xmlns:a16="http://schemas.microsoft.com/office/drawing/2014/main" val="47162562"/>
                    </a:ext>
                  </a:extLst>
                </a:gridCol>
                <a:gridCol w="727207">
                  <a:extLst>
                    <a:ext uri="{9D8B030D-6E8A-4147-A177-3AD203B41FA5}">
                      <a16:colId xmlns:a16="http://schemas.microsoft.com/office/drawing/2014/main" val="1501209755"/>
                    </a:ext>
                  </a:extLst>
                </a:gridCol>
                <a:gridCol w="727207">
                  <a:extLst>
                    <a:ext uri="{9D8B030D-6E8A-4147-A177-3AD203B41FA5}">
                      <a16:colId xmlns:a16="http://schemas.microsoft.com/office/drawing/2014/main" val="2716108735"/>
                    </a:ext>
                  </a:extLst>
                </a:gridCol>
                <a:gridCol w="727207">
                  <a:extLst>
                    <a:ext uri="{9D8B030D-6E8A-4147-A177-3AD203B41FA5}">
                      <a16:colId xmlns:a16="http://schemas.microsoft.com/office/drawing/2014/main" val="502809485"/>
                    </a:ext>
                  </a:extLst>
                </a:gridCol>
                <a:gridCol w="727207">
                  <a:extLst>
                    <a:ext uri="{9D8B030D-6E8A-4147-A177-3AD203B41FA5}">
                      <a16:colId xmlns:a16="http://schemas.microsoft.com/office/drawing/2014/main" val="211228506"/>
                    </a:ext>
                  </a:extLst>
                </a:gridCol>
                <a:gridCol w="662084">
                  <a:extLst>
                    <a:ext uri="{9D8B030D-6E8A-4147-A177-3AD203B41FA5}">
                      <a16:colId xmlns:a16="http://schemas.microsoft.com/office/drawing/2014/main" val="3170900681"/>
                    </a:ext>
                  </a:extLst>
                </a:gridCol>
                <a:gridCol w="651229">
                  <a:extLst>
                    <a:ext uri="{9D8B030D-6E8A-4147-A177-3AD203B41FA5}">
                      <a16:colId xmlns:a16="http://schemas.microsoft.com/office/drawing/2014/main" val="164307779"/>
                    </a:ext>
                  </a:extLst>
                </a:gridCol>
              </a:tblGrid>
              <a:tr h="136463">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828646670"/>
                  </a:ext>
                </a:extLst>
              </a:tr>
              <a:tr h="417916">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850542825"/>
                  </a:ext>
                </a:extLst>
              </a:tr>
              <a:tr h="179107">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55.169.176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54.882.980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-286.196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14.627.888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26,5%</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5771482"/>
                  </a:ext>
                </a:extLst>
              </a:tr>
              <a:tr h="136463">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2.906.465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2.898.231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-8.234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1.080.957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6269914"/>
                  </a:ext>
                </a:extLst>
              </a:tr>
              <a:tr h="136463">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202.308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202.308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92.219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45,6%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94927034"/>
                  </a:ext>
                </a:extLst>
              </a:tr>
              <a:tr h="136463">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48.191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48.191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178734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48.191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48.191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87332070"/>
                  </a:ext>
                </a:extLst>
              </a:tr>
              <a:tr h="136463">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46283669"/>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65344390"/>
                  </a:ext>
                </a:extLst>
              </a:tr>
              <a:tr h="136463">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12.364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12.364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49281746"/>
                  </a:ext>
                </a:extLst>
              </a:tr>
              <a:tr h="136463">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500619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4.633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4.633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1.135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92509359"/>
                  </a:ext>
                </a:extLst>
              </a:tr>
              <a:tr h="136463">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15.389.832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14.987.145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-402.687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4.321.791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28,8%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0094624"/>
                  </a:ext>
                </a:extLst>
              </a:tr>
              <a:tr h="136463">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15.389.832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14.987.145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-402.687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4.321.791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02034955"/>
                  </a:ext>
                </a:extLst>
              </a:tr>
              <a:tr h="136463">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19.063.238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19.063.238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6.802.011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90932046"/>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19.063.238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19.063.238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6.802.011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232768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19.063.238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19.063.238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6.802.011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35,7%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907537"/>
                  </a:ext>
                </a:extLst>
              </a:tr>
              <a:tr h="136463">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17.594.722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17.671.256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2.329.775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96118697"/>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17.594.722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17.594.722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2.329.775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6840993"/>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1.500.355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1.500.355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853.878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6484884"/>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2.062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2.062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023101953"/>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1.399.700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1.399.700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558.524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18154874"/>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13.341.013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13.341.013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228.455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0994500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208.756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208.756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97526421"/>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Habitacional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257.350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257.350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4591483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180.231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180.231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688.918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382,2%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382,2%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98517032"/>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705.255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705.255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94380199"/>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13139878"/>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995461"/>
                  </a:ext>
                </a:extLst>
              </a:tr>
              <a:tr h="136463">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34733025"/>
                  </a:ext>
                </a:extLst>
              </a:tr>
              <a:tr h="136463">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237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120194325"/>
                  </a:ext>
                </a:extLst>
              </a:tr>
            </a:tbl>
          </a:graphicData>
        </a:graphic>
      </p:graphicFrame>
    </p:spTree>
    <p:extLst>
      <p:ext uri="{BB962C8B-B14F-4D97-AF65-F5344CB8AC3E}">
        <p14:creationId xmlns:p14="http://schemas.microsoft.com/office/powerpoint/2010/main" val="3556598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33. PROGRAMA 01: SERVIU REGIÓN METROPOLITANA</a:t>
            </a:r>
          </a:p>
        </p:txBody>
      </p:sp>
      <p:sp>
        <p:nvSpPr>
          <p:cNvPr id="6" name="1 Título">
            <a:extLst>
              <a:ext uri="{FF2B5EF4-FFF2-40B4-BE49-F238E27FC236}">
                <a16:creationId xmlns:a16="http://schemas.microsoft.com/office/drawing/2014/main" id="{DEAA01B8-88F6-444C-9D31-827C4F7EDB0A}"/>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2E662D1E-EFEC-4586-B65E-D9AB356A5560}"/>
              </a:ext>
            </a:extLst>
          </p:cNvPr>
          <p:cNvGraphicFramePr>
            <a:graphicFrameLocks noGrp="1"/>
          </p:cNvGraphicFramePr>
          <p:nvPr>
            <p:extLst>
              <p:ext uri="{D42A27DB-BD31-4B8C-83A1-F6EECF244321}">
                <p14:modId xmlns:p14="http://schemas.microsoft.com/office/powerpoint/2010/main" val="2345034689"/>
              </p:ext>
            </p:extLst>
          </p:nvPr>
        </p:nvGraphicFramePr>
        <p:xfrm>
          <a:off x="539553" y="1646407"/>
          <a:ext cx="8085583" cy="4518905"/>
        </p:xfrm>
        <a:graphic>
          <a:graphicData uri="http://schemas.openxmlformats.org/drawingml/2006/table">
            <a:tbl>
              <a:tblPr/>
              <a:tblGrid>
                <a:gridCol w="270965">
                  <a:extLst>
                    <a:ext uri="{9D8B030D-6E8A-4147-A177-3AD203B41FA5}">
                      <a16:colId xmlns:a16="http://schemas.microsoft.com/office/drawing/2014/main" val="1607702164"/>
                    </a:ext>
                  </a:extLst>
                </a:gridCol>
                <a:gridCol w="270965">
                  <a:extLst>
                    <a:ext uri="{9D8B030D-6E8A-4147-A177-3AD203B41FA5}">
                      <a16:colId xmlns:a16="http://schemas.microsoft.com/office/drawing/2014/main" val="3250447871"/>
                    </a:ext>
                  </a:extLst>
                </a:gridCol>
                <a:gridCol w="270965">
                  <a:extLst>
                    <a:ext uri="{9D8B030D-6E8A-4147-A177-3AD203B41FA5}">
                      <a16:colId xmlns:a16="http://schemas.microsoft.com/office/drawing/2014/main" val="1919855684"/>
                    </a:ext>
                  </a:extLst>
                </a:gridCol>
                <a:gridCol w="3056480">
                  <a:extLst>
                    <a:ext uri="{9D8B030D-6E8A-4147-A177-3AD203B41FA5}">
                      <a16:colId xmlns:a16="http://schemas.microsoft.com/office/drawing/2014/main" val="71252981"/>
                    </a:ext>
                  </a:extLst>
                </a:gridCol>
                <a:gridCol w="726185">
                  <a:extLst>
                    <a:ext uri="{9D8B030D-6E8A-4147-A177-3AD203B41FA5}">
                      <a16:colId xmlns:a16="http://schemas.microsoft.com/office/drawing/2014/main" val="3762735143"/>
                    </a:ext>
                  </a:extLst>
                </a:gridCol>
                <a:gridCol w="726185">
                  <a:extLst>
                    <a:ext uri="{9D8B030D-6E8A-4147-A177-3AD203B41FA5}">
                      <a16:colId xmlns:a16="http://schemas.microsoft.com/office/drawing/2014/main" val="2895812641"/>
                    </a:ext>
                  </a:extLst>
                </a:gridCol>
                <a:gridCol w="726185">
                  <a:extLst>
                    <a:ext uri="{9D8B030D-6E8A-4147-A177-3AD203B41FA5}">
                      <a16:colId xmlns:a16="http://schemas.microsoft.com/office/drawing/2014/main" val="143788012"/>
                    </a:ext>
                  </a:extLst>
                </a:gridCol>
                <a:gridCol w="726185">
                  <a:extLst>
                    <a:ext uri="{9D8B030D-6E8A-4147-A177-3AD203B41FA5}">
                      <a16:colId xmlns:a16="http://schemas.microsoft.com/office/drawing/2014/main" val="1332194475"/>
                    </a:ext>
                  </a:extLst>
                </a:gridCol>
                <a:gridCol w="661153">
                  <a:extLst>
                    <a:ext uri="{9D8B030D-6E8A-4147-A177-3AD203B41FA5}">
                      <a16:colId xmlns:a16="http://schemas.microsoft.com/office/drawing/2014/main" val="1603332913"/>
                    </a:ext>
                  </a:extLst>
                </a:gridCol>
                <a:gridCol w="650315">
                  <a:extLst>
                    <a:ext uri="{9D8B030D-6E8A-4147-A177-3AD203B41FA5}">
                      <a16:colId xmlns:a16="http://schemas.microsoft.com/office/drawing/2014/main" val="2688661483"/>
                    </a:ext>
                  </a:extLst>
                </a:gridCol>
              </a:tblGrid>
              <a:tr h="135398">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561253666"/>
                  </a:ext>
                </a:extLst>
              </a:tr>
              <a:tr h="414654">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81025209"/>
                  </a:ext>
                </a:extLst>
              </a:tr>
              <a:tr h="177709">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551.230.950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557.051.146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5.820.196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191.481.301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17464392"/>
                  </a:ext>
                </a:extLst>
              </a:tr>
              <a:tr h="135398">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17.877.049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17.853.640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-23.409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7.048.279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66223407"/>
                  </a:ext>
                </a:extLst>
              </a:tr>
              <a:tr h="135398">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2.174.728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2.174.728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522.980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98928373"/>
                  </a:ext>
                </a:extLst>
              </a:tr>
              <a:tr h="135398">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133.229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133.229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133.229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77353766"/>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133.229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133.229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133.229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5158117"/>
                  </a:ext>
                </a:extLst>
              </a:tr>
              <a:tr h="135398">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255.659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2556590,0%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2556590,0%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0300868"/>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255.659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2556590,0%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2556590,0%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06751010"/>
                  </a:ext>
                </a:extLst>
              </a:tr>
              <a:tr h="135398">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71.643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71.643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7.031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8858783"/>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31.694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31.694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33308990"/>
                  </a:ext>
                </a:extLst>
              </a:tr>
              <a:tr h="135398">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39.949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39.949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75680025"/>
                  </a:ext>
                </a:extLst>
              </a:tr>
              <a:tr h="135398">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50.282.027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53.009.671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2.727.644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16.872.617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6554789"/>
                  </a:ext>
                </a:extLst>
              </a:tr>
              <a:tr h="135398">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50.282.027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53.009.671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2.727.644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16.872.617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8768608"/>
                  </a:ext>
                </a:extLst>
              </a:tr>
              <a:tr h="135398">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165.368.405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165.368.405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37.728.551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72353482"/>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165.368.405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165.368.405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37.728.551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28848203"/>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165.368.405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165.368.405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37.728.551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66453211"/>
                  </a:ext>
                </a:extLst>
              </a:tr>
              <a:tr h="135398">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315.455.128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318.437.860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2.982.732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128.912.955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323035"/>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315.455.128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318.185.377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2.730.249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128.849.843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0525267"/>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78.920.972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78.920.972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44.083.739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55,9%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59068683"/>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127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Subsidios Leasing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601.859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601.859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343.418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7359452"/>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53.886.579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53.886.579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22.522.206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88871019"/>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139.786.869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142.517.118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2.730.249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47.533.425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1091815"/>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1.163.670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1.163.670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06414284"/>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Habitacional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4.598.256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4.598.256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192.063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51113352"/>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7.287.226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7.287.226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4.145.424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08822829"/>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Integración Social y Territorial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29.209.697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29.209.697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10.029.568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92075689"/>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252.483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252.483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63.112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12530307"/>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252.483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252.483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63.112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25,0%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45150348"/>
                  </a:ext>
                </a:extLst>
              </a:tr>
              <a:tr h="135398">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53181080"/>
                  </a:ext>
                </a:extLst>
              </a:tr>
              <a:tr h="13539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1.960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1.960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630006663"/>
                  </a:ext>
                </a:extLst>
              </a:tr>
            </a:tbl>
          </a:graphicData>
        </a:graphic>
      </p:graphicFrame>
    </p:spTree>
    <p:extLst>
      <p:ext uri="{BB962C8B-B14F-4D97-AF65-F5344CB8AC3E}">
        <p14:creationId xmlns:p14="http://schemas.microsoft.com/office/powerpoint/2010/main" val="38627929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34. PROGRAMA 01: SERVIU XIV REGIÓN</a:t>
            </a:r>
          </a:p>
        </p:txBody>
      </p:sp>
      <p:sp>
        <p:nvSpPr>
          <p:cNvPr id="6" name="1 Título">
            <a:extLst>
              <a:ext uri="{FF2B5EF4-FFF2-40B4-BE49-F238E27FC236}">
                <a16:creationId xmlns:a16="http://schemas.microsoft.com/office/drawing/2014/main" id="{8F5A23F0-3C15-46CE-B3E1-B01B9F3D62A7}"/>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37D54ECF-D9A1-4117-9F01-E97303E864F8}"/>
              </a:ext>
            </a:extLst>
          </p:cNvPr>
          <p:cNvGraphicFramePr>
            <a:graphicFrameLocks noGrp="1"/>
          </p:cNvGraphicFramePr>
          <p:nvPr>
            <p:extLst>
              <p:ext uri="{D42A27DB-BD31-4B8C-83A1-F6EECF244321}">
                <p14:modId xmlns:p14="http://schemas.microsoft.com/office/powerpoint/2010/main" val="498330072"/>
              </p:ext>
            </p:extLst>
          </p:nvPr>
        </p:nvGraphicFramePr>
        <p:xfrm>
          <a:off x="528175" y="1724100"/>
          <a:ext cx="8087651" cy="4078694"/>
        </p:xfrm>
        <a:graphic>
          <a:graphicData uri="http://schemas.openxmlformats.org/drawingml/2006/table">
            <a:tbl>
              <a:tblPr/>
              <a:tblGrid>
                <a:gridCol w="271034">
                  <a:extLst>
                    <a:ext uri="{9D8B030D-6E8A-4147-A177-3AD203B41FA5}">
                      <a16:colId xmlns:a16="http://schemas.microsoft.com/office/drawing/2014/main" val="4087521659"/>
                    </a:ext>
                  </a:extLst>
                </a:gridCol>
                <a:gridCol w="271034">
                  <a:extLst>
                    <a:ext uri="{9D8B030D-6E8A-4147-A177-3AD203B41FA5}">
                      <a16:colId xmlns:a16="http://schemas.microsoft.com/office/drawing/2014/main" val="1898726973"/>
                    </a:ext>
                  </a:extLst>
                </a:gridCol>
                <a:gridCol w="271034">
                  <a:extLst>
                    <a:ext uri="{9D8B030D-6E8A-4147-A177-3AD203B41FA5}">
                      <a16:colId xmlns:a16="http://schemas.microsoft.com/office/drawing/2014/main" val="3168014933"/>
                    </a:ext>
                  </a:extLst>
                </a:gridCol>
                <a:gridCol w="3057260">
                  <a:extLst>
                    <a:ext uri="{9D8B030D-6E8A-4147-A177-3AD203B41FA5}">
                      <a16:colId xmlns:a16="http://schemas.microsoft.com/office/drawing/2014/main" val="905169681"/>
                    </a:ext>
                  </a:extLst>
                </a:gridCol>
                <a:gridCol w="726371">
                  <a:extLst>
                    <a:ext uri="{9D8B030D-6E8A-4147-A177-3AD203B41FA5}">
                      <a16:colId xmlns:a16="http://schemas.microsoft.com/office/drawing/2014/main" val="1867032240"/>
                    </a:ext>
                  </a:extLst>
                </a:gridCol>
                <a:gridCol w="726371">
                  <a:extLst>
                    <a:ext uri="{9D8B030D-6E8A-4147-A177-3AD203B41FA5}">
                      <a16:colId xmlns:a16="http://schemas.microsoft.com/office/drawing/2014/main" val="2267389098"/>
                    </a:ext>
                  </a:extLst>
                </a:gridCol>
                <a:gridCol w="726371">
                  <a:extLst>
                    <a:ext uri="{9D8B030D-6E8A-4147-A177-3AD203B41FA5}">
                      <a16:colId xmlns:a16="http://schemas.microsoft.com/office/drawing/2014/main" val="7643935"/>
                    </a:ext>
                  </a:extLst>
                </a:gridCol>
                <a:gridCol w="726371">
                  <a:extLst>
                    <a:ext uri="{9D8B030D-6E8A-4147-A177-3AD203B41FA5}">
                      <a16:colId xmlns:a16="http://schemas.microsoft.com/office/drawing/2014/main" val="478803707"/>
                    </a:ext>
                  </a:extLst>
                </a:gridCol>
                <a:gridCol w="661324">
                  <a:extLst>
                    <a:ext uri="{9D8B030D-6E8A-4147-A177-3AD203B41FA5}">
                      <a16:colId xmlns:a16="http://schemas.microsoft.com/office/drawing/2014/main" val="1702332439"/>
                    </a:ext>
                  </a:extLst>
                </a:gridCol>
                <a:gridCol w="650481">
                  <a:extLst>
                    <a:ext uri="{9D8B030D-6E8A-4147-A177-3AD203B41FA5}">
                      <a16:colId xmlns:a16="http://schemas.microsoft.com/office/drawing/2014/main" val="1165852732"/>
                    </a:ext>
                  </a:extLst>
                </a:gridCol>
              </a:tblGrid>
              <a:tr h="134278">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580839923"/>
                  </a:ext>
                </a:extLst>
              </a:tr>
              <a:tr h="411226">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829672750"/>
                  </a:ext>
                </a:extLst>
              </a:tr>
              <a:tr h="176240">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77.960.897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79.024.073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1.063.176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27.552.165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35,3%</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33276123"/>
                  </a:ext>
                </a:extLst>
              </a:tr>
              <a:tr h="134278">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2.225.719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2.225.719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932.209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1461221"/>
                  </a:ext>
                </a:extLst>
              </a:tr>
              <a:tr h="134278">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222.131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222.131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122.552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35581606"/>
                  </a:ext>
                </a:extLst>
              </a:tr>
              <a:tr h="134278">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55249080"/>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444849629"/>
                  </a:ext>
                </a:extLst>
              </a:tr>
              <a:tr h="134278">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13.745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13.745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47905503"/>
                  </a:ext>
                </a:extLst>
              </a:tr>
              <a:tr h="134278">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9.895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9.895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3.914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83201917"/>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3.850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3.850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21077581"/>
                  </a:ext>
                </a:extLst>
              </a:tr>
              <a:tr h="134278">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15.979.102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16.072.167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93.065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6.236.310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97356776"/>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15.979.102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16.072.167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93.065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6.236.310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38,8%</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88529478"/>
                  </a:ext>
                </a:extLst>
              </a:tr>
              <a:tr h="134278">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9.723.505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9.723.505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5.807.926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62969280"/>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9.723.505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9.723.505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5.807.926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94032563"/>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9.723.505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9.723.505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5.807.926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0974142"/>
                  </a:ext>
                </a:extLst>
              </a:tr>
              <a:tr h="134278">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49.795.685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50.080.456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284.771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13.762.822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05659564"/>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49.795.685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49.795.685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13.762.822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8677921"/>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5.149.559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5.149.559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2.627.791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91369515"/>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5.416.152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5.416.152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2.704.167</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7193226"/>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26.046.550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26.046.550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8.087.485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31,1%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48621642"/>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892.141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892.141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66437931"/>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9.042.911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9.042.911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335.506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698896540"/>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40.112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40.112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3.970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96804144"/>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(DS 19)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3.208.260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3.208.260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3.903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0,1%</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8785508"/>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284.771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284.771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01343979"/>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284.771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284.771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6081307"/>
                  </a:ext>
                </a:extLst>
              </a:tr>
              <a:tr h="134278">
                <a:tc>
                  <a:txBody>
                    <a:bodyPr/>
                    <a:lstStyle/>
                    <a:p>
                      <a:pPr algn="ctr" fontAlgn="ctr"/>
                      <a:r>
                        <a:rPr lang="es-CL" sz="800" b="1" i="0" u="none" strike="noStrike">
                          <a:solidFill>
                            <a:srgbClr val="000000"/>
                          </a:solidFill>
                          <a:effectLst/>
                          <a:latin typeface="Calibri" panose="020F0502020204030204" pitchFamily="34" charset="0"/>
                        </a:rPr>
                        <a:t>34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686.340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685.340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686.340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68634,0%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33621043"/>
                  </a:ext>
                </a:extLst>
              </a:tr>
              <a:tr h="134278">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686.340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685.340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686.340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68634,0%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17142191"/>
                  </a:ext>
                </a:extLst>
              </a:tr>
            </a:tbl>
          </a:graphicData>
        </a:graphic>
      </p:graphicFrame>
    </p:spTree>
    <p:extLst>
      <p:ext uri="{BB962C8B-B14F-4D97-AF65-F5344CB8AC3E}">
        <p14:creationId xmlns:p14="http://schemas.microsoft.com/office/powerpoint/2010/main" val="26647157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28</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35. PROGRAMA 01: SERVIU XV REGIÓN</a:t>
            </a:r>
          </a:p>
        </p:txBody>
      </p:sp>
      <p:sp>
        <p:nvSpPr>
          <p:cNvPr id="6" name="1 Título">
            <a:extLst>
              <a:ext uri="{FF2B5EF4-FFF2-40B4-BE49-F238E27FC236}">
                <a16:creationId xmlns:a16="http://schemas.microsoft.com/office/drawing/2014/main" id="{E130145B-20A1-49EE-8643-1B546A80A39B}"/>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2" name="Tabla 1">
            <a:extLst>
              <a:ext uri="{FF2B5EF4-FFF2-40B4-BE49-F238E27FC236}">
                <a16:creationId xmlns:a16="http://schemas.microsoft.com/office/drawing/2014/main" id="{43FE1A58-0FB4-4707-BF55-774B32F23F08}"/>
              </a:ext>
            </a:extLst>
          </p:cNvPr>
          <p:cNvGraphicFramePr>
            <a:graphicFrameLocks noGrp="1"/>
          </p:cNvGraphicFramePr>
          <p:nvPr>
            <p:extLst>
              <p:ext uri="{D42A27DB-BD31-4B8C-83A1-F6EECF244321}">
                <p14:modId xmlns:p14="http://schemas.microsoft.com/office/powerpoint/2010/main" val="107126336"/>
              </p:ext>
            </p:extLst>
          </p:nvPr>
        </p:nvGraphicFramePr>
        <p:xfrm>
          <a:off x="548865" y="1724100"/>
          <a:ext cx="8076271" cy="4554448"/>
        </p:xfrm>
        <a:graphic>
          <a:graphicData uri="http://schemas.openxmlformats.org/drawingml/2006/table">
            <a:tbl>
              <a:tblPr/>
              <a:tblGrid>
                <a:gridCol w="270652">
                  <a:extLst>
                    <a:ext uri="{9D8B030D-6E8A-4147-A177-3AD203B41FA5}">
                      <a16:colId xmlns:a16="http://schemas.microsoft.com/office/drawing/2014/main" val="3102351356"/>
                    </a:ext>
                  </a:extLst>
                </a:gridCol>
                <a:gridCol w="270652">
                  <a:extLst>
                    <a:ext uri="{9D8B030D-6E8A-4147-A177-3AD203B41FA5}">
                      <a16:colId xmlns:a16="http://schemas.microsoft.com/office/drawing/2014/main" val="3438526444"/>
                    </a:ext>
                  </a:extLst>
                </a:gridCol>
                <a:gridCol w="270652">
                  <a:extLst>
                    <a:ext uri="{9D8B030D-6E8A-4147-A177-3AD203B41FA5}">
                      <a16:colId xmlns:a16="http://schemas.microsoft.com/office/drawing/2014/main" val="2553521879"/>
                    </a:ext>
                  </a:extLst>
                </a:gridCol>
                <a:gridCol w="3052960">
                  <a:extLst>
                    <a:ext uri="{9D8B030D-6E8A-4147-A177-3AD203B41FA5}">
                      <a16:colId xmlns:a16="http://schemas.microsoft.com/office/drawing/2014/main" val="1431840503"/>
                    </a:ext>
                  </a:extLst>
                </a:gridCol>
                <a:gridCol w="725349">
                  <a:extLst>
                    <a:ext uri="{9D8B030D-6E8A-4147-A177-3AD203B41FA5}">
                      <a16:colId xmlns:a16="http://schemas.microsoft.com/office/drawing/2014/main" val="1392207513"/>
                    </a:ext>
                  </a:extLst>
                </a:gridCol>
                <a:gridCol w="725349">
                  <a:extLst>
                    <a:ext uri="{9D8B030D-6E8A-4147-A177-3AD203B41FA5}">
                      <a16:colId xmlns:a16="http://schemas.microsoft.com/office/drawing/2014/main" val="831611077"/>
                    </a:ext>
                  </a:extLst>
                </a:gridCol>
                <a:gridCol w="725349">
                  <a:extLst>
                    <a:ext uri="{9D8B030D-6E8A-4147-A177-3AD203B41FA5}">
                      <a16:colId xmlns:a16="http://schemas.microsoft.com/office/drawing/2014/main" val="1737568663"/>
                    </a:ext>
                  </a:extLst>
                </a:gridCol>
                <a:gridCol w="725349">
                  <a:extLst>
                    <a:ext uri="{9D8B030D-6E8A-4147-A177-3AD203B41FA5}">
                      <a16:colId xmlns:a16="http://schemas.microsoft.com/office/drawing/2014/main" val="2321869943"/>
                    </a:ext>
                  </a:extLst>
                </a:gridCol>
                <a:gridCol w="660393">
                  <a:extLst>
                    <a:ext uri="{9D8B030D-6E8A-4147-A177-3AD203B41FA5}">
                      <a16:colId xmlns:a16="http://schemas.microsoft.com/office/drawing/2014/main" val="2500787189"/>
                    </a:ext>
                  </a:extLst>
                </a:gridCol>
                <a:gridCol w="649566">
                  <a:extLst>
                    <a:ext uri="{9D8B030D-6E8A-4147-A177-3AD203B41FA5}">
                      <a16:colId xmlns:a16="http://schemas.microsoft.com/office/drawing/2014/main" val="1268464520"/>
                    </a:ext>
                  </a:extLst>
                </a:gridCol>
              </a:tblGrid>
              <a:tr h="132493">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12" marR="7912" marT="791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996977154"/>
                  </a:ext>
                </a:extLst>
              </a:tr>
              <a:tr h="405761">
                <a:tc>
                  <a:txBody>
                    <a:bodyPr/>
                    <a:lstStyle/>
                    <a:p>
                      <a:pPr algn="l" fontAlgn="ctr"/>
                      <a:r>
                        <a:rPr lang="es-CL" sz="800" b="1" i="0" u="none" strike="noStrike">
                          <a:solidFill>
                            <a:srgbClr val="FFFFFF"/>
                          </a:solidFill>
                          <a:effectLst/>
                          <a:latin typeface="Calibri" panose="020F0502020204030204" pitchFamily="34" charset="0"/>
                        </a:rPr>
                        <a:t>Subt.</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12" marR="7912" marT="7912"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12" marR="7912" marT="7912"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12" marR="7912" marT="7912"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12" marR="7912" marT="7912"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46957391"/>
                  </a:ext>
                </a:extLst>
              </a:tr>
              <a:tr h="173897">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65.330.840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68.517.725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3.186.885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22.330.448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34,2%</a:t>
                      </a:r>
                    </a:p>
                  </a:txBody>
                  <a:tcPr marL="7912" marR="7912" marT="7912"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48502433"/>
                  </a:ext>
                </a:extLst>
              </a:tr>
              <a:tr h="132493">
                <a:tc>
                  <a:txBody>
                    <a:bodyPr/>
                    <a:lstStyle/>
                    <a:p>
                      <a:pPr algn="ctr" fontAlgn="ctr"/>
                      <a:r>
                        <a:rPr lang="es-CL" sz="800" b="1" i="0" u="none" strike="noStrike">
                          <a:solidFill>
                            <a:srgbClr val="000000"/>
                          </a:solidFill>
                          <a:effectLst/>
                          <a:latin typeface="Calibri" panose="020F0502020204030204" pitchFamily="34" charset="0"/>
                        </a:rPr>
                        <a:t>21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2.347.057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2.342.524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-4.533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884.264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76910298"/>
                  </a:ext>
                </a:extLst>
              </a:tr>
              <a:tr h="132493">
                <a:tc>
                  <a:txBody>
                    <a:bodyPr/>
                    <a:lstStyle/>
                    <a:p>
                      <a:pPr algn="ctr" fontAlgn="ctr"/>
                      <a:r>
                        <a:rPr lang="es-CL" sz="800" b="1" i="0" u="none" strike="noStrike">
                          <a:solidFill>
                            <a:srgbClr val="000000"/>
                          </a:solidFill>
                          <a:effectLst/>
                          <a:latin typeface="Calibri" panose="020F0502020204030204" pitchFamily="34" charset="0"/>
                        </a:rPr>
                        <a:t>22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200.574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200.574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111.038</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55,4%</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55,4%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43489205"/>
                  </a:ext>
                </a:extLst>
              </a:tr>
              <a:tr h="132493">
                <a:tc>
                  <a:txBody>
                    <a:bodyPr/>
                    <a:lstStyle/>
                    <a:p>
                      <a:pPr algn="ctr" fontAlgn="ctr"/>
                      <a:r>
                        <a:rPr lang="es-CL" sz="800" b="1" i="0" u="none" strike="noStrike">
                          <a:solidFill>
                            <a:srgbClr val="000000"/>
                          </a:solidFill>
                          <a:effectLst/>
                          <a:latin typeface="Calibri" panose="020F0502020204030204" pitchFamily="34" charset="0"/>
                        </a:rPr>
                        <a:t>23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9.972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9.972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9.972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38967301"/>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9.972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9.972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9.972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66135310"/>
                  </a:ext>
                </a:extLst>
              </a:tr>
              <a:tr h="132493">
                <a:tc>
                  <a:txBody>
                    <a:bodyPr/>
                    <a:lstStyle/>
                    <a:p>
                      <a:pPr algn="ctr" fontAlgn="ctr"/>
                      <a:r>
                        <a:rPr lang="es-CL" sz="800" b="1" i="0" u="none" strike="noStrike">
                          <a:solidFill>
                            <a:srgbClr val="000000"/>
                          </a:solidFill>
                          <a:effectLst/>
                          <a:latin typeface="Calibri" panose="020F0502020204030204" pitchFamily="34" charset="0"/>
                        </a:rPr>
                        <a:t>26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0743755"/>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78682306"/>
                  </a:ext>
                </a:extLst>
              </a:tr>
              <a:tr h="132493">
                <a:tc>
                  <a:txBody>
                    <a:bodyPr/>
                    <a:lstStyle/>
                    <a:p>
                      <a:pPr algn="ctr" fontAlgn="ctr"/>
                      <a:r>
                        <a:rPr lang="es-CL" sz="800" b="1" i="0" u="none" strike="noStrike">
                          <a:solidFill>
                            <a:srgbClr val="000000"/>
                          </a:solidFill>
                          <a:effectLst/>
                          <a:latin typeface="Calibri" panose="020F0502020204030204" pitchFamily="34" charset="0"/>
                        </a:rPr>
                        <a:t>29</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11.102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161.557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150.455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4.167</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37,5%</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35430187"/>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Edificios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150.455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150.455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7507784"/>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5.994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5.994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2.086</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50248011"/>
                  </a:ext>
                </a:extLst>
              </a:tr>
              <a:tr h="132493">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5.108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5.108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2.081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67112556"/>
                  </a:ext>
                </a:extLst>
              </a:tr>
              <a:tr h="132493">
                <a:tc>
                  <a:txBody>
                    <a:bodyPr/>
                    <a:lstStyle/>
                    <a:p>
                      <a:pPr algn="ctr" fontAlgn="ctr"/>
                      <a:r>
                        <a:rPr lang="es-CL" sz="800" b="1" i="0" u="none" strike="noStrike">
                          <a:solidFill>
                            <a:srgbClr val="000000"/>
                          </a:solidFill>
                          <a:effectLst/>
                          <a:latin typeface="Calibri" panose="020F0502020204030204" pitchFamily="34" charset="0"/>
                        </a:rPr>
                        <a:t>31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5.657.692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6.220.569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562.877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1.230.631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21,8%</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19,8%</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18415016"/>
                  </a:ext>
                </a:extLst>
              </a:tr>
              <a:tr h="132493">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Estudios Básicos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43.261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43.261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11398727"/>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5.614.431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6.177.308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562.877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1.230.631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21,9%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8506213"/>
                  </a:ext>
                </a:extLst>
              </a:tr>
              <a:tr h="132493">
                <a:tc>
                  <a:txBody>
                    <a:bodyPr/>
                    <a:lstStyle/>
                    <a:p>
                      <a:pPr algn="ctr" fontAlgn="ctr"/>
                      <a:r>
                        <a:rPr lang="es-CL" sz="800" b="1" i="0" u="none" strike="noStrike">
                          <a:solidFill>
                            <a:srgbClr val="000000"/>
                          </a:solidFill>
                          <a:effectLst/>
                          <a:latin typeface="Calibri" panose="020F0502020204030204" pitchFamily="34" charset="0"/>
                        </a:rPr>
                        <a:t>32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36.376.110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36.376.110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10.022.435</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1556082"/>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Hipotecarios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36.376.110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36.376.110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10.022.435</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79774874"/>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Subsidio Habitacional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36.376.110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36.376.110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10.022.435</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27,6%</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8685926"/>
                  </a:ext>
                </a:extLst>
              </a:tr>
              <a:tr h="132493">
                <a:tc>
                  <a:txBody>
                    <a:bodyPr/>
                    <a:lstStyle/>
                    <a:p>
                      <a:pPr algn="ctr" fontAlgn="ctr"/>
                      <a:r>
                        <a:rPr lang="es-CL" sz="800" b="1" i="0" u="none" strike="noStrike">
                          <a:solidFill>
                            <a:srgbClr val="000000"/>
                          </a:solidFill>
                          <a:effectLst/>
                          <a:latin typeface="Calibri" panose="020F0502020204030204" pitchFamily="34" charset="0"/>
                        </a:rPr>
                        <a:t>33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20.737.295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20.813.829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76.534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7.675.361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36,9%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1253723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20.737.295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20.737.295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7.675.361</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37,0%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70894291"/>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de Protección del Patrimonio Familiar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2.026.819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2.026.819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1.198.898</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59,2%</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59,2%</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1456572"/>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655.639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655.639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520.744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79,4%</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79,4%</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63117999"/>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17.172.046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17.172.046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5.925.882</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34,5%</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37133385"/>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108.917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108.917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3.204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2,9%</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45288197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686.653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686.653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31556732"/>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Subsidio Extraordinario de Reactivación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54.330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54.330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26.633</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49,0%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93000432"/>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138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de Integración Social y Territorial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32.891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32.891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25901880"/>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 Otras Entidades Públicas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94253413"/>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102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Municipalidades para el Programa Recuperación de Barrios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76.534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610482"/>
                  </a:ext>
                </a:extLst>
              </a:tr>
              <a:tr h="132493">
                <a:tc>
                  <a:txBody>
                    <a:bodyPr/>
                    <a:lstStyle/>
                    <a:p>
                      <a:pPr algn="ctr" fontAlgn="ctr"/>
                      <a:r>
                        <a:rPr lang="es-CL" sz="800" b="1" i="0" u="none" strike="noStrike">
                          <a:solidFill>
                            <a:srgbClr val="000000"/>
                          </a:solidFill>
                          <a:effectLst/>
                          <a:latin typeface="Calibri" panose="020F0502020204030204" pitchFamily="34" charset="0"/>
                        </a:rPr>
                        <a:t>34</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SERVICIO DE LA DEUDA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1.000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2.392.580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2.391.580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2.392.580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239258,0%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10797656"/>
                  </a:ext>
                </a:extLst>
              </a:tr>
              <a:tr h="132493">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Deuda Flotante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1.000 </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2.392.580 </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2.391.580 </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2.392.580</a:t>
                      </a:r>
                    </a:p>
                  </a:txBody>
                  <a:tcPr marL="7912" marR="7912" marT="7912"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239258,0%</a:t>
                      </a:r>
                    </a:p>
                  </a:txBody>
                  <a:tcPr marL="7912" marR="7912" marT="7912"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100,0%</a:t>
                      </a:r>
                    </a:p>
                  </a:txBody>
                  <a:tcPr marL="7912" marR="7912" marT="7912"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075703868"/>
                  </a:ext>
                </a:extLst>
              </a:tr>
            </a:tbl>
          </a:graphicData>
        </a:graphic>
      </p:graphicFrame>
    </p:spTree>
    <p:extLst>
      <p:ext uri="{BB962C8B-B14F-4D97-AF65-F5344CB8AC3E}">
        <p14:creationId xmlns:p14="http://schemas.microsoft.com/office/powerpoint/2010/main" val="2221048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29</a:t>
            </a:fld>
            <a:endParaRPr lang="es-CL"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36. PROGRAMA 01: SERVIU XVI REGIÓN</a:t>
            </a:r>
          </a:p>
        </p:txBody>
      </p:sp>
      <p:sp>
        <p:nvSpPr>
          <p:cNvPr id="6" name="1 Título">
            <a:extLst>
              <a:ext uri="{FF2B5EF4-FFF2-40B4-BE49-F238E27FC236}">
                <a16:creationId xmlns:a16="http://schemas.microsoft.com/office/drawing/2014/main" id="{E130145B-20A1-49EE-8643-1B546A80A39B}"/>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5E9B00EE-5BFB-4DCE-AF76-5CDFA332D026}"/>
              </a:ext>
            </a:extLst>
          </p:cNvPr>
          <p:cNvGraphicFramePr>
            <a:graphicFrameLocks noGrp="1"/>
          </p:cNvGraphicFramePr>
          <p:nvPr>
            <p:extLst>
              <p:ext uri="{D42A27DB-BD31-4B8C-83A1-F6EECF244321}">
                <p14:modId xmlns:p14="http://schemas.microsoft.com/office/powerpoint/2010/main" val="3805327815"/>
              </p:ext>
            </p:extLst>
          </p:nvPr>
        </p:nvGraphicFramePr>
        <p:xfrm>
          <a:off x="465791" y="1822310"/>
          <a:ext cx="8150036" cy="2470791"/>
        </p:xfrm>
        <a:graphic>
          <a:graphicData uri="http://schemas.openxmlformats.org/drawingml/2006/table">
            <a:tbl>
              <a:tblPr/>
              <a:tblGrid>
                <a:gridCol w="273125">
                  <a:extLst>
                    <a:ext uri="{9D8B030D-6E8A-4147-A177-3AD203B41FA5}">
                      <a16:colId xmlns:a16="http://schemas.microsoft.com/office/drawing/2014/main" val="600015117"/>
                    </a:ext>
                  </a:extLst>
                </a:gridCol>
                <a:gridCol w="273125">
                  <a:extLst>
                    <a:ext uri="{9D8B030D-6E8A-4147-A177-3AD203B41FA5}">
                      <a16:colId xmlns:a16="http://schemas.microsoft.com/office/drawing/2014/main" val="2765196305"/>
                    </a:ext>
                  </a:extLst>
                </a:gridCol>
                <a:gridCol w="273125">
                  <a:extLst>
                    <a:ext uri="{9D8B030D-6E8A-4147-A177-3AD203B41FA5}">
                      <a16:colId xmlns:a16="http://schemas.microsoft.com/office/drawing/2014/main" val="150791490"/>
                    </a:ext>
                  </a:extLst>
                </a:gridCol>
                <a:gridCol w="3080842">
                  <a:extLst>
                    <a:ext uri="{9D8B030D-6E8A-4147-A177-3AD203B41FA5}">
                      <a16:colId xmlns:a16="http://schemas.microsoft.com/office/drawing/2014/main" val="2877872260"/>
                    </a:ext>
                  </a:extLst>
                </a:gridCol>
                <a:gridCol w="731974">
                  <a:extLst>
                    <a:ext uri="{9D8B030D-6E8A-4147-A177-3AD203B41FA5}">
                      <a16:colId xmlns:a16="http://schemas.microsoft.com/office/drawing/2014/main" val="3350447473"/>
                    </a:ext>
                  </a:extLst>
                </a:gridCol>
                <a:gridCol w="731974">
                  <a:extLst>
                    <a:ext uri="{9D8B030D-6E8A-4147-A177-3AD203B41FA5}">
                      <a16:colId xmlns:a16="http://schemas.microsoft.com/office/drawing/2014/main" val="2342523440"/>
                    </a:ext>
                  </a:extLst>
                </a:gridCol>
                <a:gridCol w="731974">
                  <a:extLst>
                    <a:ext uri="{9D8B030D-6E8A-4147-A177-3AD203B41FA5}">
                      <a16:colId xmlns:a16="http://schemas.microsoft.com/office/drawing/2014/main" val="3140519069"/>
                    </a:ext>
                  </a:extLst>
                </a:gridCol>
                <a:gridCol w="731974">
                  <a:extLst>
                    <a:ext uri="{9D8B030D-6E8A-4147-A177-3AD203B41FA5}">
                      <a16:colId xmlns:a16="http://schemas.microsoft.com/office/drawing/2014/main" val="3097889013"/>
                    </a:ext>
                  </a:extLst>
                </a:gridCol>
                <a:gridCol w="666424">
                  <a:extLst>
                    <a:ext uri="{9D8B030D-6E8A-4147-A177-3AD203B41FA5}">
                      <a16:colId xmlns:a16="http://schemas.microsoft.com/office/drawing/2014/main" val="4174500604"/>
                    </a:ext>
                  </a:extLst>
                </a:gridCol>
                <a:gridCol w="655499">
                  <a:extLst>
                    <a:ext uri="{9D8B030D-6E8A-4147-A177-3AD203B41FA5}">
                      <a16:colId xmlns:a16="http://schemas.microsoft.com/office/drawing/2014/main" val="1648666683"/>
                    </a:ext>
                  </a:extLst>
                </a:gridCol>
              </a:tblGrid>
              <a:tr h="142204">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1334932450"/>
                  </a:ext>
                </a:extLst>
              </a:tr>
              <a:tr h="435497">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4271987504"/>
                  </a:ext>
                </a:extLst>
              </a:tr>
              <a:tr h="186642">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7.309.310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7.309.310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113.730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279278524"/>
                  </a:ext>
                </a:extLst>
              </a:tr>
              <a:tr h="142204">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1.281.799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1.281.799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94.892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04051068"/>
                  </a:ext>
                </a:extLst>
              </a:tr>
              <a:tr h="142204">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213.955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213.955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14.849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6,9%</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170745567"/>
                  </a:ext>
                </a:extLst>
              </a:tr>
              <a:tr h="142204">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67185976"/>
                  </a:ext>
                </a:extLst>
              </a:tr>
              <a:tr h="142204">
                <a:tc>
                  <a:txBody>
                    <a:bodyPr/>
                    <a:lstStyle/>
                    <a:p>
                      <a:pPr algn="ctr" fontAlgn="ctr"/>
                      <a:r>
                        <a:rPr lang="es-CL" sz="800" b="0"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68.447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68.447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46157700"/>
                  </a:ext>
                </a:extLst>
              </a:tr>
              <a:tr h="142204">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3.063.155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3.063.155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74322326"/>
                  </a:ext>
                </a:extLst>
              </a:tr>
              <a:tr h="142204">
                <a:tc>
                  <a:txBody>
                    <a:bodyPr/>
                    <a:lstStyle/>
                    <a:p>
                      <a:pPr algn="ctr" fontAlgn="ctr"/>
                      <a:r>
                        <a:rPr lang="es-CL" sz="800" b="1" i="0" u="none" strike="noStrike">
                          <a:solidFill>
                            <a:srgbClr val="000000"/>
                          </a:solidFill>
                          <a:effectLst/>
                          <a:latin typeface="Calibri" panose="020F0502020204030204" pitchFamily="34" charset="0"/>
                        </a:rPr>
                        <a:t>32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PRÉSTAMOS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681.934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681.934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54807416"/>
                  </a:ext>
                </a:extLst>
              </a:tr>
              <a:tr h="142204">
                <a:tc>
                  <a:txBody>
                    <a:bodyPr/>
                    <a:lstStyle/>
                    <a:p>
                      <a:pPr algn="ctr" fontAlgn="ctr"/>
                      <a:r>
                        <a:rPr lang="es-CL" sz="800" b="1" i="0" u="none" strike="noStrike">
                          <a:solidFill>
                            <a:srgbClr val="000000"/>
                          </a:solidFill>
                          <a:effectLst/>
                          <a:latin typeface="Calibri" panose="020F0502020204030204" pitchFamily="34" charset="0"/>
                        </a:rPr>
                        <a:t>33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DE CAPITAL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2.000.010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2.000.010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57202884"/>
                  </a:ext>
                </a:extLst>
              </a:tr>
              <a:tr h="14220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2.000.010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2.000.010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0,2%</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9348618"/>
                  </a:ext>
                </a:extLst>
              </a:tr>
              <a:tr h="14220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Sistema Integrado de Subsidio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279.849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279.849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11171904"/>
                  </a:ext>
                </a:extLst>
              </a:tr>
              <a:tr h="14220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Fondo Solidario de Elección de Vivienda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1.333.865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1.333.865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26711234"/>
                  </a:ext>
                </a:extLst>
              </a:tr>
              <a:tr h="14220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Mejoramiento de Viviendas y Barrios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160.381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160.381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47442695"/>
                  </a:ext>
                </a:extLst>
              </a:tr>
              <a:tr h="142204">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136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 Habitabilidad Rural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225.915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225.915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354331429"/>
                  </a:ext>
                </a:extLst>
              </a:tr>
            </a:tbl>
          </a:graphicData>
        </a:graphic>
      </p:graphicFrame>
    </p:spTree>
    <p:extLst>
      <p:ext uri="{BB962C8B-B14F-4D97-AF65-F5344CB8AC3E}">
        <p14:creationId xmlns:p14="http://schemas.microsoft.com/office/powerpoint/2010/main" val="34738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95536" y="1268760"/>
            <a:ext cx="8229600" cy="518457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spcBef>
                <a:spcPts val="500"/>
              </a:spcBef>
              <a:spcAft>
                <a:spcPts val="500"/>
              </a:spcAft>
            </a:pPr>
            <a:r>
              <a:rPr lang="es-CL" sz="1600" b="1" dirty="0">
                <a:latin typeface="+mn-lt"/>
                <a:ea typeface="Verdana" pitchFamily="34" charset="0"/>
                <a:cs typeface="Verdana" pitchFamily="34" charset="0"/>
              </a:rPr>
              <a:t>Principales hallazgos</a:t>
            </a:r>
          </a:p>
          <a:p>
            <a:pPr marL="342900" indent="-342900" algn="just">
              <a:spcBef>
                <a:spcPts val="500"/>
              </a:spcBef>
              <a:spcAft>
                <a:spcPts val="500"/>
              </a:spcAft>
              <a:buFont typeface="+mj-lt"/>
              <a:buAutoNum type="arabicPeriod" startAt="5"/>
            </a:pPr>
            <a:r>
              <a:rPr lang="es-CL" sz="1600" dirty="0"/>
              <a:t>En cuanto a los programas, </a:t>
            </a:r>
            <a:r>
              <a:rPr lang="es-CL" sz="1600" b="1" dirty="0"/>
              <a:t>el 50,4% </a:t>
            </a:r>
            <a:r>
              <a:rPr lang="es-CL" sz="1600" dirty="0"/>
              <a:t>del presupuesto vigente, se concentra en </a:t>
            </a:r>
            <a:r>
              <a:rPr lang="es-CL" sz="1600" b="1" dirty="0"/>
              <a:t>los SERVIU de las regiones Metropolitana de Santiago, del Biobío y la Araucanía y en la Subsecretaría de Vivienda y Urbanismo </a:t>
            </a:r>
            <a:r>
              <a:rPr lang="es-CL" sz="1600" dirty="0"/>
              <a:t>(que representan a su vez el 20,4%, 13,1%, 9,1%, y 7,8% respectivamente), los que al mes de mayo alcanzaron niveles de ejecución de </a:t>
            </a:r>
            <a:r>
              <a:rPr lang="es-CL" sz="1600" b="1" dirty="0"/>
              <a:t>34,4%, 48,3%, 40,8% y 44% respectivamente</a:t>
            </a:r>
            <a:r>
              <a:rPr lang="es-CL" sz="1600" dirty="0"/>
              <a:t>, todos calculados respecto al presupuesto vigente.</a:t>
            </a:r>
          </a:p>
          <a:p>
            <a:pPr marL="342900" indent="-342900" algn="just">
              <a:spcBef>
                <a:spcPts val="500"/>
              </a:spcBef>
              <a:spcAft>
                <a:spcPts val="500"/>
              </a:spcAft>
              <a:buFont typeface="+mj-lt"/>
              <a:buAutoNum type="arabicPeriod" startAt="5"/>
            </a:pPr>
            <a:r>
              <a:rPr lang="es-CL" sz="1600" dirty="0"/>
              <a:t>Las mayores tasas de gastos se registraron en </a:t>
            </a:r>
            <a:r>
              <a:rPr lang="es-CL" sz="1600" b="1" dirty="0"/>
              <a:t>los SERVIU de las regiones de O’Higgins (49,2%), Biobío (48,3%) y Atacama (44,8%)</a:t>
            </a:r>
            <a:r>
              <a:rPr lang="es-CL" sz="1600" dirty="0"/>
              <a:t>.  </a:t>
            </a:r>
          </a:p>
          <a:p>
            <a:pPr marL="342900" indent="-342900" algn="just">
              <a:spcBef>
                <a:spcPts val="500"/>
              </a:spcBef>
              <a:spcAft>
                <a:spcPts val="500"/>
              </a:spcAft>
              <a:buFont typeface="+mj-lt"/>
              <a:buAutoNum type="arabicPeriod" startAt="5"/>
            </a:pPr>
            <a:r>
              <a:rPr lang="es-CL" sz="1600" dirty="0"/>
              <a:t>Sin contar con el nuevo SERVIU de Ñuble que registra un gastos de 1,6%, </a:t>
            </a:r>
            <a:r>
              <a:rPr lang="es-CL" sz="1600" b="1" dirty="0"/>
              <a:t>el SERVIU de Antofagasta </a:t>
            </a:r>
            <a:r>
              <a:rPr lang="es-CL" sz="1600" dirty="0"/>
              <a:t>es el que presentó la </a:t>
            </a:r>
            <a:r>
              <a:rPr lang="es-CL" sz="1600" b="1" dirty="0"/>
              <a:t>menor ejecución, con un gasto de 19,1%, </a:t>
            </a:r>
            <a:r>
              <a:rPr lang="es-CL" sz="1600" dirty="0"/>
              <a:t>acompañado de los </a:t>
            </a:r>
            <a:r>
              <a:rPr lang="es-CL" sz="1600" b="1" dirty="0"/>
              <a:t>Programas de Asentamientos Precarios y Recuperación de Barrios que presentaron  erogaciones del 12,1% y 11,9%</a:t>
            </a:r>
            <a:r>
              <a:rPr lang="es-CL" sz="1600" dirty="0"/>
              <a:t> </a:t>
            </a:r>
            <a:r>
              <a:rPr lang="es-CL" sz="1600"/>
              <a:t>respectivamente.</a:t>
            </a:r>
          </a:p>
          <a:p>
            <a:pPr marL="342900" indent="-342900" algn="just">
              <a:spcBef>
                <a:spcPts val="500"/>
              </a:spcBef>
              <a:spcAft>
                <a:spcPts val="500"/>
              </a:spcAft>
              <a:buFont typeface="+mj-lt"/>
              <a:buAutoNum type="arabicPeriod" startAt="5"/>
            </a:pPr>
            <a:endParaRPr lang="es-CL" sz="1400" dirty="0"/>
          </a:p>
          <a:p>
            <a:pPr marL="360363" algn="just">
              <a:spcBef>
                <a:spcPts val="500"/>
              </a:spcBef>
              <a:spcAft>
                <a:spcPts val="500"/>
              </a:spcAft>
              <a:buFont typeface="Wingdings" panose="05000000000000000000" pitchFamily="2" charset="2"/>
              <a:buChar char="q"/>
              <a:tabLst>
                <a:tab pos="720725" algn="l"/>
              </a:tabLst>
            </a:pPr>
            <a:endParaRPr lang="es-CL" sz="1600" dirty="0"/>
          </a:p>
          <a:p>
            <a:pPr marL="800100" lvl="1" indent="-342900" algn="just">
              <a:spcBef>
                <a:spcPts val="500"/>
              </a:spcBef>
              <a:spcAft>
                <a:spcPts val="500"/>
              </a:spcAft>
              <a:buFont typeface="+mj-lt"/>
              <a:buAutoNum type="arabicPeriod" startAt="4"/>
            </a:pPr>
            <a:endParaRPr lang="es-CL" sz="100" dirty="0"/>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spTree>
    <p:extLst>
      <p:ext uri="{BB962C8B-B14F-4D97-AF65-F5344CB8AC3E}">
        <p14:creationId xmlns:p14="http://schemas.microsoft.com/office/powerpoint/2010/main" val="144365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pic>
        <p:nvPicPr>
          <p:cNvPr id="4" name="Imagen 3">
            <a:extLst>
              <a:ext uri="{FF2B5EF4-FFF2-40B4-BE49-F238E27FC236}">
                <a16:creationId xmlns:a16="http://schemas.microsoft.com/office/drawing/2014/main" id="{36EF9BD2-EF45-4A5B-A65F-D91BDB2945F5}"/>
              </a:ext>
            </a:extLst>
          </p:cNvPr>
          <p:cNvPicPr>
            <a:picLocks noChangeAspect="1"/>
          </p:cNvPicPr>
          <p:nvPr/>
        </p:nvPicPr>
        <p:blipFill>
          <a:blip r:embed="rId2"/>
          <a:stretch>
            <a:fillRect/>
          </a:stretch>
        </p:blipFill>
        <p:spPr>
          <a:xfrm>
            <a:off x="414337" y="2060848"/>
            <a:ext cx="4085656" cy="2808312"/>
          </a:xfrm>
          <a:prstGeom prst="rect">
            <a:avLst/>
          </a:prstGeom>
        </p:spPr>
      </p:pic>
      <p:pic>
        <p:nvPicPr>
          <p:cNvPr id="11" name="Imagen 10">
            <a:extLst>
              <a:ext uri="{FF2B5EF4-FFF2-40B4-BE49-F238E27FC236}">
                <a16:creationId xmlns:a16="http://schemas.microsoft.com/office/drawing/2014/main" id="{506D72C1-2028-4AFE-AD5C-085A79E7A2E4}"/>
              </a:ext>
            </a:extLst>
          </p:cNvPr>
          <p:cNvPicPr>
            <a:picLocks noChangeAspect="1"/>
          </p:cNvPicPr>
          <p:nvPr/>
        </p:nvPicPr>
        <p:blipFill>
          <a:blip r:embed="rId3"/>
          <a:stretch>
            <a:fillRect/>
          </a:stretch>
        </p:blipFill>
        <p:spPr>
          <a:xfrm>
            <a:off x="4644005" y="2060847"/>
            <a:ext cx="4085657" cy="2808313"/>
          </a:xfrm>
          <a:prstGeom prst="rect">
            <a:avLst/>
          </a:prstGeom>
        </p:spPr>
      </p:pic>
    </p:spTree>
    <p:extLst>
      <p:ext uri="{BB962C8B-B14F-4D97-AF65-F5344CB8AC3E}">
        <p14:creationId xmlns:p14="http://schemas.microsoft.com/office/powerpoint/2010/main" val="2495192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5</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pic>
        <p:nvPicPr>
          <p:cNvPr id="2" name="Imagen 1">
            <a:extLst>
              <a:ext uri="{FF2B5EF4-FFF2-40B4-BE49-F238E27FC236}">
                <a16:creationId xmlns:a16="http://schemas.microsoft.com/office/drawing/2014/main" id="{AE5C0129-0B16-4759-A4E7-A971844BC3C5}"/>
              </a:ext>
            </a:extLst>
          </p:cNvPr>
          <p:cNvPicPr>
            <a:picLocks noChangeAspect="1"/>
          </p:cNvPicPr>
          <p:nvPr/>
        </p:nvPicPr>
        <p:blipFill>
          <a:blip r:embed="rId2"/>
          <a:stretch>
            <a:fillRect/>
          </a:stretch>
        </p:blipFill>
        <p:spPr>
          <a:xfrm>
            <a:off x="1187625" y="1988840"/>
            <a:ext cx="6696743" cy="3735446"/>
          </a:xfrm>
          <a:prstGeom prst="rect">
            <a:avLst/>
          </a:prstGeom>
        </p:spPr>
      </p:pic>
    </p:spTree>
    <p:extLst>
      <p:ext uri="{BB962C8B-B14F-4D97-AF65-F5344CB8AC3E}">
        <p14:creationId xmlns:p14="http://schemas.microsoft.com/office/powerpoint/2010/main" val="3097771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6</a:t>
            </a:fld>
            <a:endParaRPr lang="es-CL"/>
          </a:p>
        </p:txBody>
      </p:sp>
      <p:sp>
        <p:nvSpPr>
          <p:cNvPr id="8" name="1 Título"/>
          <p:cNvSpPr txBox="1">
            <a:spLocks/>
          </p:cNvSpPr>
          <p:nvPr/>
        </p:nvSpPr>
        <p:spPr>
          <a:xfrm>
            <a:off x="414336" y="724413"/>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a:solidFill>
                  <a:schemeClr val="tx1"/>
                </a:solidFill>
                <a:ea typeface="Verdana" pitchFamily="34" charset="0"/>
                <a:cs typeface="Verdana" pitchFamily="34" charset="0"/>
              </a:rPr>
              <a:t>COMPORTAMIENTO DE LA 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pic>
        <p:nvPicPr>
          <p:cNvPr id="2" name="Imagen 1">
            <a:extLst>
              <a:ext uri="{FF2B5EF4-FFF2-40B4-BE49-F238E27FC236}">
                <a16:creationId xmlns:a16="http://schemas.microsoft.com/office/drawing/2014/main" id="{B27CC9FD-973C-4A83-BD37-4CDA296D8917}"/>
              </a:ext>
            </a:extLst>
          </p:cNvPr>
          <p:cNvPicPr>
            <a:picLocks noChangeAspect="1"/>
          </p:cNvPicPr>
          <p:nvPr/>
        </p:nvPicPr>
        <p:blipFill>
          <a:blip r:embed="rId2"/>
          <a:stretch>
            <a:fillRect/>
          </a:stretch>
        </p:blipFill>
        <p:spPr>
          <a:xfrm>
            <a:off x="1182633" y="1988840"/>
            <a:ext cx="6778733" cy="3822695"/>
          </a:xfrm>
          <a:prstGeom prst="rect">
            <a:avLst/>
          </a:prstGeom>
        </p:spPr>
      </p:pic>
    </p:spTree>
    <p:extLst>
      <p:ext uri="{BB962C8B-B14F-4D97-AF65-F5344CB8AC3E}">
        <p14:creationId xmlns:p14="http://schemas.microsoft.com/office/powerpoint/2010/main" val="23026269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7</a:t>
            </a:fld>
            <a:endParaRPr lang="es-CL"/>
          </a:p>
        </p:txBody>
      </p:sp>
      <p:sp>
        <p:nvSpPr>
          <p:cNvPr id="6" name="1 Título"/>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MINISTERIO DE VIVIENDA Y URBANISMO</a:t>
            </a:r>
          </a:p>
        </p:txBody>
      </p:sp>
      <p:graphicFrame>
        <p:nvGraphicFramePr>
          <p:cNvPr id="3" name="Tabla 2">
            <a:extLst>
              <a:ext uri="{FF2B5EF4-FFF2-40B4-BE49-F238E27FC236}">
                <a16:creationId xmlns:a16="http://schemas.microsoft.com/office/drawing/2014/main" id="{E3F7E642-2137-40D6-BF82-7B4B32E87B2C}"/>
              </a:ext>
            </a:extLst>
          </p:cNvPr>
          <p:cNvGraphicFramePr>
            <a:graphicFrameLocks noGrp="1"/>
          </p:cNvGraphicFramePr>
          <p:nvPr>
            <p:extLst>
              <p:ext uri="{D42A27DB-BD31-4B8C-83A1-F6EECF244321}">
                <p14:modId xmlns:p14="http://schemas.microsoft.com/office/powerpoint/2010/main" val="3174651824"/>
              </p:ext>
            </p:extLst>
          </p:nvPr>
        </p:nvGraphicFramePr>
        <p:xfrm>
          <a:off x="471257" y="1724100"/>
          <a:ext cx="8201485" cy="2352977"/>
        </p:xfrm>
        <a:graphic>
          <a:graphicData uri="http://schemas.openxmlformats.org/drawingml/2006/table">
            <a:tbl>
              <a:tblPr/>
              <a:tblGrid>
                <a:gridCol w="294171">
                  <a:extLst>
                    <a:ext uri="{9D8B030D-6E8A-4147-A177-3AD203B41FA5}">
                      <a16:colId xmlns:a16="http://schemas.microsoft.com/office/drawing/2014/main" val="1360724727"/>
                    </a:ext>
                  </a:extLst>
                </a:gridCol>
                <a:gridCol w="3318248">
                  <a:extLst>
                    <a:ext uri="{9D8B030D-6E8A-4147-A177-3AD203B41FA5}">
                      <a16:colId xmlns:a16="http://schemas.microsoft.com/office/drawing/2014/main" val="2900838852"/>
                    </a:ext>
                  </a:extLst>
                </a:gridCol>
                <a:gridCol w="788378">
                  <a:extLst>
                    <a:ext uri="{9D8B030D-6E8A-4147-A177-3AD203B41FA5}">
                      <a16:colId xmlns:a16="http://schemas.microsoft.com/office/drawing/2014/main" val="1002943146"/>
                    </a:ext>
                  </a:extLst>
                </a:gridCol>
                <a:gridCol w="788378">
                  <a:extLst>
                    <a:ext uri="{9D8B030D-6E8A-4147-A177-3AD203B41FA5}">
                      <a16:colId xmlns:a16="http://schemas.microsoft.com/office/drawing/2014/main" val="1867800305"/>
                    </a:ext>
                  </a:extLst>
                </a:gridCol>
                <a:gridCol w="788378">
                  <a:extLst>
                    <a:ext uri="{9D8B030D-6E8A-4147-A177-3AD203B41FA5}">
                      <a16:colId xmlns:a16="http://schemas.microsoft.com/office/drawing/2014/main" val="143912548"/>
                    </a:ext>
                  </a:extLst>
                </a:gridCol>
                <a:gridCol w="788378">
                  <a:extLst>
                    <a:ext uri="{9D8B030D-6E8A-4147-A177-3AD203B41FA5}">
                      <a16:colId xmlns:a16="http://schemas.microsoft.com/office/drawing/2014/main" val="3101293903"/>
                    </a:ext>
                  </a:extLst>
                </a:gridCol>
                <a:gridCol w="717777">
                  <a:extLst>
                    <a:ext uri="{9D8B030D-6E8A-4147-A177-3AD203B41FA5}">
                      <a16:colId xmlns:a16="http://schemas.microsoft.com/office/drawing/2014/main" val="2270267573"/>
                    </a:ext>
                  </a:extLst>
                </a:gridCol>
                <a:gridCol w="717777">
                  <a:extLst>
                    <a:ext uri="{9D8B030D-6E8A-4147-A177-3AD203B41FA5}">
                      <a16:colId xmlns:a16="http://schemas.microsoft.com/office/drawing/2014/main" val="3248509043"/>
                    </a:ext>
                  </a:extLst>
                </a:gridCol>
              </a:tblGrid>
              <a:tr h="145921">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486" marR="8486" marT="8486"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486" marR="8486" marT="848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58743400"/>
                  </a:ext>
                </a:extLst>
              </a:tr>
              <a:tr h="446884">
                <a:tc>
                  <a:txBody>
                    <a:bodyPr/>
                    <a:lstStyle/>
                    <a:p>
                      <a:pPr algn="l" fontAlgn="ctr"/>
                      <a:r>
                        <a:rPr lang="es-CL" sz="800" b="1" i="0" u="none" strike="noStrike">
                          <a:solidFill>
                            <a:srgbClr val="FFFFFF"/>
                          </a:solidFill>
                          <a:effectLst/>
                          <a:latin typeface="Calibri" panose="020F0502020204030204" pitchFamily="34" charset="0"/>
                        </a:rPr>
                        <a:t>Subt.</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900" b="1" i="0" u="none" strike="noStrike">
                          <a:solidFill>
                            <a:srgbClr val="FFFFFF"/>
                          </a:solidFill>
                          <a:effectLst/>
                          <a:latin typeface="Calibri" panose="020F0502020204030204" pitchFamily="34" charset="0"/>
                        </a:rPr>
                        <a:t>Subtítulo</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486" marR="8486" marT="8486"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486" marR="8486" marT="8486"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486" marR="8486" marT="8486"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486" marR="8486" marT="8486"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3207459128"/>
                  </a:ext>
                </a:extLst>
              </a:tr>
              <a:tr h="155041">
                <a:tc>
                  <a:txBody>
                    <a:bodyPr/>
                    <a:lstStyle/>
                    <a:p>
                      <a:pPr algn="ctr" fontAlgn="ctr"/>
                      <a:r>
                        <a:rPr lang="es-CL" sz="800" b="1" i="0" u="none" strike="noStrike">
                          <a:solidFill>
                            <a:srgbClr val="000000"/>
                          </a:solidFill>
                          <a:effectLst/>
                          <a:latin typeface="Calibri" panose="020F0502020204030204" pitchFamily="34" charset="0"/>
                        </a:rPr>
                        <a:t>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2.717.420.184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2.726.309.660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8.889.476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1.041.433.375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9026966"/>
                  </a:ext>
                </a:extLst>
              </a:tr>
              <a:tr h="145921">
                <a:tc>
                  <a:txBody>
                    <a:bodyPr/>
                    <a:lstStyle/>
                    <a:p>
                      <a:pPr algn="ctr" fontAlgn="ctr"/>
                      <a:r>
                        <a:rPr lang="es-CL" sz="800" b="0" i="0" u="none" strike="noStrike">
                          <a:solidFill>
                            <a:srgbClr val="000000"/>
                          </a:solidFill>
                          <a:effectLst/>
                          <a:latin typeface="Calibri" panose="020F0502020204030204" pitchFamily="34" charset="0"/>
                        </a:rPr>
                        <a:t>21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GASTOS EN PERSONAL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144.794.168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144.509.426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-284.742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57.078.153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39,5%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97099948"/>
                  </a:ext>
                </a:extLst>
              </a:tr>
              <a:tr h="145921">
                <a:tc>
                  <a:txBody>
                    <a:bodyPr/>
                    <a:lstStyle/>
                    <a:p>
                      <a:pPr algn="ctr" fontAlgn="ctr"/>
                      <a:r>
                        <a:rPr lang="es-CL" sz="800" b="0" i="0" u="none" strike="noStrike">
                          <a:solidFill>
                            <a:srgbClr val="000000"/>
                          </a:solidFill>
                          <a:effectLst/>
                          <a:latin typeface="Calibri" panose="020F0502020204030204" pitchFamily="34" charset="0"/>
                        </a:rPr>
                        <a:t>22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BIENES Y SERVICIOS DE CONSUMO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23.933.014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23.872.014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-61.000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6.290.867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26,4%</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18175600"/>
                  </a:ext>
                </a:extLst>
              </a:tr>
              <a:tr h="145921">
                <a:tc>
                  <a:txBody>
                    <a:bodyPr/>
                    <a:lstStyle/>
                    <a:p>
                      <a:pPr algn="ctr" fontAlgn="ctr"/>
                      <a:r>
                        <a:rPr lang="es-CL" sz="800" b="0" i="0" u="none" strike="noStrike">
                          <a:solidFill>
                            <a:srgbClr val="000000"/>
                          </a:solidFill>
                          <a:effectLst/>
                          <a:latin typeface="Calibri" panose="020F0502020204030204" pitchFamily="34" charset="0"/>
                        </a:rPr>
                        <a:t>23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DE SEGURIDAD SOCIAL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1.198.706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1.198.696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900.818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9008180,0%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75,1%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78135365"/>
                  </a:ext>
                </a:extLst>
              </a:tr>
              <a:tr h="145921">
                <a:tc>
                  <a:txBody>
                    <a:bodyPr/>
                    <a:lstStyle/>
                    <a:p>
                      <a:pPr algn="ctr" fontAlgn="ctr"/>
                      <a:r>
                        <a:rPr lang="es-CL" sz="800" b="0" i="0" u="none" strike="noStrike">
                          <a:solidFill>
                            <a:srgbClr val="000000"/>
                          </a:solidFill>
                          <a:effectLst/>
                          <a:latin typeface="Calibri" panose="020F0502020204030204" pitchFamily="34" charset="0"/>
                        </a:rPr>
                        <a:t>24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674.841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735.841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61.000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62.923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50590853"/>
                  </a:ext>
                </a:extLst>
              </a:tr>
              <a:tr h="145921">
                <a:tc>
                  <a:txBody>
                    <a:bodyPr/>
                    <a:lstStyle/>
                    <a:p>
                      <a:pPr algn="ctr" fontAlgn="ctr"/>
                      <a:r>
                        <a:rPr lang="es-CL" sz="800" b="0" i="0" u="none" strike="noStrike">
                          <a:solidFill>
                            <a:srgbClr val="000000"/>
                          </a:solidFill>
                          <a:effectLst/>
                          <a:latin typeface="Calibri" panose="020F0502020204030204" pitchFamily="34" charset="0"/>
                        </a:rPr>
                        <a:t>25</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INTEGROS AL FISCO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13.690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13.690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28836506"/>
                  </a:ext>
                </a:extLst>
              </a:tr>
              <a:tr h="145921">
                <a:tc>
                  <a:txBody>
                    <a:bodyPr/>
                    <a:lstStyle/>
                    <a:p>
                      <a:pPr algn="ctr" fontAlgn="ctr"/>
                      <a:r>
                        <a:rPr lang="es-CL" sz="800" b="0" i="0" u="none" strike="noStrike">
                          <a:solidFill>
                            <a:srgbClr val="000000"/>
                          </a:solidFill>
                          <a:effectLst/>
                          <a:latin typeface="Calibri" panose="020F0502020204030204" pitchFamily="34" charset="0"/>
                        </a:rPr>
                        <a:t>26</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OTROS GASTOS CORRIENTES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4.326.955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4.326.955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2.754.418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63,7%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958158565"/>
                  </a:ext>
                </a:extLst>
              </a:tr>
              <a:tr h="145921">
                <a:tc>
                  <a:txBody>
                    <a:bodyPr/>
                    <a:lstStyle/>
                    <a:p>
                      <a:pPr algn="ctr" fontAlgn="ctr"/>
                      <a:r>
                        <a:rPr lang="es-CL" sz="800" b="0" i="0" u="none" strike="noStrike">
                          <a:solidFill>
                            <a:srgbClr val="000000"/>
                          </a:solidFill>
                          <a:effectLst/>
                          <a:latin typeface="Calibri" panose="020F0502020204030204" pitchFamily="34" charset="0"/>
                        </a:rPr>
                        <a:t>29</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ADQUISICIÓN DE ACTIVOS NO FINANCIEROS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6.134.894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8.377.087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2.242.193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3.525.333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57,5%</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33737275"/>
                  </a:ext>
                </a:extLst>
              </a:tr>
              <a:tr h="145921">
                <a:tc>
                  <a:txBody>
                    <a:bodyPr/>
                    <a:lstStyle/>
                    <a:p>
                      <a:pPr algn="ctr" fontAlgn="ctr"/>
                      <a:r>
                        <a:rPr lang="es-CL" sz="800" b="0" i="0" u="none" strike="noStrike">
                          <a:solidFill>
                            <a:srgbClr val="000000"/>
                          </a:solidFill>
                          <a:effectLst/>
                          <a:latin typeface="Calibri" panose="020F0502020204030204" pitchFamily="34" charset="0"/>
                        </a:rPr>
                        <a:t>31</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INICIATIVAS DE INVERSIÓN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395.848.768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390.677.179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-5.171.589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119.963.838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30,7%</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755178506"/>
                  </a:ext>
                </a:extLst>
              </a:tr>
              <a:tr h="145921">
                <a:tc>
                  <a:txBody>
                    <a:bodyPr/>
                    <a:lstStyle/>
                    <a:p>
                      <a:pPr algn="ctr" fontAlgn="ctr"/>
                      <a:r>
                        <a:rPr lang="es-CL" sz="800" b="0" i="0" u="none" strike="noStrike">
                          <a:solidFill>
                            <a:srgbClr val="000000"/>
                          </a:solidFill>
                          <a:effectLst/>
                          <a:latin typeface="Calibri" panose="020F0502020204030204" pitchFamily="34" charset="0"/>
                        </a:rPr>
                        <a:t>32</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PRÉSTAMOS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654.026.197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654.026.197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211.088.023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32,3%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83571711"/>
                  </a:ext>
                </a:extLst>
              </a:tr>
              <a:tr h="145921">
                <a:tc>
                  <a:txBody>
                    <a:bodyPr/>
                    <a:lstStyle/>
                    <a:p>
                      <a:pPr algn="ctr" fontAlgn="ctr"/>
                      <a:r>
                        <a:rPr lang="es-CL" sz="800" b="0" i="0" u="none" strike="noStrike">
                          <a:solidFill>
                            <a:srgbClr val="000000"/>
                          </a:solidFill>
                          <a:effectLst/>
                          <a:latin typeface="Calibri" panose="020F0502020204030204" pitchFamily="34" charset="0"/>
                        </a:rPr>
                        <a:t>33</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TRANSFERENCIAS DE CAPITAL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1.487.615.608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1.493.275.253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5.659.645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636.574.856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42,8%</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42,6%</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67821623"/>
                  </a:ext>
                </a:extLst>
              </a:tr>
              <a:tr h="145921">
                <a:tc>
                  <a:txBody>
                    <a:bodyPr/>
                    <a:lstStyle/>
                    <a:p>
                      <a:pPr algn="ctr" fontAlgn="ctr"/>
                      <a:r>
                        <a:rPr lang="es-CL" sz="800" b="0" i="0" u="none" strike="noStrike">
                          <a:solidFill>
                            <a:srgbClr val="000000"/>
                          </a:solidFill>
                          <a:effectLst/>
                          <a:latin typeface="Calibri" panose="020F0502020204030204" pitchFamily="34" charset="0"/>
                        </a:rPr>
                        <a:t>34</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SERVICIO DE LA DEUDA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52.039 </a:t>
                      </a:r>
                    </a:p>
                  </a:txBody>
                  <a:tcPr marL="8486" marR="8486" marT="8486" marB="0" anchor="ctr">
                    <a:lnL w="6350" cap="flat" cmpd="sng" algn="ctr">
                      <a:solidFill>
                        <a:srgbClr val="000000"/>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5.297.312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5.245.273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3.194.146 </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6138,0%</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60,3%</a:t>
                      </a:r>
                    </a:p>
                  </a:txBody>
                  <a:tcPr marL="8486" marR="8486" marT="8486" marB="0" anchor="ctr">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2181435802"/>
                  </a:ext>
                </a:extLst>
              </a:tr>
            </a:tbl>
          </a:graphicData>
        </a:graphic>
      </p:graphicFrame>
    </p:spTree>
    <p:extLst>
      <p:ext uri="{BB962C8B-B14F-4D97-AF65-F5344CB8AC3E}">
        <p14:creationId xmlns:p14="http://schemas.microsoft.com/office/powerpoint/2010/main" val="5248126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RESUMEN POR CAPÍTULOS</a:t>
            </a:r>
          </a:p>
        </p:txBody>
      </p:sp>
      <p:sp>
        <p:nvSpPr>
          <p:cNvPr id="8" name="1 Título">
            <a:extLst>
              <a:ext uri="{FF2B5EF4-FFF2-40B4-BE49-F238E27FC236}">
                <a16:creationId xmlns:a16="http://schemas.microsoft.com/office/drawing/2014/main" id="{DFFCED00-109F-4BB7-BD2B-C375262EB9FB}"/>
              </a:ext>
            </a:extLst>
          </p:cNvPr>
          <p:cNvSpPr txBox="1">
            <a:spLocks/>
          </p:cNvSpPr>
          <p:nvPr/>
        </p:nvSpPr>
        <p:spPr>
          <a:xfrm>
            <a:off x="386224" y="12687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a:t>
            </a:r>
          </a:p>
        </p:txBody>
      </p:sp>
      <p:graphicFrame>
        <p:nvGraphicFramePr>
          <p:cNvPr id="3" name="Tabla 2">
            <a:extLst>
              <a:ext uri="{FF2B5EF4-FFF2-40B4-BE49-F238E27FC236}">
                <a16:creationId xmlns:a16="http://schemas.microsoft.com/office/drawing/2014/main" id="{CEC507B1-E43B-41CB-8696-2779BE6DBE81}"/>
              </a:ext>
            </a:extLst>
          </p:cNvPr>
          <p:cNvGraphicFramePr>
            <a:graphicFrameLocks noGrp="1"/>
          </p:cNvGraphicFramePr>
          <p:nvPr>
            <p:extLst>
              <p:ext uri="{D42A27DB-BD31-4B8C-83A1-F6EECF244321}">
                <p14:modId xmlns:p14="http://schemas.microsoft.com/office/powerpoint/2010/main" val="2713631755"/>
              </p:ext>
            </p:extLst>
          </p:nvPr>
        </p:nvGraphicFramePr>
        <p:xfrm>
          <a:off x="528176" y="1724100"/>
          <a:ext cx="8076274" cy="3649112"/>
        </p:xfrm>
        <a:graphic>
          <a:graphicData uri="http://schemas.openxmlformats.org/drawingml/2006/table">
            <a:tbl>
              <a:tblPr/>
              <a:tblGrid>
                <a:gridCol w="280037">
                  <a:extLst>
                    <a:ext uri="{9D8B030D-6E8A-4147-A177-3AD203B41FA5}">
                      <a16:colId xmlns:a16="http://schemas.microsoft.com/office/drawing/2014/main" val="3051617108"/>
                    </a:ext>
                  </a:extLst>
                </a:gridCol>
                <a:gridCol w="280037">
                  <a:extLst>
                    <a:ext uri="{9D8B030D-6E8A-4147-A177-3AD203B41FA5}">
                      <a16:colId xmlns:a16="http://schemas.microsoft.com/office/drawing/2014/main" val="3284711249"/>
                    </a:ext>
                  </a:extLst>
                </a:gridCol>
                <a:gridCol w="3158820">
                  <a:extLst>
                    <a:ext uri="{9D8B030D-6E8A-4147-A177-3AD203B41FA5}">
                      <a16:colId xmlns:a16="http://schemas.microsoft.com/office/drawing/2014/main" val="3927688306"/>
                    </a:ext>
                  </a:extLst>
                </a:gridCol>
                <a:gridCol w="750500">
                  <a:extLst>
                    <a:ext uri="{9D8B030D-6E8A-4147-A177-3AD203B41FA5}">
                      <a16:colId xmlns:a16="http://schemas.microsoft.com/office/drawing/2014/main" val="3626247053"/>
                    </a:ext>
                  </a:extLst>
                </a:gridCol>
                <a:gridCol w="750500">
                  <a:extLst>
                    <a:ext uri="{9D8B030D-6E8A-4147-A177-3AD203B41FA5}">
                      <a16:colId xmlns:a16="http://schemas.microsoft.com/office/drawing/2014/main" val="3595317934"/>
                    </a:ext>
                  </a:extLst>
                </a:gridCol>
                <a:gridCol w="750500">
                  <a:extLst>
                    <a:ext uri="{9D8B030D-6E8A-4147-A177-3AD203B41FA5}">
                      <a16:colId xmlns:a16="http://schemas.microsoft.com/office/drawing/2014/main" val="3293388398"/>
                    </a:ext>
                  </a:extLst>
                </a:gridCol>
                <a:gridCol w="750500">
                  <a:extLst>
                    <a:ext uri="{9D8B030D-6E8A-4147-A177-3AD203B41FA5}">
                      <a16:colId xmlns:a16="http://schemas.microsoft.com/office/drawing/2014/main" val="1038742801"/>
                    </a:ext>
                  </a:extLst>
                </a:gridCol>
                <a:gridCol w="683291">
                  <a:extLst>
                    <a:ext uri="{9D8B030D-6E8A-4147-A177-3AD203B41FA5}">
                      <a16:colId xmlns:a16="http://schemas.microsoft.com/office/drawing/2014/main" val="4156316636"/>
                    </a:ext>
                  </a:extLst>
                </a:gridCol>
                <a:gridCol w="672089">
                  <a:extLst>
                    <a:ext uri="{9D8B030D-6E8A-4147-A177-3AD203B41FA5}">
                      <a16:colId xmlns:a16="http://schemas.microsoft.com/office/drawing/2014/main" val="2778357725"/>
                    </a:ext>
                  </a:extLst>
                </a:gridCol>
              </a:tblGrid>
              <a:tr h="138684">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8204" marR="8204" marT="82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2969887491"/>
                  </a:ext>
                </a:extLst>
              </a:tr>
              <a:tr h="424717">
                <a:tc>
                  <a:txBody>
                    <a:bodyPr/>
                    <a:lstStyle/>
                    <a:p>
                      <a:pPr algn="l" fontAlgn="ctr"/>
                      <a:r>
                        <a:rPr lang="es-CL" sz="800" b="1" i="0" u="none" strike="noStrike">
                          <a:solidFill>
                            <a:srgbClr val="FFFFFF"/>
                          </a:solidFill>
                          <a:effectLst/>
                          <a:latin typeface="Calibri" panose="020F0502020204030204" pitchFamily="34" charset="0"/>
                        </a:rPr>
                        <a:t>Cap.</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Prog.</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8204" marR="8204" marT="8204"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8204" marR="8204" marT="8204"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8204" marR="8204" marT="8204"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91729288"/>
                  </a:ext>
                </a:extLst>
              </a:tr>
              <a:tr h="182021">
                <a:tc>
                  <a:txBody>
                    <a:bodyPr/>
                    <a:lstStyle/>
                    <a:p>
                      <a:pPr algn="ctr" fontAlgn="ctr"/>
                      <a:r>
                        <a:rPr lang="es-CL" sz="800" b="1" i="0" u="none" strike="noStrike">
                          <a:solidFill>
                            <a:srgbClr val="000000"/>
                          </a:solidFill>
                          <a:effectLst/>
                          <a:latin typeface="Calibri" panose="020F0502020204030204" pitchFamily="34" charset="0"/>
                        </a:rPr>
                        <a:t>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0"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Subsecretaría de Vivienda y Urbanismo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251.624.928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237.246.833 </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-14.378.095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96.585.600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38,4%</a:t>
                      </a:r>
                    </a:p>
                  </a:txBody>
                  <a:tcPr marL="8204" marR="8204" marT="8204"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40,7%</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6083638"/>
                  </a:ext>
                </a:extLst>
              </a:tr>
              <a:tr h="182021">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Subsecretaría de Vivienda y Urbanismo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212.160.447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212.492.052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331.605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93.601.763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44,0%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13354911"/>
                  </a:ext>
                </a:extLst>
              </a:tr>
              <a:tr h="156019">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Asentamientos Precarios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16.509.092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16.509.092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2.004.809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62854386"/>
                  </a:ext>
                </a:extLst>
              </a:tr>
              <a:tr h="173353">
                <a:tc>
                  <a:txBody>
                    <a:bodyPr/>
                    <a:lstStyle/>
                    <a:p>
                      <a:pPr algn="ctr" fontAlgn="ctr"/>
                      <a:r>
                        <a:rPr lang="es-CL" sz="800" b="0"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Recuperación de Barrios</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22.955.389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8.245.689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FF0000"/>
                          </a:solidFill>
                          <a:effectLst/>
                          <a:latin typeface="Calibri" panose="020F0502020204030204" pitchFamily="34" charset="0"/>
                        </a:rPr>
                        <a:t>-14.709.700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979.028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11,9%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856004239"/>
                  </a:ext>
                </a:extLst>
              </a:tr>
              <a:tr h="173353">
                <a:tc>
                  <a:txBody>
                    <a:bodyPr/>
                    <a:lstStyle/>
                    <a:p>
                      <a:pPr algn="ctr" fontAlgn="ctr"/>
                      <a:r>
                        <a:rPr lang="es-CL" sz="800" b="1" i="0" u="none" strike="noStrike">
                          <a:solidFill>
                            <a:srgbClr val="000000"/>
                          </a:solidFill>
                          <a:effectLst/>
                          <a:latin typeface="Calibri" panose="020F0502020204030204" pitchFamily="34" charset="0"/>
                        </a:rPr>
                        <a:t>02</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900" b="1" i="0" u="none" strike="noStrike">
                          <a:solidFill>
                            <a:srgbClr val="000000"/>
                          </a:solidFill>
                          <a:effectLst/>
                          <a:latin typeface="Calibri" panose="020F0502020204030204" pitchFamily="34" charset="0"/>
                        </a:rPr>
                        <a:t>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Parque Metropolitano</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32.453.919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32.453.919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9.420.177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29,0%</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06096023"/>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 SERVIU 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95.480.052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96.971.674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1.491.622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27.957.581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29,3%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28,8%</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16118883"/>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 SERVIU II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72.809.939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74.382.270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1.572.331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14.243.875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19,6%</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15014530"/>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 SERVIU III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51.720.119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50.854.664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-865.455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22.763.578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44,8%</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537740966"/>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IV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133.936.217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134.087.818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151.601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37.750.116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28,2%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890600598"/>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V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210.606.648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215.389.667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4.783.019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84.902.831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75871401"/>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26</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VI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103.470.806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104.549.492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1.078.686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51.451.009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49,7%</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49,2%</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34329193"/>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27</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VII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205.099.100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204.810.349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-288.751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78.399.219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38,3%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58201828"/>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VIII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355.277.703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355.967.687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689.984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172.106.941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48,3%</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266792815"/>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29</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IX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248.207.356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248.508.398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301.042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101.491.195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40,9%</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40,8%</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977319238"/>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30</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166.869.420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165.668.603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-1.200.817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71.460.693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42,8%</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43,1%</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87415654"/>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32.862.804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38.633.052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5.770.248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16.795.028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51,1%</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43,5%</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2387079"/>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XII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55.169.176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54.882.980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FF0000"/>
                          </a:solidFill>
                          <a:effectLst/>
                          <a:latin typeface="Calibri" panose="020F0502020204030204" pitchFamily="34" charset="0"/>
                        </a:rPr>
                        <a:t>-286.196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14.627.888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26,7%</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98965277"/>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RM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551.230.950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557.051.146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5.820.196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191.481.301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34,7%</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34,4%</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17072330"/>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34</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XIV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77.960.897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79.024.073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1.063.176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27.552.165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35,3%</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34,9%</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48543085"/>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35</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XV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65.330.840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68.517.725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3.186.885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22.330.448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34,2%</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94026040"/>
                  </a:ext>
                </a:extLst>
              </a:tr>
              <a:tr h="138684">
                <a:tc>
                  <a:txBody>
                    <a:bodyPr/>
                    <a:lstStyle/>
                    <a:p>
                      <a:pPr algn="ctr" fontAlgn="ctr"/>
                      <a:r>
                        <a:rPr lang="es-CL" sz="800" b="1" i="0" u="none" strike="noStrike">
                          <a:solidFill>
                            <a:srgbClr val="000000"/>
                          </a:solidFill>
                          <a:effectLst/>
                          <a:latin typeface="Calibri" panose="020F0502020204030204" pitchFamily="34" charset="0"/>
                        </a:rPr>
                        <a:t>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36</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SERVIU XVI REGIÓN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7.309.310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7.309.310 </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113.730 </a:t>
                      </a:r>
                    </a:p>
                  </a:txBody>
                  <a:tcPr marL="8204" marR="8204" marT="8204"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1,6%</a:t>
                      </a:r>
                    </a:p>
                  </a:txBody>
                  <a:tcPr marL="8204" marR="8204" marT="8204"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1" i="0" u="none" strike="noStrike" dirty="0">
                          <a:solidFill>
                            <a:srgbClr val="000000"/>
                          </a:solidFill>
                          <a:effectLst/>
                          <a:latin typeface="Calibri" panose="020F0502020204030204" pitchFamily="34" charset="0"/>
                        </a:rPr>
                        <a:t>1,6%</a:t>
                      </a:r>
                    </a:p>
                  </a:txBody>
                  <a:tcPr marL="8204" marR="8204" marT="8204"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3545287236"/>
                  </a:ext>
                </a:extLst>
              </a:tr>
            </a:tbl>
          </a:graphicData>
        </a:graphic>
      </p:graphicFrame>
    </p:spTree>
    <p:extLst>
      <p:ext uri="{BB962C8B-B14F-4D97-AF65-F5344CB8AC3E}">
        <p14:creationId xmlns:p14="http://schemas.microsoft.com/office/powerpoint/2010/main" val="178714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9" name="1 Título"/>
          <p:cNvSpPr txBox="1">
            <a:spLocks/>
          </p:cNvSpPr>
          <p:nvPr/>
        </p:nvSpPr>
        <p:spPr>
          <a:xfrm>
            <a:off x="414336" y="1245468"/>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a:latin typeface="+mn-lt"/>
                <a:ea typeface="Verdana" pitchFamily="34" charset="0"/>
                <a:cs typeface="Verdana" pitchFamily="34" charset="0"/>
              </a:rPr>
              <a:t>en miles de pesos 2019                                                                                                                     … </a:t>
            </a:r>
            <a:r>
              <a:rPr lang="es-CL" sz="1200" b="1" i="1" dirty="0">
                <a:latin typeface="+mn-lt"/>
                <a:ea typeface="Verdana" pitchFamily="34" charset="0"/>
                <a:cs typeface="Verdana" pitchFamily="34" charset="0"/>
              </a:rPr>
              <a:t>1 de 2</a:t>
            </a:r>
          </a:p>
        </p:txBody>
      </p:sp>
      <p:sp>
        <p:nvSpPr>
          <p:cNvPr id="6" name="1 Título"/>
          <p:cNvSpPr>
            <a:spLocks noGrp="1"/>
          </p:cNvSpPr>
          <p:nvPr>
            <p:ph type="title"/>
          </p:nvPr>
        </p:nvSpPr>
        <p:spPr>
          <a:xfrm>
            <a:off x="414338" y="579457"/>
            <a:ext cx="8210798" cy="591093"/>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600" b="1" dirty="0">
                <a:solidFill>
                  <a:schemeClr val="tx1"/>
                </a:solidFill>
                <a:ea typeface="Verdana" pitchFamily="34" charset="0"/>
                <a:cs typeface="Verdana" pitchFamily="34" charset="0"/>
              </a:rPr>
              <a:t>EJECUCIÓN ACUMULADA DE GASTOS A MAYO DE 2019 </a:t>
            </a:r>
            <a:br>
              <a:rPr lang="es-CL" sz="1600" b="1" dirty="0">
                <a:solidFill>
                  <a:schemeClr val="tx1"/>
                </a:solidFill>
                <a:ea typeface="Verdana" pitchFamily="34" charset="0"/>
                <a:cs typeface="Verdana" pitchFamily="34" charset="0"/>
              </a:rPr>
            </a:br>
            <a:r>
              <a:rPr lang="es-CL" sz="1600" b="1" dirty="0">
                <a:solidFill>
                  <a:schemeClr val="tx1"/>
                </a:solidFill>
                <a:ea typeface="Verdana" pitchFamily="34" charset="0"/>
                <a:cs typeface="Verdana" pitchFamily="34" charset="0"/>
              </a:rPr>
              <a:t>PARTIDA 18. CAPÍTULO 01. PROGRAMA 01: SUBSECRETARÍA DE VIVIENDA Y URBANISMO</a:t>
            </a:r>
          </a:p>
        </p:txBody>
      </p:sp>
      <p:graphicFrame>
        <p:nvGraphicFramePr>
          <p:cNvPr id="2" name="Tabla 1">
            <a:extLst>
              <a:ext uri="{FF2B5EF4-FFF2-40B4-BE49-F238E27FC236}">
                <a16:creationId xmlns:a16="http://schemas.microsoft.com/office/drawing/2014/main" id="{A8B824D9-64BD-44E4-BB4D-17C5A1F968D7}"/>
              </a:ext>
            </a:extLst>
          </p:cNvPr>
          <p:cNvGraphicFramePr>
            <a:graphicFrameLocks noGrp="1"/>
          </p:cNvGraphicFramePr>
          <p:nvPr>
            <p:extLst>
              <p:ext uri="{D42A27DB-BD31-4B8C-83A1-F6EECF244321}">
                <p14:modId xmlns:p14="http://schemas.microsoft.com/office/powerpoint/2010/main" val="2428580048"/>
              </p:ext>
            </p:extLst>
          </p:nvPr>
        </p:nvGraphicFramePr>
        <p:xfrm>
          <a:off x="529208" y="1775726"/>
          <a:ext cx="8085583" cy="3836809"/>
        </p:xfrm>
        <a:graphic>
          <a:graphicData uri="http://schemas.openxmlformats.org/drawingml/2006/table">
            <a:tbl>
              <a:tblPr/>
              <a:tblGrid>
                <a:gridCol w="270965">
                  <a:extLst>
                    <a:ext uri="{9D8B030D-6E8A-4147-A177-3AD203B41FA5}">
                      <a16:colId xmlns:a16="http://schemas.microsoft.com/office/drawing/2014/main" val="3345720556"/>
                    </a:ext>
                  </a:extLst>
                </a:gridCol>
                <a:gridCol w="270965">
                  <a:extLst>
                    <a:ext uri="{9D8B030D-6E8A-4147-A177-3AD203B41FA5}">
                      <a16:colId xmlns:a16="http://schemas.microsoft.com/office/drawing/2014/main" val="1775276580"/>
                    </a:ext>
                  </a:extLst>
                </a:gridCol>
                <a:gridCol w="270965">
                  <a:extLst>
                    <a:ext uri="{9D8B030D-6E8A-4147-A177-3AD203B41FA5}">
                      <a16:colId xmlns:a16="http://schemas.microsoft.com/office/drawing/2014/main" val="2117274656"/>
                    </a:ext>
                  </a:extLst>
                </a:gridCol>
                <a:gridCol w="3056480">
                  <a:extLst>
                    <a:ext uri="{9D8B030D-6E8A-4147-A177-3AD203B41FA5}">
                      <a16:colId xmlns:a16="http://schemas.microsoft.com/office/drawing/2014/main" val="766946168"/>
                    </a:ext>
                  </a:extLst>
                </a:gridCol>
                <a:gridCol w="726185">
                  <a:extLst>
                    <a:ext uri="{9D8B030D-6E8A-4147-A177-3AD203B41FA5}">
                      <a16:colId xmlns:a16="http://schemas.microsoft.com/office/drawing/2014/main" val="2494280481"/>
                    </a:ext>
                  </a:extLst>
                </a:gridCol>
                <a:gridCol w="726185">
                  <a:extLst>
                    <a:ext uri="{9D8B030D-6E8A-4147-A177-3AD203B41FA5}">
                      <a16:colId xmlns:a16="http://schemas.microsoft.com/office/drawing/2014/main" val="2709830855"/>
                    </a:ext>
                  </a:extLst>
                </a:gridCol>
                <a:gridCol w="726185">
                  <a:extLst>
                    <a:ext uri="{9D8B030D-6E8A-4147-A177-3AD203B41FA5}">
                      <a16:colId xmlns:a16="http://schemas.microsoft.com/office/drawing/2014/main" val="3390885210"/>
                    </a:ext>
                  </a:extLst>
                </a:gridCol>
                <a:gridCol w="726185">
                  <a:extLst>
                    <a:ext uri="{9D8B030D-6E8A-4147-A177-3AD203B41FA5}">
                      <a16:colId xmlns:a16="http://schemas.microsoft.com/office/drawing/2014/main" val="4168395158"/>
                    </a:ext>
                  </a:extLst>
                </a:gridCol>
                <a:gridCol w="661153">
                  <a:extLst>
                    <a:ext uri="{9D8B030D-6E8A-4147-A177-3AD203B41FA5}">
                      <a16:colId xmlns:a16="http://schemas.microsoft.com/office/drawing/2014/main" val="4122341104"/>
                    </a:ext>
                  </a:extLst>
                </a:gridCol>
                <a:gridCol w="650315">
                  <a:extLst>
                    <a:ext uri="{9D8B030D-6E8A-4147-A177-3AD203B41FA5}">
                      <a16:colId xmlns:a16="http://schemas.microsoft.com/office/drawing/2014/main" val="2268128484"/>
                    </a:ext>
                  </a:extLst>
                </a:gridCol>
              </a:tblGrid>
              <a:tr h="131277">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a:noFill/>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gridSpan="3">
                  <a:txBody>
                    <a:bodyPr/>
                    <a:lstStyle/>
                    <a:p>
                      <a:pPr algn="ctr" fontAlgn="b"/>
                      <a:r>
                        <a:rPr lang="es-CL" sz="800" b="1" i="0" u="none" strike="noStrike">
                          <a:solidFill>
                            <a:srgbClr val="FFFFFF"/>
                          </a:solidFill>
                          <a:effectLst/>
                          <a:latin typeface="Calibri" panose="020F0502020204030204" pitchFamily="34" charset="0"/>
                        </a:rPr>
                        <a:t>Presupuesto 2019</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tc gridSpan="3">
                  <a:txBody>
                    <a:bodyPr/>
                    <a:lstStyle/>
                    <a:p>
                      <a:pPr algn="ctr" fontAlgn="b"/>
                      <a:r>
                        <a:rPr lang="es-CL" sz="800" b="1" i="0" u="none" strike="noStrike">
                          <a:solidFill>
                            <a:srgbClr val="FFFFFF"/>
                          </a:solidFill>
                          <a:effectLst/>
                          <a:latin typeface="Calibri" panose="020F0502020204030204" pitchFamily="34" charset="0"/>
                        </a:rPr>
                        <a:t>Ejecución</a:t>
                      </a:r>
                    </a:p>
                  </a:txBody>
                  <a:tcPr marL="7929" marR="7929" marT="79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F81BD"/>
                    </a:solidFill>
                  </a:tcPr>
                </a:tc>
                <a:tc hMerge="1">
                  <a:txBody>
                    <a:bodyPr/>
                    <a:lstStyle/>
                    <a:p>
                      <a:endParaRPr lang="es-CL"/>
                    </a:p>
                  </a:txBody>
                  <a:tcPr/>
                </a:tc>
                <a:tc hMerge="1">
                  <a:txBody>
                    <a:bodyPr/>
                    <a:lstStyle/>
                    <a:p>
                      <a:endParaRPr lang="es-CL"/>
                    </a:p>
                  </a:txBody>
                  <a:tcPr/>
                </a:tc>
                <a:extLst>
                  <a:ext uri="{0D108BD9-81ED-4DB2-BD59-A6C34878D82A}">
                    <a16:rowId xmlns:a16="http://schemas.microsoft.com/office/drawing/2014/main" val="3058564171"/>
                  </a:ext>
                </a:extLst>
              </a:tr>
              <a:tr h="392792">
                <a:tc>
                  <a:txBody>
                    <a:bodyPr/>
                    <a:lstStyle/>
                    <a:p>
                      <a:pPr algn="l" fontAlgn="ctr"/>
                      <a:r>
                        <a:rPr lang="es-CL" sz="800" b="1" i="0" u="none" strike="noStrike">
                          <a:solidFill>
                            <a:srgbClr val="FFFFFF"/>
                          </a:solidFill>
                          <a:effectLst/>
                          <a:latin typeface="Calibri" panose="020F0502020204030204" pitchFamily="34" charset="0"/>
                        </a:rPr>
                        <a:t>Subt.</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Item</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Asig.</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s-CL" sz="800" b="1" i="0" u="none" strike="noStrike">
                          <a:solidFill>
                            <a:srgbClr val="FFFFFF"/>
                          </a:solidFill>
                          <a:effectLst/>
                          <a:latin typeface="Calibri" panose="020F0502020204030204" pitchFamily="34" charset="0"/>
                        </a:rPr>
                        <a:t>Clasificación Económica</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Ley 2019</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Vigente</a:t>
                      </a:r>
                    </a:p>
                  </a:txBody>
                  <a:tcPr marL="7929" marR="7929" marT="7929" marB="0" anchor="ctr">
                    <a:lnL>
                      <a:noFill/>
                    </a:lnL>
                    <a:lnR>
                      <a:noFill/>
                    </a:lnR>
                    <a:lnT>
                      <a:noFill/>
                    </a:lnT>
                    <a:lnB w="6350" cap="flat" cmpd="sng" algn="ctr">
                      <a:solidFill>
                        <a:srgbClr val="FFFFFF"/>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Variación</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Ejecución Acumulada</a:t>
                      </a:r>
                    </a:p>
                  </a:txBody>
                  <a:tcPr marL="7929" marR="7929" marT="7929"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Ley 2019 </a:t>
                      </a:r>
                    </a:p>
                  </a:txBody>
                  <a:tcPr marL="7929" marR="7929" marT="7929" marB="0" anchor="ctr">
                    <a:lnL>
                      <a:noFill/>
                    </a:lnL>
                    <a:lnR>
                      <a:noFill/>
                    </a:lnR>
                    <a:lnT>
                      <a:noFill/>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s-CL" sz="800" b="1" i="0" u="none" strike="noStrike">
                          <a:solidFill>
                            <a:srgbClr val="FFFFFF"/>
                          </a:solidFill>
                          <a:effectLst/>
                          <a:latin typeface="Calibri" panose="020F0502020204030204" pitchFamily="34" charset="0"/>
                        </a:rPr>
                        <a:t> % Ejecución Ppto. Vigente </a:t>
                      </a:r>
                    </a:p>
                  </a:txBody>
                  <a:tcPr marL="7929" marR="7929" marT="7929"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654300256"/>
                  </a:ext>
                </a:extLst>
              </a:tr>
              <a:tr h="162092">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ctr"/>
                      <a:r>
                        <a:rPr lang="es-CL" sz="10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212.160.447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212.492.052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331.605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93.601.763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44,1%</a:t>
                      </a:r>
                    </a:p>
                  </a:txBody>
                  <a:tcPr marL="7929" marR="7929" marT="7929" marB="0" anchor="ctr">
                    <a:lnL>
                      <a:noFill/>
                    </a:lnL>
                    <a:lnR>
                      <a:noFill/>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44,0%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2218165"/>
                  </a:ext>
                </a:extLst>
              </a:tr>
              <a:tr h="131277">
                <a:tc>
                  <a:txBody>
                    <a:bodyPr/>
                    <a:lstStyle/>
                    <a:p>
                      <a:pPr algn="ctr" fontAlgn="ctr"/>
                      <a:r>
                        <a:rPr lang="es-CL" sz="800" b="1" i="0" u="none" strike="noStrike">
                          <a:solidFill>
                            <a:srgbClr val="000000"/>
                          </a:solidFill>
                          <a:effectLst/>
                          <a:latin typeface="Calibri" panose="020F0502020204030204" pitchFamily="34" charset="0"/>
                        </a:rPr>
                        <a:t>21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GASTOS EN PERSONAL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55.250.249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55.160.190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-90.059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21.743.181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39,4%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004387819"/>
                  </a:ext>
                </a:extLst>
              </a:tr>
              <a:tr h="131277">
                <a:tc>
                  <a:txBody>
                    <a:bodyPr/>
                    <a:lstStyle/>
                    <a:p>
                      <a:pPr algn="ctr" fontAlgn="ctr"/>
                      <a:r>
                        <a:rPr lang="es-CL" sz="800" b="1" i="0" u="none" strike="noStrike">
                          <a:solidFill>
                            <a:srgbClr val="000000"/>
                          </a:solidFill>
                          <a:effectLst/>
                          <a:latin typeface="Calibri" panose="020F0502020204030204" pitchFamily="34" charset="0"/>
                        </a:rPr>
                        <a:t>22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BIENES Y SERVICIOS DE CONSUMO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12.270.056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12.209.056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2.127.142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17,4%</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0502948"/>
                  </a:ext>
                </a:extLst>
              </a:tr>
              <a:tr h="131277">
                <a:tc>
                  <a:txBody>
                    <a:bodyPr/>
                    <a:lstStyle/>
                    <a:p>
                      <a:pPr algn="ctr" fontAlgn="ctr"/>
                      <a:r>
                        <a:rPr lang="es-CL" sz="800" b="1" i="0" u="none" strike="noStrike">
                          <a:solidFill>
                            <a:srgbClr val="000000"/>
                          </a:solidFill>
                          <a:effectLst/>
                          <a:latin typeface="Calibri" panose="020F0502020204030204" pitchFamily="34" charset="0"/>
                        </a:rPr>
                        <a:t>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PRESTACIONES DE SEGURIDAD SOCIAL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421.674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421.664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421.663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4216630,0%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07105674"/>
                  </a:ext>
                </a:extLst>
              </a:tr>
              <a:tr h="13127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Previsionales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71905279"/>
                  </a:ext>
                </a:extLst>
              </a:tr>
              <a:tr h="13127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Prestaciones Sociales del Empleador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421.664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421.664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421.663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100,0%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302525607"/>
                  </a:ext>
                </a:extLst>
              </a:tr>
              <a:tr h="131277">
                <a:tc>
                  <a:txBody>
                    <a:bodyPr/>
                    <a:lstStyle/>
                    <a:p>
                      <a:pPr algn="ctr" fontAlgn="ctr"/>
                      <a:r>
                        <a:rPr lang="es-CL" sz="800" b="1" i="0" u="none" strike="noStrike">
                          <a:solidFill>
                            <a:srgbClr val="000000"/>
                          </a:solidFill>
                          <a:effectLst/>
                          <a:latin typeface="Calibri" panose="020F0502020204030204" pitchFamily="34" charset="0"/>
                        </a:rPr>
                        <a:t>24</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TRANSFERENCIAS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674.841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735.841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61.000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62.923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226670418"/>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Al Sector Privado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674.841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735.841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62.923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8,6%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15216545"/>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Premios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61.000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61.000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92345619"/>
                  </a:ext>
                </a:extLst>
              </a:tr>
              <a:tr h="131277">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Fundación Nacional para la Superación de la Pobreza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412.000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412.000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033087429"/>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Convenio MINVU - Instituto Forestal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29.821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29.821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91570098"/>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500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de la Construcción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140.544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140.544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17924502"/>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502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Instituto Nacional de Normalización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92.476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92.476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62.923</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68,0%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573087173"/>
                  </a:ext>
                </a:extLst>
              </a:tr>
              <a:tr h="131277">
                <a:tc>
                  <a:txBody>
                    <a:bodyPr/>
                    <a:lstStyle/>
                    <a:p>
                      <a:pPr algn="ctr" fontAlgn="ctr"/>
                      <a:r>
                        <a:rPr lang="es-CL" sz="800" b="1" i="0" u="none" strike="noStrike">
                          <a:solidFill>
                            <a:srgbClr val="000000"/>
                          </a:solidFill>
                          <a:effectLst/>
                          <a:latin typeface="Calibri" panose="020F0502020204030204" pitchFamily="34" charset="0"/>
                        </a:rPr>
                        <a:t>25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INTEGROS AL FISCO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7.732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7.732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776725843"/>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01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Impuestos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7.732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7.732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785510133"/>
                  </a:ext>
                </a:extLst>
              </a:tr>
              <a:tr h="131277">
                <a:tc>
                  <a:txBody>
                    <a:bodyPr/>
                    <a:lstStyle/>
                    <a:p>
                      <a:pPr algn="ctr" fontAlgn="ctr"/>
                      <a:r>
                        <a:rPr lang="es-CL" sz="800" b="1" i="0" u="none" strike="noStrike">
                          <a:solidFill>
                            <a:srgbClr val="000000"/>
                          </a:solidFill>
                          <a:effectLst/>
                          <a:latin typeface="Calibri" panose="020F0502020204030204" pitchFamily="34" charset="0"/>
                        </a:rPr>
                        <a:t>26</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OTROS GASTOS CORRIENTES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4.326.785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4.326.785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44352513"/>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Compensaciones por Daños a Terceros y/o a la Propiedad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4.326.785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4.326.785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10327379"/>
                  </a:ext>
                </a:extLst>
              </a:tr>
              <a:tr h="131277">
                <a:tc>
                  <a:txBody>
                    <a:bodyPr/>
                    <a:lstStyle/>
                    <a:p>
                      <a:pPr algn="ctr" fontAlgn="ctr"/>
                      <a:r>
                        <a:rPr lang="es-CL" sz="800" b="1" i="0" u="none" strike="noStrike">
                          <a:solidFill>
                            <a:srgbClr val="000000"/>
                          </a:solidFill>
                          <a:effectLst/>
                          <a:latin typeface="Calibri" panose="020F0502020204030204" pitchFamily="34" charset="0"/>
                        </a:rPr>
                        <a:t>29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ADQUISICIÓN DE ACTIVOS NO FINANCIEROS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4.195.666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4.195.666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1.366.541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32,6%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633184401"/>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03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Vehículos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303.129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303.129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1806042955"/>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04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Mobiliario y Otros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82.866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82.866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16.795</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20,3%</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11969090"/>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Máquinas y Equipos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52.115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52.115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9.889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19,0%</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362282789"/>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Equipos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570.986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570.986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43.518</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7,6%</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237513284"/>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07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Programas Informáticos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3.186.570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3.186.570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1.296.339</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40,7%</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936433348"/>
                  </a:ext>
                </a:extLst>
              </a:tr>
              <a:tr h="131277">
                <a:tc>
                  <a:txBody>
                    <a:bodyPr/>
                    <a:lstStyle/>
                    <a:p>
                      <a:pPr algn="ctr" fontAlgn="ctr"/>
                      <a:r>
                        <a:rPr lang="es-CL" sz="800" b="1" i="0" u="none" strike="noStrike">
                          <a:solidFill>
                            <a:srgbClr val="000000"/>
                          </a:solidFill>
                          <a:effectLst/>
                          <a:latin typeface="Calibri" panose="020F0502020204030204" pitchFamily="34" charset="0"/>
                        </a:rPr>
                        <a:t>31</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ctr"/>
                      <a:r>
                        <a:rPr lang="es-CL" sz="800" b="1"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just" fontAlgn="ctr"/>
                      <a:r>
                        <a:rPr lang="es-CL" sz="800" b="1" i="0" u="none" strike="noStrike">
                          <a:solidFill>
                            <a:srgbClr val="000000"/>
                          </a:solidFill>
                          <a:effectLst/>
                          <a:latin typeface="Calibri" panose="020F0502020204030204" pitchFamily="34" charset="0"/>
                        </a:rPr>
                        <a:t>INICIATIVAS DE INVERSIÓN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FFFFFF"/>
                          </a:solidFill>
                          <a:effectLst/>
                          <a:latin typeface="Calibri" panose="020F0502020204030204" pitchFamily="34" charset="0"/>
                        </a:rPr>
                        <a:t>32.553.310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r" fontAlgn="ctr"/>
                      <a:r>
                        <a:rPr lang="es-CL" sz="800" b="1" i="0" u="none" strike="noStrike">
                          <a:solidFill>
                            <a:srgbClr val="000000"/>
                          </a:solidFill>
                          <a:effectLst/>
                          <a:latin typeface="Calibri" panose="020F0502020204030204" pitchFamily="34" charset="0"/>
                        </a:rPr>
                        <a:t>32.553.310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14.152.662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r" fontAlgn="ctr"/>
                      <a:r>
                        <a:rPr lang="es-CL" sz="800" b="1" i="0" u="none" strike="noStrike">
                          <a:solidFill>
                            <a:srgbClr val="000000"/>
                          </a:solidFill>
                          <a:effectLst/>
                          <a:latin typeface="Calibri" panose="020F0502020204030204" pitchFamily="34" charset="0"/>
                        </a:rPr>
                        <a:t>43,5%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927861764"/>
                  </a:ext>
                </a:extLst>
              </a:tr>
              <a:tr h="131277">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02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s-CL" sz="800" b="0" i="0" u="none" strike="noStrike">
                          <a:solidFill>
                            <a:srgbClr val="000000"/>
                          </a:solidFill>
                          <a:effectLst/>
                          <a:latin typeface="Calibri" panose="020F0502020204030204" pitchFamily="34" charset="0"/>
                        </a:rPr>
                        <a:t>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just" fontAlgn="ctr"/>
                      <a:r>
                        <a:rPr lang="es-CL" sz="800" b="0" i="0" u="none" strike="noStrike">
                          <a:solidFill>
                            <a:srgbClr val="000000"/>
                          </a:solidFill>
                          <a:effectLst/>
                          <a:latin typeface="Calibri" panose="020F0502020204030204" pitchFamily="34" charset="0"/>
                        </a:rPr>
                        <a:t>Proyectos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FFFFFF"/>
                          </a:solidFill>
                          <a:effectLst/>
                          <a:latin typeface="Calibri" panose="020F0502020204030204" pitchFamily="34" charset="0"/>
                        </a:rPr>
                        <a:t>32.553.310 </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r" fontAlgn="ctr"/>
                      <a:r>
                        <a:rPr lang="es-CL" sz="800" b="0" i="0" u="none" strike="noStrike">
                          <a:solidFill>
                            <a:srgbClr val="000000"/>
                          </a:solidFill>
                          <a:effectLst/>
                          <a:latin typeface="Calibri" panose="020F0502020204030204" pitchFamily="34" charset="0"/>
                        </a:rPr>
                        <a:t>32.553.310 </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0 </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14.152.662</a:t>
                      </a:r>
                    </a:p>
                  </a:txBody>
                  <a:tcPr marL="7929" marR="7929" marT="7929" marB="0" anchor="ctr">
                    <a:lnL w="6350" cap="flat" cmpd="sng" algn="ctr">
                      <a:solidFill>
                        <a:srgbClr val="000000"/>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a:solidFill>
                            <a:srgbClr val="000000"/>
                          </a:solidFill>
                          <a:effectLst/>
                          <a:latin typeface="Calibri" panose="020F0502020204030204" pitchFamily="34" charset="0"/>
                        </a:rPr>
                        <a:t>43,5%</a:t>
                      </a:r>
                    </a:p>
                  </a:txBody>
                  <a:tcPr marL="7929" marR="7929" marT="7929" marB="0" anchor="ctr">
                    <a:lnL>
                      <a:noFill/>
                    </a:lnL>
                    <a:lnR>
                      <a:noFill/>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r" fontAlgn="ctr"/>
                      <a:r>
                        <a:rPr lang="es-CL" sz="800" b="0" i="0" u="none" strike="noStrike" dirty="0">
                          <a:solidFill>
                            <a:srgbClr val="000000"/>
                          </a:solidFill>
                          <a:effectLst/>
                          <a:latin typeface="Calibri" panose="020F0502020204030204" pitchFamily="34" charset="0"/>
                        </a:rPr>
                        <a:t>43,5%</a:t>
                      </a:r>
                    </a:p>
                  </a:txBody>
                  <a:tcPr marL="7929" marR="7929" marT="7929" marB="0" anchor="ctr">
                    <a:lnL>
                      <a:noFill/>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extLst>
                  <a:ext uri="{0D108BD9-81ED-4DB2-BD59-A6C34878D82A}">
                    <a16:rowId xmlns:a16="http://schemas.microsoft.com/office/drawing/2014/main" val="1457976933"/>
                  </a:ext>
                </a:extLst>
              </a:tr>
            </a:tbl>
          </a:graphicData>
        </a:graphic>
      </p:graphicFrame>
    </p:spTree>
    <p:extLst>
      <p:ext uri="{BB962C8B-B14F-4D97-AF65-F5344CB8AC3E}">
        <p14:creationId xmlns:p14="http://schemas.microsoft.com/office/powerpoint/2010/main" val="827320115"/>
      </p:ext>
    </p:extLst>
  </p:cSld>
  <p:clrMapOvr>
    <a:masterClrMapping/>
  </p:clrMapOvr>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4512</TotalTime>
  <Words>9295</Words>
  <Application>Microsoft Office PowerPoint</Application>
  <PresentationFormat>Presentación en pantalla (4:3)</PresentationFormat>
  <Paragraphs>5871</Paragraphs>
  <Slides>29</Slides>
  <Notes>1</Notes>
  <HiddenSlides>0</HiddenSlides>
  <MMClips>0</MMClips>
  <ScaleCrop>false</ScaleCrop>
  <HeadingPairs>
    <vt:vector size="8" baseType="variant">
      <vt:variant>
        <vt:lpstr>Fuentes usadas</vt:lpstr>
      </vt:variant>
      <vt:variant>
        <vt:i4>5</vt:i4>
      </vt:variant>
      <vt:variant>
        <vt:lpstr>Tema</vt:lpstr>
      </vt:variant>
      <vt:variant>
        <vt:i4>2</vt:i4>
      </vt:variant>
      <vt:variant>
        <vt:lpstr>Servidores OLE incrustados</vt:lpstr>
      </vt:variant>
      <vt:variant>
        <vt:i4>1</vt:i4>
      </vt:variant>
      <vt:variant>
        <vt:lpstr>Títulos de diapositiva</vt:lpstr>
      </vt:variant>
      <vt:variant>
        <vt:i4>29</vt:i4>
      </vt:variant>
    </vt:vector>
  </HeadingPairs>
  <TitlesOfParts>
    <vt:vector size="37" baseType="lpstr">
      <vt:lpstr>Andalus</vt:lpstr>
      <vt:lpstr>Arial</vt:lpstr>
      <vt:lpstr>Calibri</vt:lpstr>
      <vt:lpstr>Times New Roman</vt:lpstr>
      <vt:lpstr>Wingdings</vt:lpstr>
      <vt:lpstr>1_Tema de Office</vt:lpstr>
      <vt:lpstr>Tema de Office</vt:lpstr>
      <vt:lpstr>Imagen de mapa de bits</vt:lpstr>
      <vt:lpstr>EJECUCIÓN ACUMULADA DE GASTOS PRESUPUESTARIOS AL MES DE MAYO DE 2019 PARTIDA 18: MINISTERIO DEL VIVIENDA Y URBANISMO</vt:lpstr>
      <vt:lpstr>EJECUCIÓN ACUMULADA DE GASTOS A MAYO DE 2019  PARTIDA 18 MINISTERIO DE VIVIENDA Y URBANISMO</vt:lpstr>
      <vt:lpstr>EJECUCIÓN ACUMULADA DE GASTOS A MAYO DE 2019  PARTIDA 18 MINISTERIO DE VIVIENDA Y URBANISMO</vt:lpstr>
      <vt:lpstr>Presentación de PowerPoint</vt:lpstr>
      <vt:lpstr>Presentación de PowerPoint</vt:lpstr>
      <vt:lpstr>Presentación de PowerPoint</vt:lpstr>
      <vt:lpstr>EJECUCIÓN ACUMULADA DE GASTOS A MAYO DE 2019  PARTIDA 18 MINISTERIO DE VIVIENDA Y URBANISMO</vt:lpstr>
      <vt:lpstr>EJECUCIÓN ACUMULADA DE GASTOS A MAYO DE 2019  PARTIDA 18 RESUMEN POR CAPÍTULOS</vt:lpstr>
      <vt:lpstr>EJECUCIÓN ACUMULADA DE GASTOS A MAYO DE 2019  PARTIDA 18. CAPÍTULO 01. PROGRAMA 01: SUBSECRETARÍA DE VIVIENDA Y URBANISMO</vt:lpstr>
      <vt:lpstr>EJECUCIÓN ACUMULADA DE GASTOS A MAYO DE 2019  PARTIDA 18. CAPÍTULO 01. PROGRAMA 01: SUBSECRETARÍA DE VIVIENDA Y URBANISMO</vt:lpstr>
      <vt:lpstr>EJECUCIÓN ACUMULADA DE GASTOS A MAYO DE 2019  PARTIDA 18. CAPÍTULO 01. PROGRAMA 02: CAMPAMENTO</vt:lpstr>
      <vt:lpstr>EJECUCIÓN ACUMULADA DE GASTOS A MAYO DE 2019  PARTIDA 18. CAPÍTULO 01. PROGRAMA 04: RECUPERACIÓN DE BARRIOS</vt:lpstr>
      <vt:lpstr>EJECUCIÓN ACUMULADA DE GASTOS A MAYO DE 2019  PARTIDA 18. CAPÍTULO 02. PROGRAMA 01: PARQUE METROPOLITANO</vt:lpstr>
      <vt:lpstr>EJECUCIÓN ACUMULADA DE GASTOS A MAYO DE 2019  PARTIDA 18. CAPÍTULO 21. PROGRAMA 01: SERVIU I REGIÓN</vt:lpstr>
      <vt:lpstr>EJECUCIÓN ACUMULADA DE GASTOS A MAYO DE 2019  PARTIDA 18. CAPÍTULO 22. PROGRAMA 01: SERVIU II REGIÓN</vt:lpstr>
      <vt:lpstr>EJECUCIÓN ACUMULADA DE GASTOS A MAYO DE 2019  PARTIDA 18. CAPÍTULO 23. PROGRAMA 01: SERVIU III REGIÓN</vt:lpstr>
      <vt:lpstr>EJECUCIÓN ACUMULADA DE GASTOS A MAYO DE 2019  PARTIDA 18. CAPÍTULO 24. PROGRAMA 01: SERVIU IV REGIÓN</vt:lpstr>
      <vt:lpstr>EJECUCIÓN ACUMULADA DE GASTOS A MAYO DE 2019  PARTIDA 18. CAPÍTULO 25. PROGRAMA 01: SERVIU V REGIÓN</vt:lpstr>
      <vt:lpstr>EJECUCIÓN ACUMULADA DE GASTOS A MAYO DE 2019  PARTIDA 18. CAPÍTULO 26. PROGRAMA 01: SERVIU VI REGIÓN</vt:lpstr>
      <vt:lpstr>EJECUCIÓN ACUMULADA DE GASTOS A MAYO DE 2019  PARTIDA 18. CAPÍTULO 27. PROGRAMA 01: SERVIU VII REGIÓN</vt:lpstr>
      <vt:lpstr>EJECUCIÓN ACUMULADA DE GASTOS A MAYO DE 2019  PARTIDA 18. CAPÍTULO 28. PROGRAMA 01: SERVIU VIII REGIÓN</vt:lpstr>
      <vt:lpstr>EJECUCIÓN ACUMULADA DE GASTOS A MAYO DE 2019  PARTIDA 18. CAPÍTULO 29. PROGRAMA 01: SERVIU IX REGIÓN</vt:lpstr>
      <vt:lpstr>EJECUCIÓN ACUMULADA DE GASTOS A MAYO DE 2019  PARTIDA 18. CAPÍTULO 30. PROGRAMA 01: SERVIU X REGIÓN</vt:lpstr>
      <vt:lpstr>EJECUCIÓN ACUMULADA DE GASTOS A MAYO DE 2019  PARTIDA 18. CAPÍTULO 31. PROGRAMA 01: SERVIU XI REGIÓN</vt:lpstr>
      <vt:lpstr>EJECUCIÓN ACUMULADA DE GASTOS A MAYO DE 2019  PARTIDA 18. CAPÍTULO 32. PROGRAMA 01: SERVIU XII REGIÓN</vt:lpstr>
      <vt:lpstr>EJECUCIÓN ACUMULADA DE GASTOS A MAYO DE 2019  PARTIDA 18. CAPÍTULO 33. PROGRAMA 01: SERVIU REGIÓN METROPOLITANA</vt:lpstr>
      <vt:lpstr>EJECUCIÓN ACUMULADA DE GASTOS A MAYO DE 2019  PARTIDA 18. CAPÍTULO 34. PROGRAMA 01: SERVIU XIV REGIÓN</vt:lpstr>
      <vt:lpstr>EJECUCIÓN ACUMULADA DE GASTOS A MAYO DE 2019  PARTIDA 18. CAPÍTULO 35. PROGRAMA 01: SERVIU XV REGIÓN</vt:lpstr>
      <vt:lpstr>EJECUCIÓN ACUMULADA DE GASTOS A MAYO DE 2019  PARTIDA 18. CAPÍTULO 36. PROGRAMA 01: SERVIU XVI REGIÓN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rodrigo ruiz</cp:lastModifiedBy>
  <cp:revision>285</cp:revision>
  <cp:lastPrinted>2018-09-03T11:38:07Z</cp:lastPrinted>
  <dcterms:created xsi:type="dcterms:W3CDTF">2016-06-23T13:38:47Z</dcterms:created>
  <dcterms:modified xsi:type="dcterms:W3CDTF">2019-07-10T20:55:43Z</dcterms:modified>
</cp:coreProperties>
</file>