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31" r:id="rId17"/>
    <p:sldId id="329" r:id="rId18"/>
    <p:sldId id="330" r:id="rId19"/>
    <p:sldId id="322" r:id="rId20"/>
    <p:sldId id="333" r:id="rId21"/>
    <p:sldId id="264" r:id="rId22"/>
    <p:sldId id="263" r:id="rId23"/>
    <p:sldId id="301" r:id="rId24"/>
    <p:sldId id="321" r:id="rId25"/>
    <p:sldId id="265" r:id="rId26"/>
    <p:sldId id="32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32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9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1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julio 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54B5365-F25F-42A8-852C-AD1AC92DD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58803"/>
              </p:ext>
            </p:extLst>
          </p:nvPr>
        </p:nvGraphicFramePr>
        <p:xfrm>
          <a:off x="414338" y="1628800"/>
          <a:ext cx="8272462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2" name="Worksheet" r:id="rId4" imgW="8534400" imgH="2524035" progId="Excel.Sheet.8">
                  <p:embed/>
                </p:oleObj>
              </mc:Choice>
              <mc:Fallback>
                <p:oleObj name="Worksheet" r:id="rId4" imgW="8534400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72462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78F6863-1DF4-4A7D-B7B6-89CF0047C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89629"/>
              </p:ext>
            </p:extLst>
          </p:nvPr>
        </p:nvGraphicFramePr>
        <p:xfrm>
          <a:off x="446856" y="1700808"/>
          <a:ext cx="817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" name="Worksheet" r:id="rId4" imgW="7886700" imgH="2924085" progId="Excel.Sheet.8">
                  <p:embed/>
                </p:oleObj>
              </mc:Choice>
              <mc:Fallback>
                <p:oleObj name="Worksheet" r:id="rId4" imgW="78867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17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7F0BE50-F768-4364-9B8E-4AD783D25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99165"/>
              </p:ext>
            </p:extLst>
          </p:nvPr>
        </p:nvGraphicFramePr>
        <p:xfrm>
          <a:off x="414337" y="1628800"/>
          <a:ext cx="82296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7" name="Worksheet" r:id="rId4" imgW="7886700" imgH="3057525" progId="Excel.Sheet.8">
                  <p:embed/>
                </p:oleObj>
              </mc:Choice>
              <mc:Fallback>
                <p:oleObj name="Worksheet" r:id="rId4" imgW="7886700" imgH="3057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29600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32079CA-2097-4EE2-B4BB-A996A12B4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36019"/>
              </p:ext>
            </p:extLst>
          </p:nvPr>
        </p:nvGraphicFramePr>
        <p:xfrm>
          <a:off x="414338" y="1590675"/>
          <a:ext cx="8201486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" name="Worksheet" r:id="rId3" imgW="7591357" imgH="3676740" progId="Excel.Sheet.8">
                  <p:embed/>
                </p:oleObj>
              </mc:Choice>
              <mc:Fallback>
                <p:oleObj name="Worksheet" r:id="rId3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90675"/>
                        <a:ext cx="8201486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238AD0-0FE9-4C06-A277-460475C09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424045"/>
              </p:ext>
            </p:extLst>
          </p:nvPr>
        </p:nvGraphicFramePr>
        <p:xfrm>
          <a:off x="414338" y="1628800"/>
          <a:ext cx="8201486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0" name="Worksheet" r:id="rId3" imgW="7591357" imgH="2038260" progId="Excel.Sheet.8">
                  <p:embed/>
                </p:oleObj>
              </mc:Choice>
              <mc:Fallback>
                <p:oleObj name="Worksheet" r:id="rId3" imgW="7591357" imgH="20382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6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655AB57-D665-4307-BD26-52AB895D9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50193"/>
              </p:ext>
            </p:extLst>
          </p:nvPr>
        </p:nvGraphicFramePr>
        <p:xfrm>
          <a:off x="414337" y="1687041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0" name="Worksheet" r:id="rId3" imgW="8515485" imgH="3686175" progId="Excel.Sheet.8">
                  <p:embed/>
                </p:oleObj>
              </mc:Choice>
              <mc:Fallback>
                <p:oleObj name="Worksheet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87041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BA8E1C3-DD00-4D85-8C7C-E72ADB3E5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06268"/>
              </p:ext>
            </p:extLst>
          </p:nvPr>
        </p:nvGraphicFramePr>
        <p:xfrm>
          <a:off x="414336" y="1700808"/>
          <a:ext cx="8210798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5" name="Worksheet" r:id="rId3" imgW="8515485" imgH="2905215" progId="Excel.Sheet.8">
                  <p:embed/>
                </p:oleObj>
              </mc:Choice>
              <mc:Fallback>
                <p:oleObj name="Worksheet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8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FA6ABD0-897E-4149-A95D-06154322A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870145"/>
              </p:ext>
            </p:extLst>
          </p:nvPr>
        </p:nvGraphicFramePr>
        <p:xfrm>
          <a:off x="414338" y="1581497"/>
          <a:ext cx="820148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1" name="Worksheet" r:id="rId3" imgW="7572443" imgH="4295685" progId="Excel.Sheet.8">
                  <p:embed/>
                </p:oleObj>
              </mc:Choice>
              <mc:Fallback>
                <p:oleObj name="Worksheet" r:id="rId3" imgW="75724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81497"/>
                        <a:ext cx="820148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246F43B-BD28-4BD3-95F4-F7CE71A01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42241"/>
              </p:ext>
            </p:extLst>
          </p:nvPr>
        </p:nvGraphicFramePr>
        <p:xfrm>
          <a:off x="414338" y="1575395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Worksheet" r:id="rId3" imgW="7572443" imgH="4734015" progId="Excel.Sheet.8">
                  <p:embed/>
                </p:oleObj>
              </mc:Choice>
              <mc:Fallback>
                <p:oleObj name="Worksheet" r:id="rId3" imgW="7572443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75395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C8F822-0962-406D-9970-1956822C4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62336"/>
              </p:ext>
            </p:extLst>
          </p:nvPr>
        </p:nvGraphicFramePr>
        <p:xfrm>
          <a:off x="414338" y="1662113"/>
          <a:ext cx="821079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8" name="Worksheet" r:id="rId3" imgW="7743757" imgH="3533865" progId="Excel.Sheet.8">
                  <p:embed/>
                </p:oleObj>
              </mc:Choice>
              <mc:Fallback>
                <p:oleObj name="Worksheet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2113"/>
                        <a:ext cx="821079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El presupuesto vigente de la Partida 16 Ministerio de Salud alcanza a $9.205.308 millones. </a:t>
            </a:r>
            <a:r>
              <a:rPr lang="es-CL" sz="1600" b="1" dirty="0"/>
              <a:t>La ejecución acumulada </a:t>
            </a:r>
            <a:r>
              <a:rPr lang="es-CL" sz="1600" dirty="0"/>
              <a:t>finalizó en $4.206.141 millones, equivalentes a un 45% 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 los </a:t>
            </a:r>
            <a:r>
              <a:rPr lang="es-CL" sz="1600" b="1" dirty="0">
                <a:latin typeface="+mn-lt"/>
              </a:rPr>
              <a:t>Servicios de Salud, Hospitales y Programa de Contingencias Operacionales</a:t>
            </a:r>
            <a:r>
              <a:rPr lang="es-CL" sz="1600" dirty="0">
                <a:latin typeface="+mn-lt"/>
              </a:rPr>
              <a:t>, alcanzaron 46%, con un gasto total de $3.207.189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Respecto a </a:t>
            </a:r>
            <a:r>
              <a:rPr lang="es-CL" sz="1600" b="1" dirty="0">
                <a:latin typeface="+mn-lt"/>
              </a:rPr>
              <a:t>inversiones</a:t>
            </a:r>
            <a:r>
              <a:rPr lang="es-CL" sz="1600" dirty="0">
                <a:latin typeface="+mn-lt"/>
              </a:rPr>
              <a:t>, se informa de los recursos ejecutados según la siguiente distribución:</a:t>
            </a:r>
          </a:p>
          <a:p>
            <a:pPr marL="363538" algn="just"/>
            <a:r>
              <a:rPr lang="es-CL" sz="1600" dirty="0">
                <a:latin typeface="+mn-lt"/>
              </a:rPr>
              <a:t>- Inversiones para Atención Primaria, Secundaria y Terciaria, e inversiones en la autoridad sanitaria: con recursos vigentes por $464.945 millones, alcanza una ejecución presupuestaria de 31%.</a:t>
            </a:r>
          </a:p>
          <a:p>
            <a:pPr marL="363538" algn="just"/>
            <a:r>
              <a:rPr lang="es-CL" sz="1600" dirty="0">
                <a:latin typeface="+mn-lt"/>
              </a:rPr>
              <a:t>- Préstamos por Anticipos a Contratistas: con recursos aprobados por $139.015 millones, no presenta ejecución.</a:t>
            </a:r>
          </a:p>
          <a:p>
            <a:pPr marL="363538" algn="just"/>
            <a:r>
              <a:rPr lang="es-CL" sz="1600" dirty="0">
                <a:latin typeface="+mn-lt"/>
              </a:rPr>
              <a:t>- Adquisición de activos no financieros: con recursos por $46.612 millones, se observa un gasto de $2.228 millones (5% de avance).</a:t>
            </a:r>
          </a:p>
          <a:p>
            <a:pPr marL="363538" algn="just"/>
            <a:r>
              <a:rPr lang="es-CL" sz="1600" dirty="0">
                <a:latin typeface="+mn-lt"/>
              </a:rPr>
              <a:t>- Plan de Concesiones: con recursos totales por $115.343, presenta un 55% de avance presupuestario.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7303675-C57E-41C7-B0BE-9B8E733EC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83693"/>
              </p:ext>
            </p:extLst>
          </p:nvPr>
        </p:nvGraphicFramePr>
        <p:xfrm>
          <a:off x="414338" y="1617315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5" name="Worksheet" r:id="rId3" imgW="7743757" imgH="3971925" progId="Excel.Sheet.8">
                  <p:embed/>
                </p:oleObj>
              </mc:Choice>
              <mc:Fallback>
                <p:oleObj name="Worksheet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17315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2961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2F04A4C-B76A-49E4-B861-04764BEC1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29293"/>
              </p:ext>
            </p:extLst>
          </p:nvPr>
        </p:nvGraphicFramePr>
        <p:xfrm>
          <a:off x="414338" y="1671638"/>
          <a:ext cx="8201486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8" name="Worksheet" r:id="rId3" imgW="7819957" imgH="3514725" progId="Excel.Sheet.8">
                  <p:embed/>
                </p:oleObj>
              </mc:Choice>
              <mc:Fallback>
                <p:oleObj name="Worksheet" r:id="rId3" imgW="78199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71638"/>
                        <a:ext cx="8201486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B4C399-20B2-4C83-A19C-F8012A206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39852"/>
              </p:ext>
            </p:extLst>
          </p:nvPr>
        </p:nvGraphicFramePr>
        <p:xfrm>
          <a:off x="414338" y="1700808"/>
          <a:ext cx="821079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1" name="Worksheet" r:id="rId3" imgW="7248457" imgH="1866810" progId="Excel.Sheet.8">
                  <p:embed/>
                </p:oleObj>
              </mc:Choice>
              <mc:Fallback>
                <p:oleObj name="Worksheet" r:id="rId3" imgW="7248457" imgH="1866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0032B77-EDB9-46CE-A7FC-C95B1B364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203376"/>
              </p:ext>
            </p:extLst>
          </p:nvPr>
        </p:nvGraphicFramePr>
        <p:xfrm>
          <a:off x="414336" y="1733897"/>
          <a:ext cx="82108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3" name="Worksheet" r:id="rId3" imgW="7743757" imgH="4143375" progId="Excel.Sheet.8">
                  <p:embed/>
                </p:oleObj>
              </mc:Choice>
              <mc:Fallback>
                <p:oleObj name="Worksheet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33897"/>
                        <a:ext cx="821080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5FB7F8-EFB6-4506-B5B7-51E8630CC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024470"/>
              </p:ext>
            </p:extLst>
          </p:nvPr>
        </p:nvGraphicFramePr>
        <p:xfrm>
          <a:off x="414338" y="1706091"/>
          <a:ext cx="821079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Worksheet" r:id="rId3" imgW="7743757" imgH="3667035" progId="Excel.Sheet.8">
                  <p:embed/>
                </p:oleObj>
              </mc:Choice>
              <mc:Fallback>
                <p:oleObj name="Worksheet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6091"/>
                        <a:ext cx="8210798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4B694C9-A3E6-460F-85FB-4A0F30552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86647"/>
              </p:ext>
            </p:extLst>
          </p:nvPr>
        </p:nvGraphicFramePr>
        <p:xfrm>
          <a:off x="414338" y="1592163"/>
          <a:ext cx="8210798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1" name="Worksheet" r:id="rId3" imgW="7743757" imgH="4429125" progId="Excel.Sheet.8">
                  <p:embed/>
                </p:oleObj>
              </mc:Choice>
              <mc:Fallback>
                <p:oleObj name="Worksheet" r:id="rId3" imgW="7743757" imgH="4429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92163"/>
                        <a:ext cx="8210798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50403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385F9B9-6DCE-434F-AAD6-8489E0C8E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980473"/>
              </p:ext>
            </p:extLst>
          </p:nvPr>
        </p:nvGraphicFramePr>
        <p:xfrm>
          <a:off x="414338" y="1684387"/>
          <a:ext cx="821079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" name="Worksheet" r:id="rId3" imgW="7743757" imgH="2752635" progId="Excel.Sheet.8">
                  <p:embed/>
                </p:oleObj>
              </mc:Choice>
              <mc:Fallback>
                <p:oleObj name="Worksheet" r:id="rId3" imgW="7743757" imgH="2752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84387"/>
                        <a:ext cx="8210798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AC8DFC1-84EA-4647-82C3-A20A61E117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75505"/>
              </p:ext>
            </p:extLst>
          </p:nvPr>
        </p:nvGraphicFramePr>
        <p:xfrm>
          <a:off x="414336" y="1670273"/>
          <a:ext cx="82014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Worksheet" r:id="rId3" imgW="7915343" imgH="3991065" progId="Excel.Sheet.8">
                  <p:embed/>
                </p:oleObj>
              </mc:Choice>
              <mc:Fallback>
                <p:oleObj name="Worksheet" r:id="rId3" imgW="7915343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70273"/>
                        <a:ext cx="8201487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58924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874B1C6-84FD-46B8-91EE-FE814760F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24850"/>
              </p:ext>
            </p:extLst>
          </p:nvPr>
        </p:nvGraphicFramePr>
        <p:xfrm>
          <a:off x="414338" y="1678657"/>
          <a:ext cx="821079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Worksheet" r:id="rId3" imgW="8115300" imgH="3838485" progId="Excel.Sheet.8">
                  <p:embed/>
                </p:oleObj>
              </mc:Choice>
              <mc:Fallback>
                <p:oleObj name="Worksheet" r:id="rId3" imgW="8115300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78657"/>
                        <a:ext cx="821079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2352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CE2883-E0CA-4AA3-895B-BE597A0EE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81587"/>
              </p:ext>
            </p:extLst>
          </p:nvPr>
        </p:nvGraphicFramePr>
        <p:xfrm>
          <a:off x="414338" y="1556792"/>
          <a:ext cx="8210798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Worksheet" r:id="rId3" imgW="8115300" imgH="4772025" progId="Excel.Sheet.8">
                  <p:embed/>
                </p:oleObj>
              </mc:Choice>
              <mc:Fallback>
                <p:oleObj name="Worksheet" r:id="rId3" imgW="8115300" imgH="4772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10798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1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41% ($899.084 millones). En este Programa, el 87% del gasto corresponde a transferencias para los Servicios de Salud. Respecto a las transferencias al sector privado, se observó que el Bono Auge presentó desembolsos por $3.350 millones, que equivalen a 94% de ejecución presupuestaria, y los Convenios de Provisión de Prestaciones Médicas alcanzaron un 47% ($122.013 millones).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con una ejecución presupuestaria de 44%, totalizando un gasto de $217.625 millones, gran parte del gasto se asocia a las prestaciones previsionales de la institución ($89.456 millones). Además, se observa el pago de deuda flotante, que corresponde a obligaciones adquiridas en año anterior, por un total de $13.602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F3D7C1-79D2-44BB-BBC9-42E3AB7AD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48825"/>
              </p:ext>
            </p:extLst>
          </p:nvPr>
        </p:nvGraphicFramePr>
        <p:xfrm>
          <a:off x="414338" y="1669132"/>
          <a:ext cx="8201486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Worksheet" r:id="rId3" imgW="7905885" imgH="3848190" progId="Excel.Sheet.8">
                  <p:embed/>
                </p:oleObj>
              </mc:Choice>
              <mc:Fallback>
                <p:oleObj name="Worksheet" r:id="rId3" imgW="7905885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9132"/>
                        <a:ext cx="8201486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el Programa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40%, gastando un total de $87.220 millones. Se observa el pago de deuda flotante, que corresponde a obligaciones adquiridas en año anterior, por un total de $4.561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Respecto al </a:t>
            </a:r>
            <a:r>
              <a:rPr lang="es-CL" sz="1600" b="1" dirty="0"/>
              <a:t>Hospital Digital</a:t>
            </a:r>
            <a:r>
              <a:rPr lang="es-CL" sz="1600" dirty="0"/>
              <a:t>, se observan desembolsos por $766 millones, que equivalen a un 2% de ejecución presupuestaria.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133450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54232"/>
            <a:ext cx="612068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608821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840782-92C6-41AB-9BCD-3D776D8E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772817"/>
            <a:ext cx="8201488" cy="41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608821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2E9899-F209-4053-A34A-9B22CC17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772816"/>
            <a:ext cx="8201488" cy="42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50912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26040A0-A256-443D-85E7-8B98ACBC5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168133"/>
              </p:ext>
            </p:extLst>
          </p:nvPr>
        </p:nvGraphicFramePr>
        <p:xfrm>
          <a:off x="414338" y="1789162"/>
          <a:ext cx="8193761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Worksheet" r:id="rId3" imgW="7105785" imgH="2648040" progId="Excel.Sheet.8">
                  <p:embed/>
                </p:oleObj>
              </mc:Choice>
              <mc:Fallback>
                <p:oleObj name="Worksheet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89162"/>
                        <a:ext cx="8193761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1221</Words>
  <Application>Microsoft Office PowerPoint</Application>
  <PresentationFormat>Presentación en pantalla (4:3)</PresentationFormat>
  <Paragraphs>133</Paragraphs>
  <Slides>30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6" baseType="lpstr">
      <vt:lpstr>Arial</vt:lpstr>
      <vt:lpstr>Calibri</vt:lpstr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MAYO DE 2019 PARTIDA 16: MINISTERIO DE SALUD</vt:lpstr>
      <vt:lpstr>EJECUCIÓN ACUMULADA DE GASTOS A MAYO DE 2019  PARTIDA 16 MINISTERIO DE SALUD</vt:lpstr>
      <vt:lpstr>EJECUCIÓN ACUMULADA DE GASTOS A MAYO DE 2019  PARTIDA 16 MINISTERIO DE SALUD</vt:lpstr>
      <vt:lpstr>EJECUCIÓN ACUMULADA DE GASTOS A MAYO DE 2019  PARTIDA 16 MINISTERIO DE SALUD</vt:lpstr>
      <vt:lpstr>EJECUCIÓN ACUMULADA DE GASTOS A MAYO DE 2019  PARTIDA 16 MINISTERIO DE SALUD</vt:lpstr>
      <vt:lpstr>EJECUCIÓN ACUMULADA DE GASTOS A MAYO DE 2019  PARTIDA 16 MINISTERIO DE SALUD</vt:lpstr>
      <vt:lpstr>Presentación de PowerPoint</vt:lpstr>
      <vt:lpstr>Presentación de PowerPoint</vt:lpstr>
      <vt:lpstr>EJECUCIÓN ACUMULADA DE GASTOS A MAYO DE 2019  PARTIDA 16 MINISTERIO DE SALUD</vt:lpstr>
      <vt:lpstr>EJECUCIÓN ACUMULADA DE GASTOS A MAYO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233</cp:revision>
  <cp:lastPrinted>2016-09-09T18:41:06Z</cp:lastPrinted>
  <dcterms:created xsi:type="dcterms:W3CDTF">2016-06-23T13:38:47Z</dcterms:created>
  <dcterms:modified xsi:type="dcterms:W3CDTF">2019-07-09T23:11:31Z</dcterms:modified>
</cp:coreProperties>
</file>