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7"/>
  </p:notesMasterIdLst>
  <p:handoutMasterIdLst>
    <p:handoutMasterId r:id="rId38"/>
  </p:handoutMasterIdLst>
  <p:sldIdLst>
    <p:sldId id="256" r:id="rId10"/>
    <p:sldId id="298" r:id="rId11"/>
    <p:sldId id="299" r:id="rId12"/>
    <p:sldId id="321" r:id="rId13"/>
    <p:sldId id="317" r:id="rId14"/>
    <p:sldId id="318" r:id="rId15"/>
    <p:sldId id="316" r:id="rId16"/>
    <p:sldId id="319" r:id="rId17"/>
    <p:sldId id="264" r:id="rId18"/>
    <p:sldId id="263" r:id="rId19"/>
    <p:sldId id="265" r:id="rId20"/>
    <p:sldId id="300" r:id="rId21"/>
    <p:sldId id="301" r:id="rId22"/>
    <p:sldId id="302" r:id="rId23"/>
    <p:sldId id="303" r:id="rId24"/>
    <p:sldId id="304" r:id="rId25"/>
    <p:sldId id="320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15: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TRABAJO Y PREVISIÓN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julio 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4DA02AB-DB16-4EF8-B452-124800191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25250"/>
              </p:ext>
            </p:extLst>
          </p:nvPr>
        </p:nvGraphicFramePr>
        <p:xfrm>
          <a:off x="414337" y="1697335"/>
          <a:ext cx="8210798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9" name="Worksheet" r:id="rId4" imgW="8420100" imgH="3171825" progId="Excel.Sheet.8">
                  <p:embed/>
                </p:oleObj>
              </mc:Choice>
              <mc:Fallback>
                <p:oleObj name="Worksheet" r:id="rId4" imgW="84201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97335"/>
                        <a:ext cx="8210798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61881"/>
            <a:ext cx="8406135" cy="23547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268760"/>
            <a:ext cx="8229600" cy="235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C755253-86D2-466B-84AF-5A1CA2B32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39812"/>
              </p:ext>
            </p:extLst>
          </p:nvPr>
        </p:nvGraphicFramePr>
        <p:xfrm>
          <a:off x="414338" y="1556792"/>
          <a:ext cx="8210797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" name="Worksheet" r:id="rId3" imgW="7839143" imgH="4752885" progId="Excel.Sheet.8">
                  <p:embed/>
                </p:oleObj>
              </mc:Choice>
              <mc:Fallback>
                <p:oleObj name="Worksheet" r:id="rId3" imgW="7839143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10797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03: PROEMPLEO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4644921-A913-4F0D-A36C-B1227752A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917864"/>
              </p:ext>
            </p:extLst>
          </p:nvPr>
        </p:nvGraphicFramePr>
        <p:xfrm>
          <a:off x="423617" y="1687041"/>
          <a:ext cx="819220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" name="Worksheet" r:id="rId3" imgW="8124757" imgH="3686175" progId="Excel.Sheet.8">
                  <p:embed/>
                </p:oleObj>
              </mc:Choice>
              <mc:Fallback>
                <p:oleObj name="Worksheet" r:id="rId3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617" y="1687041"/>
                        <a:ext cx="819220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F149A32-1C0F-4584-9875-91E2E16AC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17468"/>
              </p:ext>
            </p:extLst>
          </p:nvPr>
        </p:nvGraphicFramePr>
        <p:xfrm>
          <a:off x="414338" y="1669132"/>
          <a:ext cx="8201486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1" name="Worksheet" r:id="rId3" imgW="7581900" imgH="3848190" progId="Excel.Sheet.8">
                  <p:embed/>
                </p:oleObj>
              </mc:Choice>
              <mc:Fallback>
                <p:oleObj name="Worksheet" r:id="rId3" imgW="7581900" imgH="3848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69132"/>
                        <a:ext cx="8201486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6C27097-2B40-4E81-AF57-142CE48B3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153183"/>
              </p:ext>
            </p:extLst>
          </p:nvPr>
        </p:nvGraphicFramePr>
        <p:xfrm>
          <a:off x="414338" y="1700808"/>
          <a:ext cx="821079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Worksheet" r:id="rId3" imgW="8039100" imgH="3076665" progId="Excel.Sheet.8">
                  <p:embed/>
                </p:oleObj>
              </mc:Choice>
              <mc:Fallback>
                <p:oleObj name="Worksheet" r:id="rId3" imgW="8039100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A0FE877-BB32-4DEA-A299-9C7DCC30B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50171"/>
              </p:ext>
            </p:extLst>
          </p:nvPr>
        </p:nvGraphicFramePr>
        <p:xfrm>
          <a:off x="414338" y="1687041"/>
          <a:ext cx="8201486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" name="Worksheet" r:id="rId3" imgW="7819957" imgH="3686175" progId="Excel.Sheet.8">
                  <p:embed/>
                </p:oleObj>
              </mc:Choice>
              <mc:Fallback>
                <p:oleObj name="Worksheet" r:id="rId3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87041"/>
                        <a:ext cx="8201486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522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A18772DC-1E36-4569-8538-D4F5C000A000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32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20D0B30-D020-48AB-9844-B436F9083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78801"/>
              </p:ext>
            </p:extLst>
          </p:nvPr>
        </p:nvGraphicFramePr>
        <p:xfrm>
          <a:off x="414014" y="1706091"/>
          <a:ext cx="82296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7" name="Worksheet" r:id="rId3" imgW="8496300" imgH="3667035" progId="Excel.Sheet.8">
                  <p:embed/>
                </p:oleObj>
              </mc:Choice>
              <mc:Fallback>
                <p:oleObj name="Worksheet" r:id="rId3" imgW="8496300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14" y="1706091"/>
                        <a:ext cx="8229600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27971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E7CB1C63-A6E0-4973-9D25-EE4590044139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21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CDC018A-21E1-4C30-88B1-1623CB623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892720"/>
              </p:ext>
            </p:extLst>
          </p:nvPr>
        </p:nvGraphicFramePr>
        <p:xfrm>
          <a:off x="414014" y="1700808"/>
          <a:ext cx="8272786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Worksheet" r:id="rId3" imgW="8496300" imgH="2143125" progId="Excel.Sheet.8">
                  <p:embed/>
                </p:oleObj>
              </mc:Choice>
              <mc:Fallback>
                <p:oleObj name="Worksheet" r:id="rId3" imgW="8496300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14" y="1700808"/>
                        <a:ext cx="8272786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5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296123"/>
            <a:ext cx="8406135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6D08DC3-F7B1-491E-B6A7-A557DCDA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94372"/>
              </p:ext>
            </p:extLst>
          </p:nvPr>
        </p:nvGraphicFramePr>
        <p:xfrm>
          <a:off x="414338" y="1671638"/>
          <a:ext cx="8201486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0" name="Worksheet" r:id="rId3" imgW="7848600" imgH="3514725" progId="Excel.Sheet.8">
                  <p:embed/>
                </p:oleObj>
              </mc:Choice>
              <mc:Fallback>
                <p:oleObj name="Worksheet" r:id="rId3" imgW="7848600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71638"/>
                        <a:ext cx="8201486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CAFC7FB-8BE6-49D7-8F04-D4BC4796D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463706"/>
              </p:ext>
            </p:extLst>
          </p:nvPr>
        </p:nvGraphicFramePr>
        <p:xfrm>
          <a:off x="414336" y="1556792"/>
          <a:ext cx="82108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4" name="Worksheet" r:id="rId3" imgW="7819957" imgH="4448265" progId="Excel.Sheet.8">
                  <p:embed/>
                </p:oleObj>
              </mc:Choice>
              <mc:Fallback>
                <p:oleObj name="Worksheet" r:id="rId3" imgW="7819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56792"/>
                        <a:ext cx="821080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El presupuesto vigente de la Partida 15 Ministerio del Trabajo y Previsión Social, alcanza a $7.808.011 millones. </a:t>
            </a:r>
            <a:r>
              <a:rPr lang="es-CL" sz="1400" b="1" dirty="0"/>
              <a:t>La ejecución acumulada fue de $3.268.333 millones</a:t>
            </a:r>
            <a:r>
              <a:rPr lang="es-CL" sz="1400" dirty="0"/>
              <a:t>, equivalentes a un 41% 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>
                <a:latin typeface="+mn-lt"/>
              </a:rPr>
              <a:t>Respecto a la deuda flotante, se observa que en las instituciones que a continuación se mencionan, se ha procedido a disponer un devengo superior a la autorización de la Ley de Presupuestos, sin observarse decretos que incluyan recursos a esta asignación:</a:t>
            </a:r>
          </a:p>
          <a:p>
            <a:pPr algn="just"/>
            <a:r>
              <a:rPr lang="es-CL" sz="1400" dirty="0"/>
              <a:t>         - Superintendencia de Seguridad Social, una autorización de $ 500 mil y un gasto de $365 millones</a:t>
            </a:r>
          </a:p>
          <a:p>
            <a:pPr algn="just"/>
            <a:r>
              <a:rPr lang="es-CL" sz="1400" dirty="0"/>
              <a:t>         - Superintendencia de Pensiones, una autorización de $ 500 mil y un gasto de $7 millones</a:t>
            </a:r>
          </a:p>
          <a:p>
            <a:pPr algn="just"/>
            <a:r>
              <a:rPr lang="es-CL" sz="1400" dirty="0"/>
              <a:t>         - CAPREDENA 01, una autorización de $ 2 millones y un gasto de $5.875 millones</a:t>
            </a:r>
          </a:p>
          <a:p>
            <a:pPr algn="just"/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En 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de un 45%, con un total gastado de $245.103 millones, y la PBS de Invalidez alcanzó un gasto de $99.488 millones (40% de ejecución).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Programas</a:t>
            </a:r>
            <a:r>
              <a:rPr lang="es-CL" sz="1400" b="1" dirty="0"/>
              <a:t> de Empleo</a:t>
            </a:r>
            <a:r>
              <a:rPr lang="es-CL" sz="1400" dirty="0"/>
              <a:t>: el PROEMPLEO, alcanzó un 69% de ejecución presupuestaria sobre los recursos vigentes (con un gasto de $33.608 millones); el Subsidio al Empleo (Ley N° 20.338) presentó un gasto total de $7.162 millones, que significó un avance presupuestario de un 10%; y el Subsidio al Empleo de la Mujer (Ley N° 20.595) alcanzó un gasto total de $9.621 millones, que equivale a un 13% de ejecución..</a:t>
            </a:r>
          </a:p>
          <a:p>
            <a:pPr algn="just"/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9441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39F0B4F-DD90-45E1-B5F0-1DF7B5930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24375"/>
              </p:ext>
            </p:extLst>
          </p:nvPr>
        </p:nvGraphicFramePr>
        <p:xfrm>
          <a:off x="414338" y="1700808"/>
          <a:ext cx="8210798" cy="419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" name="Worksheet" r:id="rId3" imgW="9582285" imgH="4600575" progId="Excel.Sheet.8">
                  <p:embed/>
                </p:oleObj>
              </mc:Choice>
              <mc:Fallback>
                <p:oleObj name="Worksheet" r:id="rId3" imgW="9582285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419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042ADFC-DEE3-4FCA-9C30-BB576953A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68437"/>
              </p:ext>
            </p:extLst>
          </p:nvPr>
        </p:nvGraphicFramePr>
        <p:xfrm>
          <a:off x="404935" y="1628800"/>
          <a:ext cx="8220201" cy="460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Worksheet" r:id="rId3" imgW="9582285" imgH="4581435" progId="Excel.Sheet.8">
                  <p:embed/>
                </p:oleObj>
              </mc:Choice>
              <mc:Fallback>
                <p:oleObj name="Worksheet" r:id="rId3" imgW="9582285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5" y="1628800"/>
                        <a:ext cx="8220201" cy="460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35381"/>
            <a:ext cx="8289755" cy="30598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 DE SEGURIDAD LABORAL 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5B1C60-7711-4B30-A376-D721EE575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86113"/>
              </p:ext>
            </p:extLst>
          </p:nvPr>
        </p:nvGraphicFramePr>
        <p:xfrm>
          <a:off x="431667" y="1556792"/>
          <a:ext cx="8193469" cy="482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7" name="Worksheet" r:id="rId3" imgW="7801043" imgH="5219790" progId="Excel.Sheet.8">
                  <p:embed/>
                </p:oleObj>
              </mc:Choice>
              <mc:Fallback>
                <p:oleObj name="Worksheet" r:id="rId3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67" y="1556792"/>
                        <a:ext cx="8193469" cy="482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296123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BDD4C62-D151-4702-A23A-DEB49702A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08225"/>
              </p:ext>
            </p:extLst>
          </p:nvPr>
        </p:nvGraphicFramePr>
        <p:xfrm>
          <a:off x="414338" y="1662113"/>
          <a:ext cx="821079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" name="Worksheet" r:id="rId3" imgW="8010457" imgH="3533865" progId="Excel.Sheet.8">
                  <p:embed/>
                </p:oleObj>
              </mc:Choice>
              <mc:Fallback>
                <p:oleObj name="Worksheet" r:id="rId3" imgW="80104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62113"/>
                        <a:ext cx="821079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584155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BF05964-4657-45A9-8E56-93F756CC3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80604"/>
              </p:ext>
            </p:extLst>
          </p:nvPr>
        </p:nvGraphicFramePr>
        <p:xfrm>
          <a:off x="414338" y="1628800"/>
          <a:ext cx="82296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" name="Worksheet" r:id="rId3" imgW="8010457" imgH="3819615" progId="Excel.Sheet.8">
                  <p:embed/>
                </p:oleObj>
              </mc:Choice>
              <mc:Fallback>
                <p:oleObj name="Worksheet" r:id="rId3" imgW="80104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296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005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2267E91-2BAD-4A6B-AB97-8F131C81B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665072"/>
              </p:ext>
            </p:extLst>
          </p:nvPr>
        </p:nvGraphicFramePr>
        <p:xfrm>
          <a:off x="414338" y="1700808"/>
          <a:ext cx="8201486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5" name="Worksheet" r:id="rId3" imgW="7734300" imgH="2924085" progId="Excel.Sheet.8">
                  <p:embed/>
                </p:oleObj>
              </mc:Choice>
              <mc:Fallback>
                <p:oleObj name="Worksheet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BE1283B-9ECB-4196-812D-DAFF97902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865428"/>
              </p:ext>
            </p:extLst>
          </p:nvPr>
        </p:nvGraphicFramePr>
        <p:xfrm>
          <a:off x="429547" y="1733773"/>
          <a:ext cx="8186277" cy="464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9" name="Worksheet" r:id="rId3" imgW="7724843" imgH="4905465" progId="Excel.Sheet.8">
                  <p:embed/>
                </p:oleObj>
              </mc:Choice>
              <mc:Fallback>
                <p:oleObj name="Worksheet" r:id="rId3" imgW="7724843" imgH="4905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547" y="1733773"/>
                        <a:ext cx="8186277" cy="4647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97" y="5656163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47DC4C6-CEDD-4B12-9E1A-D45ECFE01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90414"/>
              </p:ext>
            </p:extLst>
          </p:nvPr>
        </p:nvGraphicFramePr>
        <p:xfrm>
          <a:off x="390646" y="1772816"/>
          <a:ext cx="8210797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" name="Worksheet" r:id="rId3" imgW="7724843" imgH="3819615" progId="Excel.Sheet.8">
                  <p:embed/>
                </p:oleObj>
              </mc:Choice>
              <mc:Fallback>
                <p:oleObj name="Worksheet" r:id="rId3" imgW="7724843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646" y="1772816"/>
                        <a:ext cx="8210797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presenta una ejecución presupuestaria de un 41% ($673 millones), respecto a los recursos transferidos al sector privado. En cuando a los recursos transferidos a otras entidades públicas, con una autorización de $257 millones, no se observa 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los programas de capacitación de empleo presentaron la siguiente ejecución de gasto: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22547DC-2B3E-4105-90F8-8BAA08551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659761"/>
              </p:ext>
            </p:extLst>
          </p:nvPr>
        </p:nvGraphicFramePr>
        <p:xfrm>
          <a:off x="1477094" y="3827487"/>
          <a:ext cx="61912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Worksheet" r:id="rId3" imgW="6191385" imgH="2409735" progId="Excel.Sheet.12">
                  <p:embed/>
                </p:oleObj>
              </mc:Choice>
              <mc:Fallback>
                <p:oleObj name="Worksheet" r:id="rId3" imgW="6191385" imgH="24097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094" y="3827487"/>
                        <a:ext cx="619125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En la </a:t>
            </a:r>
            <a:r>
              <a:rPr lang="es-CL" sz="1600" b="1" dirty="0"/>
              <a:t>Subsecretaría del Trabajo</a:t>
            </a:r>
            <a:r>
              <a:rPr lang="es-CL" sz="1600"/>
              <a:t>, el </a:t>
            </a:r>
            <a:r>
              <a:rPr lang="es-CL" sz="1600" dirty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$429 millones, presentó una ejecución presupuestaria de un 1,3%. 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$1.080 millones, ejecutó un 0% sus recursos.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223735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1A1DD0-6A2C-4FFE-A6DE-AB9D6E2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2300"/>
            <a:ext cx="5904655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5799"/>
            <a:ext cx="6768752" cy="38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4FDFE9-06FD-44F2-84CC-4F9201DF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22" y="1805597"/>
            <a:ext cx="604775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805264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4FAE42-C411-4444-B880-9EFE3E400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51184"/>
            <a:ext cx="6048672" cy="36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2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2027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1AA0BBC-54E4-4301-93D7-26310D891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39173"/>
              </p:ext>
            </p:extLst>
          </p:nvPr>
        </p:nvGraphicFramePr>
        <p:xfrm>
          <a:off x="414338" y="1844824"/>
          <a:ext cx="821079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5" name="Worksheet" r:id="rId3" imgW="7134157" imgH="2486025" progId="Excel.Sheet.8">
                  <p:embed/>
                </p:oleObj>
              </mc:Choice>
              <mc:Fallback>
                <p:oleObj name="Worksheet" r:id="rId3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844824"/>
                        <a:ext cx="8210798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1124</Words>
  <Application>Microsoft Office PowerPoint</Application>
  <PresentationFormat>Presentación en pantalla (4:3)</PresentationFormat>
  <Paragraphs>126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Arial</vt:lpstr>
      <vt:lpstr>Calibri</vt:lpstr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Worksheet</vt:lpstr>
      <vt:lpstr>EJECUCIÓN ACUMULADA DE GASTOS PRESUPUESTARIOS AL MES DE MAYO DE 2019 PARTIDA 15: MINISTERIO DEL TRABAJO Y PREVISIÓN SOCIAL</vt:lpstr>
      <vt:lpstr>EJECUCIÓN ACUMULADA DE GASTOS A MAYO DE 2019  PARTIDA 15 MINISTERIO DE TRABAJO Y PREVISIÓN SOCIAL</vt:lpstr>
      <vt:lpstr>EJECUCIÓN ACUMULADA DE GASTOS A MAYO DE 2019  PARTIDA 15 MINISTERIO DE TRABAJO Y PREVISIÓN SOCIAL</vt:lpstr>
      <vt:lpstr>EJECUCIÓN ACUMULADA DE GASTOS A MAYO DE 2019  PARTIDA 15 MINISTERIO DE TRABAJO Y PREVISIÓN SOCIAL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MAYO DE 2019  PARTIDA 15 MINISTERIO DE TRABAJO Y PREVISIÓN SOCIAL</vt:lpstr>
      <vt:lpstr>EJECUCIÓN ACUMULADA DE GASTOS A MAYO DE 2019  PARTIDA 15 RESUMEN POR CAPÍTULOS</vt:lpstr>
      <vt:lpstr>EJECUCIÓN ACUMULADA DE GASTOS A MAYO DE 2019  PARTIDA 15. CAPÍTULO 01. PROGRAMA 01: SUBSECRETARÍA DEL TRABAJO</vt:lpstr>
      <vt:lpstr>EJECUCIÓN ACUMULADA DE GASTOS A MAYO DE 2019  PARTIDA 15. CAPÍTULO 01. PROGRAMA 03: PROEMPLEO</vt:lpstr>
      <vt:lpstr>EJECUCIÓN ACUMULADA DE GASTOS A MAYO DE 2019  PARTIDA 15. CAPÍTULO 02. PROGRAMA 01: DIRECCIÓN DEL TRABAJO</vt:lpstr>
      <vt:lpstr>EJECUCIÓN ACUMULADA DE GASTOS A MAYO DE 2019  PARTIDA 15. CAPÍTULO 03. PROGRAMA 01: SUBSECRETARÍA DE PREVISIÓN SOCIAL</vt:lpstr>
      <vt:lpstr>EJECUCIÓN ACUMULADA DE GASTOS A MAYO DE 2019  PARTIDA 15. CAPÍTULO 04. PROGRAMA 01: DIRECCIÓN DE CRÉDITO PRENDARIO</vt:lpstr>
      <vt:lpstr>EJECUCIÓN ACUMULADA DE GASTOS A MAYO DE 2019  PARTIDA 15. CAPÍTULO 05. PROGRAMA 01: SERVICIO NACIONAL DE CPACITACIÓN Y EMPLEO</vt:lpstr>
      <vt:lpstr>EJECUCIÓN ACUMULADA DE GASTOS A MAYO DE 2019  PARTIDA 15. CAPÍTULO 05. PROGRAMA 01: SERVICIO NACIONAL DE CPACITACIÓN Y EMPLEO</vt:lpstr>
      <vt:lpstr>EJECUCIÓN ACUMULADA DE GASTOS A MAYO DE 2019  PARTIDA 15. CAPÍTULO 06. PROGRAMA 01: SUPERINTENDENCIA DE SEGURIDAD SOCIAL</vt:lpstr>
      <vt:lpstr>EJECUCIÓN ACUMULADA DE GASTOS A MAYO DE 2019  PARTIDA 15. CAPÍTULO 07. PROGRAMA 01: SUPERINTENDENCIA DE PENSIONES</vt:lpstr>
      <vt:lpstr>EJECUCIÓN ACUMULADA DE GASTOS A MAYO DE 2019  PARTIDA 15. CAPÍTULO 09. PROGRAMA 01: INSTITUTO DE PREVISIÓN SOCIAL</vt:lpstr>
      <vt:lpstr>EJECUCIÓN ACUMULADA DE GASTOS A MAYO DE 2019  PARTIDA 15. CAPÍTULO 09. PROGRAMA 01: INSTITUTO DE PREVISIÓN SOCIAL</vt:lpstr>
      <vt:lpstr>EJECUCIÓN ACUMULADA DE GASTOS A MAYO DE 2019  PARTIDA 15. CAPÍTULO 10. PROGRAMA 01: INSTITUTO  DE SEGURIDAD LABORAL  </vt:lpstr>
      <vt:lpstr>EJECUCIÓN ACUMULADA DE GASTOS A MAYO DE 2019  PARTIDA 15. CAPÍTULO 13. PROGRAMA 01: CAJA DE PREVISIÓN DE LA DEFENSA NACIONAL</vt:lpstr>
      <vt:lpstr>EJECUCIÓN ACUMULADA DE GASTOS A MAYO DE 2019  PARTIDA 15. CAPÍTULO 13. PROGRAMA 01: CAJA DE PREVISIÓN DE LA DEFENSA NACIONAL</vt:lpstr>
      <vt:lpstr>EJECUCIÓN ACUMULADA DE GASTOS A MAYO DE 2019  PARTIDA 15. CAPÍTULO 13. PROGRAMA 02: FONDO DE MEDICINA CURATIVA</vt:lpstr>
      <vt:lpstr>EJECUCIÓN ACUMULADA DE GASTOS A MAYO DE 2019  PARTIDA 15. CAPÍTULO 14. PROGRAMA 01: DIRECCIÓN DE PREVISIÓN DE CARABINEROS DE CHILE</vt:lpstr>
      <vt:lpstr>EJECUCIÓN ACUMULADA DE GASTOS A MAYO DE 2019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235</cp:revision>
  <cp:lastPrinted>2017-05-09T14:38:34Z</cp:lastPrinted>
  <dcterms:created xsi:type="dcterms:W3CDTF">2016-06-23T13:38:47Z</dcterms:created>
  <dcterms:modified xsi:type="dcterms:W3CDTF">2019-07-09T19:38:08Z</dcterms:modified>
</cp:coreProperties>
</file>