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6"/>
  </p:notesMasterIdLst>
  <p:handoutMasterIdLst>
    <p:handoutMasterId r:id="rId17"/>
  </p:handoutMasterIdLst>
  <p:sldIdLst>
    <p:sldId id="256" r:id="rId3"/>
    <p:sldId id="298" r:id="rId4"/>
    <p:sldId id="303" r:id="rId5"/>
    <p:sldId id="299" r:id="rId6"/>
    <p:sldId id="305" r:id="rId7"/>
    <p:sldId id="304" r:id="rId8"/>
    <p:sldId id="264" r:id="rId9"/>
    <p:sldId id="263" r:id="rId10"/>
    <p:sldId id="265" r:id="rId11"/>
    <p:sldId id="268" r:id="rId12"/>
    <p:sldId id="271" r:id="rId13"/>
    <p:sldId id="301" r:id="rId14"/>
    <p:sldId id="302" r:id="rId15"/>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84" y="29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sz="quarter" idx="1"/>
          </p:nvPr>
        </p:nvSpPr>
        <p:spPr>
          <a:xfrm>
            <a:off x="4023097" y="0"/>
            <a:ext cx="3077740" cy="469424"/>
          </a:xfrm>
          <a:prstGeom prst="rect">
            <a:avLst/>
          </a:prstGeom>
        </p:spPr>
        <p:txBody>
          <a:bodyPr vert="horz" lIns="93134" tIns="46566" rIns="93134" bIns="46566" rtlCol="0"/>
          <a:lstStyle>
            <a:lvl1pPr algn="r">
              <a:defRPr sz="1200"/>
            </a:lvl1pPr>
          </a:lstStyle>
          <a:p>
            <a:fld id="{616FA1BA-8A8E-4023-9C91-FC56F051C6FA}" type="datetimeFigureOut">
              <a:rPr lang="es-CL" smtClean="0"/>
              <a:t>15-07-2019</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7" y="8917422"/>
            <a:ext cx="3077740" cy="469424"/>
          </a:xfrm>
          <a:prstGeom prst="rect">
            <a:avLst/>
          </a:prstGeom>
        </p:spPr>
        <p:txBody>
          <a:bodyPr vert="horz" lIns="93134" tIns="46566" rIns="93134" bIns="46566"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idx="1"/>
          </p:nvPr>
        </p:nvSpPr>
        <p:spPr>
          <a:xfrm>
            <a:off x="4023097" y="0"/>
            <a:ext cx="3077740" cy="469424"/>
          </a:xfrm>
          <a:prstGeom prst="rect">
            <a:avLst/>
          </a:prstGeom>
        </p:spPr>
        <p:txBody>
          <a:bodyPr vert="horz" lIns="93134" tIns="46566" rIns="93134" bIns="46566" rtlCol="0"/>
          <a:lstStyle>
            <a:lvl1pPr algn="r">
              <a:defRPr sz="1200"/>
            </a:lvl1pPr>
          </a:lstStyle>
          <a:p>
            <a:fld id="{E2B5B10E-871D-42A9-AFA9-7078BA467708}" type="datetimeFigureOut">
              <a:rPr lang="es-CL" smtClean="0"/>
              <a:t>15-07-2019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34" tIns="46566" rIns="93134" bIns="46566"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34" tIns="46566" rIns="93134" bIns="46566"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7" y="8917422"/>
            <a:ext cx="3077740" cy="469424"/>
          </a:xfrm>
          <a:prstGeom prst="rect">
            <a:avLst/>
          </a:prstGeom>
        </p:spPr>
        <p:txBody>
          <a:bodyPr vert="horz" lIns="93134" tIns="46566" rIns="93134" bIns="46566"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15-07-2019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15-07-2019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15-07-2019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36CB32A8-ACCF-408E-AE69-3B995A8F0BFF}" type="datetime1">
              <a:rPr lang="es-CL" smtClean="0"/>
              <a:t>15-07-2019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0E02360-A21A-4CCD-BCB0-8531ABD610AB}" type="datetime1">
              <a:rPr lang="es-CL" smtClean="0"/>
              <a:t>15-07-2019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BC7CA73-43A2-4A16-A5CB-3D4B44330E0D}" type="datetime1">
              <a:rPr lang="es-CL" smtClean="0"/>
              <a:t>15-07-2019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9EBAF36A-EDE5-4FA8-84EC-3AA788C97240}" type="datetime1">
              <a:rPr lang="es-CL" smtClean="0"/>
              <a:t>15-07-2019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622D39C1-1D08-4F24-AE34-397A80400841}" type="datetime1">
              <a:rPr lang="es-CL" smtClean="0"/>
              <a:t>15-07-2019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28A55497-5A8F-46E9-977B-DA4B0E8E00C9}" type="datetime1">
              <a:rPr lang="es-CL" smtClean="0"/>
              <a:t>15-07-2019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8A9ED8E3-6EAB-4093-9165-930AB8B37E7F}" type="datetime1">
              <a:rPr lang="es-CL" smtClean="0"/>
              <a:t>15-07-2019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C0437570-0FE3-4267-B1AE-9E8F529BA4FA}" type="datetime1">
              <a:rPr lang="es-CL" smtClean="0"/>
              <a:t>15-07-2019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15-07-2019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659995C-6C5E-4774-930D-FE8EA32FE7EF}" type="datetime1">
              <a:rPr lang="es-CL" smtClean="0"/>
              <a:t>15-07-2019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9A67D08-3D11-4B0F-A15F-9F52EB68D63D}" type="datetime1">
              <a:rPr lang="es-CL" smtClean="0"/>
              <a:t>15-07-2019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9B78813F-3287-4428-A15C-12A23CF4CFA4}" type="datetime1">
              <a:rPr lang="es-CL" smtClean="0"/>
              <a:t>15-07-2019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15-07-2019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15-07-2019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15-07-2019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15-07-2019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15-07-2019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15-07-2019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15-07-2019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15-07-2019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8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126663" y="97184"/>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963429207"/>
              </p:ext>
            </p:extLst>
          </p:nvPr>
        </p:nvGraphicFramePr>
        <p:xfrm>
          <a:off x="5436096" y="44624"/>
          <a:ext cx="565001" cy="417269"/>
        </p:xfrm>
        <a:graphic>
          <a:graphicData uri="http://schemas.openxmlformats.org/presentationml/2006/ole">
            <mc:AlternateContent xmlns:mc="http://schemas.openxmlformats.org/markup-compatibility/2006">
              <mc:Choice xmlns:v="urn:schemas-microsoft-com:vml" Requires="v">
                <p:oleObj spid="_x0000_s2313"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36096" y="44624"/>
                        <a:ext cx="565001" cy="417269"/>
                      </a:xfrm>
                      <a:prstGeom prst="rect">
                        <a:avLst/>
                      </a:prstGeom>
                      <a:noFill/>
                      <a:ln>
                        <a:noFill/>
                      </a:ln>
                    </p:spPr>
                  </p:pic>
                </p:oleObj>
              </mc:Fallback>
            </mc:AlternateContent>
          </a:graphicData>
        </a:graphic>
      </p:graphicFrame>
      <p:sp>
        <p:nvSpPr>
          <p:cNvPr id="5" name="4 Rectángulo"/>
          <p:cNvSpPr/>
          <p:nvPr userDrawn="1"/>
        </p:nvSpPr>
        <p:spPr>
          <a:xfrm>
            <a:off x="5940152" y="44624"/>
            <a:ext cx="3096344"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TÉCNICA DE APOYO PRESUPUESTARIO</a:t>
            </a:r>
            <a:endParaRPr lang="es-CL" sz="1000" dirty="0">
              <a:effectLst/>
              <a:latin typeface="Andalus" pitchFamily="18" charset="-78"/>
              <a:ea typeface="Times New Roman"/>
              <a:cs typeface="Andalus" pitchFamily="18" charset="-78"/>
            </a:endParaRPr>
          </a:p>
        </p:txBody>
      </p:sp>
      <p:sp>
        <p:nvSpPr>
          <p:cNvPr id="7" name="3 Marcador de pie de página">
            <a:extLst>
              <a:ext uri="{FF2B5EF4-FFF2-40B4-BE49-F238E27FC236}">
                <a16:creationId xmlns:a16="http://schemas.microsoft.com/office/drawing/2014/main" id="{B2A73341-F008-4A94-B768-5C3C7DAFA9A2}"/>
              </a:ext>
            </a:extLst>
          </p:cNvPr>
          <p:cNvSpPr>
            <a:spLocks noGrp="1"/>
          </p:cNvSpPr>
          <p:nvPr>
            <p:ph type="ftr" sz="quarter" idx="3"/>
          </p:nvPr>
        </p:nvSpPr>
        <p:spPr>
          <a:xfrm>
            <a:off x="457200" y="6332314"/>
            <a:ext cx="8406135" cy="365125"/>
          </a:xfrm>
          <a:prstGeom prst="rect">
            <a:avLst/>
          </a:prstGeo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slideLayout" Target="../slideLayouts/slideLayout13.xml"/><Relationship Id="rId1" Type="http://schemas.openxmlformats.org/officeDocument/2006/relationships/vmlDrawing" Target="../drawings/vmlDrawing7.v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slideLayout" Target="../slideLayouts/slideLayout13.xml"/><Relationship Id="rId1" Type="http://schemas.openxmlformats.org/officeDocument/2006/relationships/vmlDrawing" Target="../drawings/vmlDrawing8.v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openxmlformats.org/officeDocument/2006/relationships/slideLayout" Target="../slideLayouts/slideLayout13.xml"/><Relationship Id="rId1" Type="http://schemas.openxmlformats.org/officeDocument/2006/relationships/vmlDrawing" Target="../drawings/vmlDrawing9.v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openxmlformats.org/officeDocument/2006/relationships/slideLayout" Target="../slideLayouts/slideLayout13.xml"/><Relationship Id="rId1" Type="http://schemas.openxmlformats.org/officeDocument/2006/relationships/vmlDrawing" Target="../drawings/vmlDrawing10.vml"/><Relationship Id="rId4" Type="http://schemas.openxmlformats.org/officeDocument/2006/relationships/image" Target="../media/image1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package" Target="../embeddings/Microsoft_Excel_Worksheet1.xlsx"/></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13.xml"/><Relationship Id="rId1" Type="http://schemas.openxmlformats.org/officeDocument/2006/relationships/vmlDrawing" Target="../drawings/vmlDrawing6.v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solidFill>
                  <a:prstClr val="black"/>
                </a:solidFill>
              </a:rPr>
              <a:t>EJECUCIÓN ACUMULADA DE GASTOS PRESUPUESTARIOS</a:t>
            </a:r>
            <a:br>
              <a:rPr lang="es-CL" sz="2000" b="1" dirty="0">
                <a:solidFill>
                  <a:prstClr val="black"/>
                </a:solidFill>
              </a:rPr>
            </a:br>
            <a:r>
              <a:rPr lang="es-CL" sz="2000" b="1" dirty="0">
                <a:solidFill>
                  <a:prstClr val="black"/>
                </a:solidFill>
              </a:rPr>
              <a:t>AL MES DE MAYO DE 2019</a:t>
            </a:r>
            <a:br>
              <a:rPr lang="es-CL" sz="2000" b="1" dirty="0">
                <a:solidFill>
                  <a:prstClr val="black"/>
                </a:solidFill>
              </a:rPr>
            </a:br>
            <a:r>
              <a:rPr lang="es-CL" sz="2000" b="1" dirty="0">
                <a:solidFill>
                  <a:prstClr val="black"/>
                </a:solidFill>
              </a:rPr>
              <a:t>PARTIDA 01: </a:t>
            </a:r>
            <a:br>
              <a:rPr lang="es-CL" sz="2000" b="1" dirty="0">
                <a:solidFill>
                  <a:prstClr val="black"/>
                </a:solidFill>
              </a:rPr>
            </a:br>
            <a:r>
              <a:rPr lang="es-CL" sz="2000" b="1" dirty="0">
                <a:latin typeface="+mn-lt"/>
              </a:rPr>
              <a:t>MINISTERIO DE BIENES NACIONALES</a:t>
            </a:r>
            <a:endParaRPr lang="es-CL" sz="2400" b="1" dirty="0">
              <a:latin typeface="+mn-lt"/>
            </a:endParaRP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julio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402"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p:spPr>
                  </p:pic>
                </p:oleObj>
              </mc:Fallback>
            </mc:AlternateContent>
          </a:graphicData>
        </a:graphic>
      </p:graphicFrame>
      <p:sp>
        <p:nvSpPr>
          <p:cNvPr id="8" name="7 Rectángulo"/>
          <p:cNvSpPr/>
          <p:nvPr/>
        </p:nvSpPr>
        <p:spPr>
          <a:xfrm>
            <a:off x="1547664" y="992922"/>
            <a:ext cx="4968552"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a:solidFill>
                  <a:srgbClr val="943634"/>
                </a:solidFill>
                <a:latin typeface="Andalus" pitchFamily="18" charset="-78"/>
                <a:ea typeface="Times New Roman"/>
                <a:cs typeface="Andalus" pitchFamily="18" charset="-78"/>
              </a:rPr>
              <a:t>U</a:t>
            </a:r>
            <a:r>
              <a:rPr lang="es-CL" sz="1600" b="1" kern="1200" dirty="0">
                <a:solidFill>
                  <a:srgbClr val="943634"/>
                </a:solidFill>
                <a:latin typeface="Andalus" pitchFamily="18" charset="-78"/>
                <a:ea typeface="Times New Roman"/>
                <a:cs typeface="Andalus" pitchFamily="18" charset="-78"/>
              </a:rPr>
              <a:t>NIDAD TÉCNICA DE APOYO PRESUPUESTARIO</a:t>
            </a:r>
            <a:endParaRPr lang="es-CL" sz="1400" dirty="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8" name="1 Título"/>
          <p:cNvSpPr txBox="1">
            <a:spLocks/>
          </p:cNvSpPr>
          <p:nvPr/>
        </p:nvSpPr>
        <p:spPr>
          <a:xfrm>
            <a:off x="420098" y="120325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a:extLst>
              <a:ext uri="{FF2B5EF4-FFF2-40B4-BE49-F238E27FC236}">
                <a16:creationId xmlns:a16="http://schemas.microsoft.com/office/drawing/2014/main" id="{E0C1AD33-FD84-4261-A37D-F8D77FB671FD}"/>
              </a:ext>
            </a:extLst>
          </p:cNvPr>
          <p:cNvSpPr txBox="1">
            <a:spLocks/>
          </p:cNvSpPr>
          <p:nvPr/>
        </p:nvSpPr>
        <p:spPr>
          <a:xfrm>
            <a:off x="420098" y="6095980"/>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03: REGULARIZACIÓN DE LA PROPIEDAD RAÍZ</a:t>
            </a:r>
          </a:p>
        </p:txBody>
      </p:sp>
      <p:graphicFrame>
        <p:nvGraphicFramePr>
          <p:cNvPr id="3" name="Objeto 2">
            <a:extLst>
              <a:ext uri="{FF2B5EF4-FFF2-40B4-BE49-F238E27FC236}">
                <a16:creationId xmlns:a16="http://schemas.microsoft.com/office/drawing/2014/main" id="{C007E732-02EA-4D62-ABED-5922AC76215E}"/>
              </a:ext>
            </a:extLst>
          </p:cNvPr>
          <p:cNvGraphicFramePr>
            <a:graphicFrameLocks noChangeAspect="1"/>
          </p:cNvGraphicFramePr>
          <p:nvPr>
            <p:extLst>
              <p:ext uri="{D42A27DB-BD31-4B8C-83A1-F6EECF244321}">
                <p14:modId xmlns:p14="http://schemas.microsoft.com/office/powerpoint/2010/main" val="1401744977"/>
              </p:ext>
            </p:extLst>
          </p:nvPr>
        </p:nvGraphicFramePr>
        <p:xfrm>
          <a:off x="457200" y="1691290"/>
          <a:ext cx="8229600" cy="1953734"/>
        </p:xfrm>
        <a:graphic>
          <a:graphicData uri="http://schemas.openxmlformats.org/presentationml/2006/ole">
            <mc:AlternateContent xmlns:mc="http://schemas.openxmlformats.org/markup-compatibility/2006">
              <mc:Choice xmlns:v="urn:schemas-microsoft-com:vml" Requires="v">
                <p:oleObj spid="_x0000_s11270" name="Worksheet" r:id="rId3" imgW="9458435" imgH="2200230" progId="Excel.Sheet.12">
                  <p:embed/>
                </p:oleObj>
              </mc:Choice>
              <mc:Fallback>
                <p:oleObj name="Worksheet" r:id="rId3" imgW="9458435" imgH="2200230" progId="Excel.Sheet.12">
                  <p:embed/>
                  <p:pic>
                    <p:nvPicPr>
                      <p:cNvPr id="0" name=""/>
                      <p:cNvPicPr/>
                      <p:nvPr/>
                    </p:nvPicPr>
                    <p:blipFill>
                      <a:blip r:embed="rId4"/>
                      <a:stretch>
                        <a:fillRect/>
                      </a:stretch>
                    </p:blipFill>
                    <p:spPr>
                      <a:xfrm>
                        <a:off x="457200" y="1691290"/>
                        <a:ext cx="8229600" cy="1953734"/>
                      </a:xfrm>
                      <a:prstGeom prst="rect">
                        <a:avLst/>
                      </a:prstGeom>
                    </p:spPr>
                  </p:pic>
                </p:oleObj>
              </mc:Fallback>
            </mc:AlternateContent>
          </a:graphicData>
        </a:graphic>
      </p:graphicFrame>
    </p:spTree>
    <p:extLst>
      <p:ext uri="{BB962C8B-B14F-4D97-AF65-F5344CB8AC3E}">
        <p14:creationId xmlns:p14="http://schemas.microsoft.com/office/powerpoint/2010/main" val="3858395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8" name="1 Título"/>
          <p:cNvSpPr txBox="1">
            <a:spLocks/>
          </p:cNvSpPr>
          <p:nvPr/>
        </p:nvSpPr>
        <p:spPr>
          <a:xfrm>
            <a:off x="386224" y="120325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a:t>
            </a:r>
            <a:r>
              <a:rPr lang="es-CL" sz="1200" b="1" dirty="0">
                <a:ea typeface="Verdana" pitchFamily="34" charset="0"/>
                <a:cs typeface="Verdana" pitchFamily="34" charset="0"/>
              </a:rPr>
              <a:t>… </a:t>
            </a:r>
            <a:r>
              <a:rPr lang="es-CL" sz="1200" b="1" i="1" dirty="0">
                <a:ea typeface="Verdana" pitchFamily="34" charset="0"/>
                <a:cs typeface="Verdana" pitchFamily="34" charset="0"/>
              </a:rPr>
              <a:t>1 de 2</a:t>
            </a:r>
            <a:endParaRPr lang="es-CL" sz="1200" b="1" dirty="0">
              <a:latin typeface="+mn-lt"/>
              <a:ea typeface="Verdana" pitchFamily="34" charset="0"/>
              <a:cs typeface="Verdana" pitchFamily="34" charset="0"/>
            </a:endParaRPr>
          </a:p>
        </p:txBody>
      </p:sp>
      <p:sp>
        <p:nvSpPr>
          <p:cNvPr id="7" name="3 Marcador de pie de página">
            <a:extLst>
              <a:ext uri="{FF2B5EF4-FFF2-40B4-BE49-F238E27FC236}">
                <a16:creationId xmlns:a16="http://schemas.microsoft.com/office/drawing/2014/main" id="{52F5F0AC-E7B4-40BA-B246-EADF69FD4A0B}"/>
              </a:ext>
            </a:extLst>
          </p:cNvPr>
          <p:cNvSpPr>
            <a:spLocks noGrp="1"/>
          </p:cNvSpPr>
          <p:nvPr>
            <p:ph type="ftr" sz="quarter" idx="11"/>
          </p:nvPr>
        </p:nvSpPr>
        <p:spPr>
          <a:xfrm>
            <a:off x="386224" y="6095980"/>
            <a:ext cx="8406135" cy="365125"/>
          </a:xfrm>
        </p:spPr>
        <p:txBody>
          <a:body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04: ADMINISTRACIÓN DE BIENES</a:t>
            </a:r>
          </a:p>
        </p:txBody>
      </p:sp>
      <p:graphicFrame>
        <p:nvGraphicFramePr>
          <p:cNvPr id="2" name="Objeto 1">
            <a:extLst>
              <a:ext uri="{FF2B5EF4-FFF2-40B4-BE49-F238E27FC236}">
                <a16:creationId xmlns:a16="http://schemas.microsoft.com/office/drawing/2014/main" id="{3957012A-21FD-49F5-8686-F75BE467C259}"/>
              </a:ext>
            </a:extLst>
          </p:cNvPr>
          <p:cNvGraphicFramePr>
            <a:graphicFrameLocks noChangeAspect="1"/>
          </p:cNvGraphicFramePr>
          <p:nvPr>
            <p:extLst>
              <p:ext uri="{D42A27DB-BD31-4B8C-83A1-F6EECF244321}">
                <p14:modId xmlns:p14="http://schemas.microsoft.com/office/powerpoint/2010/main" val="1916722438"/>
              </p:ext>
            </p:extLst>
          </p:nvPr>
        </p:nvGraphicFramePr>
        <p:xfrm>
          <a:off x="442368" y="1691290"/>
          <a:ext cx="8229600" cy="2554138"/>
        </p:xfrm>
        <a:graphic>
          <a:graphicData uri="http://schemas.openxmlformats.org/presentationml/2006/ole">
            <mc:AlternateContent xmlns:mc="http://schemas.openxmlformats.org/markup-compatibility/2006">
              <mc:Choice xmlns:v="urn:schemas-microsoft-com:vml" Requires="v">
                <p:oleObj spid="_x0000_s12294" name="Worksheet" r:id="rId3" imgW="9791779" imgH="3114720" progId="Excel.Sheet.12">
                  <p:embed/>
                </p:oleObj>
              </mc:Choice>
              <mc:Fallback>
                <p:oleObj name="Worksheet" r:id="rId3" imgW="9791779" imgH="3114720" progId="Excel.Sheet.12">
                  <p:embed/>
                  <p:pic>
                    <p:nvPicPr>
                      <p:cNvPr id="0" name=""/>
                      <p:cNvPicPr/>
                      <p:nvPr/>
                    </p:nvPicPr>
                    <p:blipFill>
                      <a:blip r:embed="rId4"/>
                      <a:stretch>
                        <a:fillRect/>
                      </a:stretch>
                    </p:blipFill>
                    <p:spPr>
                      <a:xfrm>
                        <a:off x="442368" y="1691290"/>
                        <a:ext cx="8229600" cy="2554138"/>
                      </a:xfrm>
                      <a:prstGeom prst="rect">
                        <a:avLst/>
                      </a:prstGeom>
                    </p:spPr>
                  </p:pic>
                </p:oleObj>
              </mc:Fallback>
            </mc:AlternateContent>
          </a:graphicData>
        </a:graphic>
      </p:graphicFrame>
    </p:spTree>
    <p:extLst>
      <p:ext uri="{BB962C8B-B14F-4D97-AF65-F5344CB8AC3E}">
        <p14:creationId xmlns:p14="http://schemas.microsoft.com/office/powerpoint/2010/main" val="3361125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8" name="1 Título"/>
          <p:cNvSpPr txBox="1">
            <a:spLocks/>
          </p:cNvSpPr>
          <p:nvPr/>
        </p:nvSpPr>
        <p:spPr>
          <a:xfrm>
            <a:off x="374848" y="1245468"/>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 </a:t>
            </a:r>
            <a:r>
              <a:rPr lang="es-CL" sz="1200" b="1" i="1" dirty="0">
                <a:latin typeface="+mn-lt"/>
                <a:ea typeface="Verdana" pitchFamily="34" charset="0"/>
                <a:cs typeface="Verdana" pitchFamily="34" charset="0"/>
              </a:rPr>
              <a:t>2 de 2</a:t>
            </a:r>
          </a:p>
        </p:txBody>
      </p:sp>
      <p:sp>
        <p:nvSpPr>
          <p:cNvPr id="7" name="3 Marcador de pie de página">
            <a:extLst>
              <a:ext uri="{FF2B5EF4-FFF2-40B4-BE49-F238E27FC236}">
                <a16:creationId xmlns:a16="http://schemas.microsoft.com/office/drawing/2014/main" id="{A13A1057-B71C-4454-9763-C0C4A3AC840E}"/>
              </a:ext>
            </a:extLst>
          </p:cNvPr>
          <p:cNvSpPr txBox="1">
            <a:spLocks/>
          </p:cNvSpPr>
          <p:nvPr/>
        </p:nvSpPr>
        <p:spPr>
          <a:xfrm>
            <a:off x="368932" y="6006049"/>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04: ADMINISTRACIÓN DE BIENES</a:t>
            </a:r>
          </a:p>
        </p:txBody>
      </p:sp>
      <p:graphicFrame>
        <p:nvGraphicFramePr>
          <p:cNvPr id="2" name="Objeto 1">
            <a:extLst>
              <a:ext uri="{FF2B5EF4-FFF2-40B4-BE49-F238E27FC236}">
                <a16:creationId xmlns:a16="http://schemas.microsoft.com/office/drawing/2014/main" id="{6C785195-896C-4614-AC7D-D39DB7EE3525}"/>
              </a:ext>
            </a:extLst>
          </p:cNvPr>
          <p:cNvGraphicFramePr>
            <a:graphicFrameLocks noChangeAspect="1"/>
          </p:cNvGraphicFramePr>
          <p:nvPr>
            <p:extLst>
              <p:ext uri="{D42A27DB-BD31-4B8C-83A1-F6EECF244321}">
                <p14:modId xmlns:p14="http://schemas.microsoft.com/office/powerpoint/2010/main" val="38228099"/>
              </p:ext>
            </p:extLst>
          </p:nvPr>
        </p:nvGraphicFramePr>
        <p:xfrm>
          <a:off x="476944" y="1700808"/>
          <a:ext cx="8190110" cy="3312368"/>
        </p:xfrm>
        <a:graphic>
          <a:graphicData uri="http://schemas.openxmlformats.org/presentationml/2006/ole">
            <mc:AlternateContent xmlns:mc="http://schemas.openxmlformats.org/markup-compatibility/2006">
              <mc:Choice xmlns:v="urn:schemas-microsoft-com:vml" Requires="v">
                <p:oleObj spid="_x0000_s13318" name="Worksheet" r:id="rId3" imgW="9791779" imgH="3676590" progId="Excel.Sheet.12">
                  <p:embed/>
                </p:oleObj>
              </mc:Choice>
              <mc:Fallback>
                <p:oleObj name="Worksheet" r:id="rId3" imgW="9791779" imgH="3676590" progId="Excel.Sheet.12">
                  <p:embed/>
                  <p:pic>
                    <p:nvPicPr>
                      <p:cNvPr id="0" name=""/>
                      <p:cNvPicPr/>
                      <p:nvPr/>
                    </p:nvPicPr>
                    <p:blipFill>
                      <a:blip r:embed="rId4"/>
                      <a:stretch>
                        <a:fillRect/>
                      </a:stretch>
                    </p:blipFill>
                    <p:spPr>
                      <a:xfrm>
                        <a:off x="476944" y="1700808"/>
                        <a:ext cx="8190110" cy="3312368"/>
                      </a:xfrm>
                      <a:prstGeom prst="rect">
                        <a:avLst/>
                      </a:prstGeom>
                    </p:spPr>
                  </p:pic>
                </p:oleObj>
              </mc:Fallback>
            </mc:AlternateContent>
          </a:graphicData>
        </a:graphic>
      </p:graphicFrame>
    </p:spTree>
    <p:extLst>
      <p:ext uri="{BB962C8B-B14F-4D97-AF65-F5344CB8AC3E}">
        <p14:creationId xmlns:p14="http://schemas.microsoft.com/office/powerpoint/2010/main" val="2308032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a:p>
        </p:txBody>
      </p:sp>
      <p:sp>
        <p:nvSpPr>
          <p:cNvPr id="8" name="1 Título"/>
          <p:cNvSpPr txBox="1">
            <a:spLocks/>
          </p:cNvSpPr>
          <p:nvPr/>
        </p:nvSpPr>
        <p:spPr>
          <a:xfrm>
            <a:off x="416666"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a:extLst>
              <a:ext uri="{FF2B5EF4-FFF2-40B4-BE49-F238E27FC236}">
                <a16:creationId xmlns:a16="http://schemas.microsoft.com/office/drawing/2014/main" id="{BA30280A-B577-48B0-B690-473711D336F0}"/>
              </a:ext>
            </a:extLst>
          </p:cNvPr>
          <p:cNvSpPr txBox="1">
            <a:spLocks/>
          </p:cNvSpPr>
          <p:nvPr/>
        </p:nvSpPr>
        <p:spPr>
          <a:xfrm>
            <a:off x="368932" y="5991225"/>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05: CATASTRO</a:t>
            </a:r>
          </a:p>
        </p:txBody>
      </p:sp>
      <p:graphicFrame>
        <p:nvGraphicFramePr>
          <p:cNvPr id="3" name="Objeto 2">
            <a:extLst>
              <a:ext uri="{FF2B5EF4-FFF2-40B4-BE49-F238E27FC236}">
                <a16:creationId xmlns:a16="http://schemas.microsoft.com/office/drawing/2014/main" id="{A0CBB6B3-3F9B-4EDD-8FBB-E4AE3A2C94E7}"/>
              </a:ext>
            </a:extLst>
          </p:cNvPr>
          <p:cNvGraphicFramePr>
            <a:graphicFrameLocks noChangeAspect="1"/>
          </p:cNvGraphicFramePr>
          <p:nvPr>
            <p:extLst>
              <p:ext uri="{D42A27DB-BD31-4B8C-83A1-F6EECF244321}">
                <p14:modId xmlns:p14="http://schemas.microsoft.com/office/powerpoint/2010/main" val="1058742003"/>
              </p:ext>
            </p:extLst>
          </p:nvPr>
        </p:nvGraphicFramePr>
        <p:xfrm>
          <a:off x="466601" y="1724100"/>
          <a:ext cx="8210798" cy="1416868"/>
        </p:xfrm>
        <a:graphic>
          <a:graphicData uri="http://schemas.openxmlformats.org/presentationml/2006/ole">
            <mc:AlternateContent xmlns:mc="http://schemas.openxmlformats.org/markup-compatibility/2006">
              <mc:Choice xmlns:v="urn:schemas-microsoft-com:vml" Requires="v">
                <p:oleObj spid="_x0000_s14342" name="Worksheet" r:id="rId3" imgW="9458435" imgH="1438290" progId="Excel.Sheet.12">
                  <p:embed/>
                </p:oleObj>
              </mc:Choice>
              <mc:Fallback>
                <p:oleObj name="Worksheet" r:id="rId3" imgW="9458435" imgH="1438290" progId="Excel.Sheet.12">
                  <p:embed/>
                  <p:pic>
                    <p:nvPicPr>
                      <p:cNvPr id="0" name=""/>
                      <p:cNvPicPr/>
                      <p:nvPr/>
                    </p:nvPicPr>
                    <p:blipFill>
                      <a:blip r:embed="rId4"/>
                      <a:stretch>
                        <a:fillRect/>
                      </a:stretch>
                    </p:blipFill>
                    <p:spPr>
                      <a:xfrm>
                        <a:off x="466601" y="1724100"/>
                        <a:ext cx="8210798" cy="1416868"/>
                      </a:xfrm>
                      <a:prstGeom prst="rect">
                        <a:avLst/>
                      </a:prstGeom>
                    </p:spPr>
                  </p:pic>
                </p:oleObj>
              </mc:Fallback>
            </mc:AlternateContent>
          </a:graphicData>
        </a:graphic>
      </p:graphicFrame>
    </p:spTree>
    <p:extLst>
      <p:ext uri="{BB962C8B-B14F-4D97-AF65-F5344CB8AC3E}">
        <p14:creationId xmlns:p14="http://schemas.microsoft.com/office/powerpoint/2010/main" val="3077045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457200" y="1268760"/>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42900" indent="-342900" algn="just">
              <a:spcBef>
                <a:spcPts val="600"/>
              </a:spcBef>
              <a:spcAft>
                <a:spcPts val="600"/>
              </a:spcAft>
              <a:buFont typeface="+mj-lt"/>
              <a:buAutoNum type="arabicPeriod"/>
            </a:pPr>
            <a:r>
              <a:rPr lang="es-CL" sz="1600" dirty="0"/>
              <a:t>Para el año 2019, El Ministerio de Bienes Nacionales justifica su presupuesto a través de la aplicación de 3 (tres) acciones, la principal derivada de la Administración de Bienes, que tiene como fin administrar y gestionar la propiedad fiscal (para el año 2019 se contempla la reestructuración de los Programas de Gestión y Normalización de Inmuebles, Normalización de la Cartera de Postulaciones a Propiedad Fiscal y el de Gestión de Propiedad Fiscal en relación a los Pueblos Indígenas), en segundo lugar, se contempla la ejecución del programa de Regularización de la Propiedad Raíz, tanto en su línea de rezago de la pequeña propiedad raíz como del programa RPI regular, finalmente, da continuidad al programa de Catastro, con el que se permite desarrollar el fomento, mantención y actualización del Catastro de los Bienes Raíces de propiedad fiscal.</a:t>
            </a:r>
          </a:p>
          <a:p>
            <a:pPr marL="342900" indent="-342900" algn="just">
              <a:spcBef>
                <a:spcPts val="600"/>
              </a:spcBef>
              <a:spcAft>
                <a:spcPts val="600"/>
              </a:spcAft>
              <a:buFont typeface="+mj-lt"/>
              <a:buAutoNum type="arabicPeriod"/>
            </a:pPr>
            <a:r>
              <a:rPr lang="es-CL" sz="1600" dirty="0"/>
              <a:t>La Partida presentó un presupuesto aprobado de </a:t>
            </a:r>
            <a:r>
              <a:rPr lang="es-CL" sz="1600" b="1" dirty="0"/>
              <a:t>$43.172 millones</a:t>
            </a:r>
            <a:r>
              <a:rPr lang="es-CL" sz="1600" dirty="0"/>
              <a:t>, de los cuales cerca de un 50% se destina a gastos operacionales (personal y bienes y servicios de consumo), recursos que al quinto mes de 2019 registraron erogaciones del 39,9% y 21,7% respectivamente, ambos calculados sobre el presupuesto vigente. </a:t>
            </a:r>
          </a:p>
          <a:p>
            <a:pPr marL="342900" indent="-342900" algn="just">
              <a:spcBef>
                <a:spcPts val="600"/>
              </a:spcBef>
              <a:spcAft>
                <a:spcPts val="600"/>
              </a:spcAft>
              <a:buFont typeface="+mj-lt"/>
              <a:buAutoNum type="arabicPeriod"/>
            </a:pPr>
            <a:r>
              <a:rPr lang="es-CL" sz="1600" dirty="0"/>
              <a:t>La ejecución del Ministerio del mes de mayo ascendió a </a:t>
            </a:r>
            <a:r>
              <a:rPr lang="es-CL" sz="1600" b="1" dirty="0"/>
              <a:t>$4.096 millones</a:t>
            </a:r>
            <a:r>
              <a:rPr lang="es-CL" sz="1600" dirty="0"/>
              <a:t>, es decir, un </a:t>
            </a:r>
            <a:r>
              <a:rPr lang="es-CL" sz="1600" b="1" dirty="0"/>
              <a:t>9,4%</a:t>
            </a:r>
            <a:r>
              <a:rPr lang="es-CL" sz="1600" dirty="0"/>
              <a:t> respecto del presupuesto vigente, gasto superior al registrado en el año 2017 (6,5%), aunque inferior al registrado a igual período de 2018 (12,3%).</a:t>
            </a:r>
          </a:p>
          <a:p>
            <a:pPr marL="342900" indent="-342900" algn="just">
              <a:spcBef>
                <a:spcPts val="600"/>
              </a:spcBef>
              <a:spcAft>
                <a:spcPts val="600"/>
              </a:spcAft>
              <a:buFont typeface="+mj-lt"/>
              <a:buAutoNum type="arabicPeriod"/>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457200" y="1268760"/>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42900" indent="-342900" algn="just">
              <a:spcBef>
                <a:spcPts val="600"/>
              </a:spcBef>
              <a:spcAft>
                <a:spcPts val="600"/>
              </a:spcAft>
              <a:buFont typeface="+mj-lt"/>
              <a:buAutoNum type="arabicPeriod" startAt="4"/>
            </a:pPr>
            <a:r>
              <a:rPr lang="es-CL" sz="1600" dirty="0"/>
              <a:t>En cuanto a los programas, el 55,5% del presupuesto vigente, se concentra en el “Programa Administración de Bienes”, que al mes de mayo alcanzó niveles de ejecución de 44% calculados respecto al presupuesto vigente, presentando a su vez, la mayor erogación de la Partida, en contraposición al programa “Regularización de la Propiedad Raíz” que presentó el menor avance (27,4%).</a:t>
            </a:r>
          </a:p>
          <a:p>
            <a:pPr marL="342900" indent="-342900" algn="just">
              <a:spcBef>
                <a:spcPts val="600"/>
              </a:spcBef>
              <a:spcAft>
                <a:spcPts val="600"/>
              </a:spcAft>
              <a:buFont typeface="+mj-lt"/>
              <a:buAutoNum type="arabicPeriod" startAt="4"/>
            </a:pPr>
            <a:r>
              <a:rPr lang="es-CL" sz="1600" dirty="0"/>
              <a:t>A nivel consolidado, la Partida presentó al mes de mayo un incremento de $199 millones afectando principalmente los subtítulos 23 “prestaciones de seguridad social” y 26 “otros gastos corrientes”, que se incrementaron en $245 millones y $154 millones respectivamente, por otro lado, se redujeron los subtítulos 21 “gastos en personal” y “bienes y servicios de consumo” en $46 millones y $154 millones respectivamente.  </a:t>
            </a:r>
          </a:p>
          <a:p>
            <a:pPr marL="342900" indent="-342900" algn="just">
              <a:spcBef>
                <a:spcPts val="600"/>
              </a:spcBef>
              <a:spcAft>
                <a:spcPts val="600"/>
              </a:spcAft>
              <a:buFont typeface="+mj-lt"/>
              <a:buAutoNum type="arabicPeriod" startAt="4"/>
            </a:pPr>
            <a:r>
              <a:rPr lang="es-CL" sz="1600" dirty="0"/>
              <a:t>Finalmente, el subtítulo 34 “servicio de la deuda” presentó una ejecución de $306 millones, que corresponden al pago de los compromisos devengados al 31 de diciembre de 2018 (deuda flotante), sin que existan a la fecha los respectivos decretos modificatorios en sus 4 Programas.</a:t>
            </a:r>
          </a:p>
          <a:p>
            <a:pPr algn="just">
              <a:spcBef>
                <a:spcPts val="600"/>
              </a:spcBef>
              <a:spcAft>
                <a:spcPts val="600"/>
              </a:spcAft>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spTree>
    <p:extLst>
      <p:ext uri="{BB962C8B-B14F-4D97-AF65-F5344CB8AC3E}">
        <p14:creationId xmlns:p14="http://schemas.microsoft.com/office/powerpoint/2010/main" val="347571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10" name="3 Marcador de pie de página">
            <a:extLst>
              <a:ext uri="{FF2B5EF4-FFF2-40B4-BE49-F238E27FC236}">
                <a16:creationId xmlns:a16="http://schemas.microsoft.com/office/drawing/2014/main" id="{A826AA28-537D-4B89-9A23-A82B52DDD203}"/>
              </a:ext>
            </a:extLst>
          </p:cNvPr>
          <p:cNvSpPr>
            <a:spLocks noGrp="1"/>
          </p:cNvSpPr>
          <p:nvPr>
            <p:ph type="ftr" sz="quarter" idx="11"/>
          </p:nvPr>
        </p:nvSpPr>
        <p:spPr>
          <a:xfrm>
            <a:off x="505529"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pic>
        <p:nvPicPr>
          <p:cNvPr id="3" name="Imagen 2">
            <a:extLst>
              <a:ext uri="{FF2B5EF4-FFF2-40B4-BE49-F238E27FC236}">
                <a16:creationId xmlns:a16="http://schemas.microsoft.com/office/drawing/2014/main" id="{42E60CF3-8728-4BCC-B9F8-107CA179598C}"/>
              </a:ext>
            </a:extLst>
          </p:cNvPr>
          <p:cNvPicPr>
            <a:picLocks noChangeAspect="1"/>
          </p:cNvPicPr>
          <p:nvPr/>
        </p:nvPicPr>
        <p:blipFill>
          <a:blip r:embed="rId2"/>
          <a:stretch>
            <a:fillRect/>
          </a:stretch>
        </p:blipFill>
        <p:spPr>
          <a:xfrm>
            <a:off x="414337" y="2060848"/>
            <a:ext cx="4085655" cy="2520280"/>
          </a:xfrm>
          <a:prstGeom prst="rect">
            <a:avLst/>
          </a:prstGeom>
        </p:spPr>
      </p:pic>
      <p:pic>
        <p:nvPicPr>
          <p:cNvPr id="4" name="Imagen 3">
            <a:extLst>
              <a:ext uri="{FF2B5EF4-FFF2-40B4-BE49-F238E27FC236}">
                <a16:creationId xmlns:a16="http://schemas.microsoft.com/office/drawing/2014/main" id="{1A6C79F3-EFFC-4E17-A573-00DB2709BF22}"/>
              </a:ext>
            </a:extLst>
          </p:cNvPr>
          <p:cNvPicPr>
            <a:picLocks noChangeAspect="1"/>
          </p:cNvPicPr>
          <p:nvPr/>
        </p:nvPicPr>
        <p:blipFill>
          <a:blip r:embed="rId3"/>
          <a:stretch>
            <a:fillRect/>
          </a:stretch>
        </p:blipFill>
        <p:spPr>
          <a:xfrm>
            <a:off x="4644009" y="2060848"/>
            <a:ext cx="4085653" cy="2520280"/>
          </a:xfrm>
          <a:prstGeom prst="rect">
            <a:avLst/>
          </a:prstGeom>
        </p:spPr>
      </p:pic>
    </p:spTree>
    <p:extLst>
      <p:ext uri="{BB962C8B-B14F-4D97-AF65-F5344CB8AC3E}">
        <p14:creationId xmlns:p14="http://schemas.microsoft.com/office/powerpoint/2010/main" val="1099651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10" name="3 Marcador de pie de página">
            <a:extLst>
              <a:ext uri="{FF2B5EF4-FFF2-40B4-BE49-F238E27FC236}">
                <a16:creationId xmlns:a16="http://schemas.microsoft.com/office/drawing/2014/main" id="{A826AA28-537D-4B89-9A23-A82B52DDD203}"/>
              </a:ext>
            </a:extLst>
          </p:cNvPr>
          <p:cNvSpPr>
            <a:spLocks noGrp="1"/>
          </p:cNvSpPr>
          <p:nvPr>
            <p:ph type="ftr" sz="quarter" idx="11"/>
          </p:nvPr>
        </p:nvSpPr>
        <p:spPr>
          <a:xfrm>
            <a:off x="505529"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pic>
        <p:nvPicPr>
          <p:cNvPr id="2" name="Imagen 1">
            <a:extLst>
              <a:ext uri="{FF2B5EF4-FFF2-40B4-BE49-F238E27FC236}">
                <a16:creationId xmlns:a16="http://schemas.microsoft.com/office/drawing/2014/main" id="{478DB518-1564-4F25-8B62-298277E93F9F}"/>
              </a:ext>
            </a:extLst>
          </p:cNvPr>
          <p:cNvPicPr>
            <a:picLocks noChangeAspect="1"/>
          </p:cNvPicPr>
          <p:nvPr/>
        </p:nvPicPr>
        <p:blipFill>
          <a:blip r:embed="rId2"/>
          <a:stretch>
            <a:fillRect/>
          </a:stretch>
        </p:blipFill>
        <p:spPr>
          <a:xfrm>
            <a:off x="1187624" y="1822563"/>
            <a:ext cx="6784193" cy="3735914"/>
          </a:xfrm>
          <a:prstGeom prst="rect">
            <a:avLst/>
          </a:prstGeom>
        </p:spPr>
      </p:pic>
    </p:spTree>
    <p:extLst>
      <p:ext uri="{BB962C8B-B14F-4D97-AF65-F5344CB8AC3E}">
        <p14:creationId xmlns:p14="http://schemas.microsoft.com/office/powerpoint/2010/main" val="4200677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10" name="3 Marcador de pie de página">
            <a:extLst>
              <a:ext uri="{FF2B5EF4-FFF2-40B4-BE49-F238E27FC236}">
                <a16:creationId xmlns:a16="http://schemas.microsoft.com/office/drawing/2014/main" id="{A826AA28-537D-4B89-9A23-A82B52DDD203}"/>
              </a:ext>
            </a:extLst>
          </p:cNvPr>
          <p:cNvSpPr>
            <a:spLocks noGrp="1"/>
          </p:cNvSpPr>
          <p:nvPr>
            <p:ph type="ftr" sz="quarter" idx="11"/>
          </p:nvPr>
        </p:nvSpPr>
        <p:spPr>
          <a:xfrm>
            <a:off x="505529"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pic>
        <p:nvPicPr>
          <p:cNvPr id="2" name="Imagen 1">
            <a:extLst>
              <a:ext uri="{FF2B5EF4-FFF2-40B4-BE49-F238E27FC236}">
                <a16:creationId xmlns:a16="http://schemas.microsoft.com/office/drawing/2014/main" id="{966B31FE-C21E-4C68-B329-E4A77AC4C5CB}"/>
              </a:ext>
            </a:extLst>
          </p:cNvPr>
          <p:cNvPicPr>
            <a:picLocks noChangeAspect="1"/>
          </p:cNvPicPr>
          <p:nvPr/>
        </p:nvPicPr>
        <p:blipFill>
          <a:blip r:embed="rId2"/>
          <a:stretch>
            <a:fillRect/>
          </a:stretch>
        </p:blipFill>
        <p:spPr>
          <a:xfrm>
            <a:off x="1072451" y="1988840"/>
            <a:ext cx="6999098" cy="3844779"/>
          </a:xfrm>
          <a:prstGeom prst="rect">
            <a:avLst/>
          </a:prstGeom>
        </p:spPr>
      </p:pic>
    </p:spTree>
    <p:extLst>
      <p:ext uri="{BB962C8B-B14F-4D97-AF65-F5344CB8AC3E}">
        <p14:creationId xmlns:p14="http://schemas.microsoft.com/office/powerpoint/2010/main" val="325345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414338" y="1245468"/>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8" name="3 Marcador de pie de página">
            <a:extLst>
              <a:ext uri="{FF2B5EF4-FFF2-40B4-BE49-F238E27FC236}">
                <a16:creationId xmlns:a16="http://schemas.microsoft.com/office/drawing/2014/main" id="{F4FFFE78-8C05-4F16-956B-50BBA66A3BA0}"/>
              </a:ext>
            </a:extLst>
          </p:cNvPr>
          <p:cNvSpPr>
            <a:spLocks noGrp="1"/>
          </p:cNvSpPr>
          <p:nvPr>
            <p:ph type="ftr" sz="quarter" idx="11"/>
          </p:nvPr>
        </p:nvSpPr>
        <p:spPr>
          <a:xfrm>
            <a:off x="414338"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graphicFrame>
        <p:nvGraphicFramePr>
          <p:cNvPr id="3" name="Objeto 2">
            <a:extLst>
              <a:ext uri="{FF2B5EF4-FFF2-40B4-BE49-F238E27FC236}">
                <a16:creationId xmlns:a16="http://schemas.microsoft.com/office/drawing/2014/main" id="{F7A77241-BFE0-4FEC-9887-B89518612408}"/>
              </a:ext>
            </a:extLst>
          </p:cNvPr>
          <p:cNvGraphicFramePr>
            <a:graphicFrameLocks noChangeAspect="1"/>
          </p:cNvGraphicFramePr>
          <p:nvPr>
            <p:extLst>
              <p:ext uri="{D42A27DB-BD31-4B8C-83A1-F6EECF244321}">
                <p14:modId xmlns:p14="http://schemas.microsoft.com/office/powerpoint/2010/main" val="2364244218"/>
              </p:ext>
            </p:extLst>
          </p:nvPr>
        </p:nvGraphicFramePr>
        <p:xfrm>
          <a:off x="457200" y="1775726"/>
          <a:ext cx="8229600" cy="2314575"/>
        </p:xfrm>
        <a:graphic>
          <a:graphicData uri="http://schemas.openxmlformats.org/presentationml/2006/ole">
            <mc:AlternateContent xmlns:mc="http://schemas.openxmlformats.org/markup-compatibility/2006">
              <mc:Choice xmlns:v="urn:schemas-microsoft-com:vml" Requires="v">
                <p:oleObj spid="_x0000_s8198" name="Worksheet" r:id="rId3" imgW="8839290" imgH="2314710" progId="Excel.Sheet.12">
                  <p:embed/>
                </p:oleObj>
              </mc:Choice>
              <mc:Fallback>
                <p:oleObj name="Worksheet" r:id="rId3" imgW="8839290" imgH="2314710" progId="Excel.Sheet.12">
                  <p:embed/>
                  <p:pic>
                    <p:nvPicPr>
                      <p:cNvPr id="0" name=""/>
                      <p:cNvPicPr/>
                      <p:nvPr/>
                    </p:nvPicPr>
                    <p:blipFill>
                      <a:blip r:embed="rId4"/>
                      <a:stretch>
                        <a:fillRect/>
                      </a:stretch>
                    </p:blipFill>
                    <p:spPr>
                      <a:xfrm>
                        <a:off x="457200" y="1775726"/>
                        <a:ext cx="8229600" cy="2314575"/>
                      </a:xfrm>
                      <a:prstGeom prst="rect">
                        <a:avLst/>
                      </a:prstGeom>
                    </p:spPr>
                  </p:pic>
                </p:oleObj>
              </mc:Fallback>
            </mc:AlternateContent>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6" name="1 Título"/>
          <p:cNvSpPr txBox="1">
            <a:spLocks/>
          </p:cNvSpPr>
          <p:nvPr/>
        </p:nvSpPr>
        <p:spPr>
          <a:xfrm>
            <a:off x="395536" y="1217581"/>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a:extLst>
              <a:ext uri="{FF2B5EF4-FFF2-40B4-BE49-F238E27FC236}">
                <a16:creationId xmlns:a16="http://schemas.microsoft.com/office/drawing/2014/main" id="{4DD7D21C-DEC1-4162-9317-9028627047A0}"/>
              </a:ext>
            </a:extLst>
          </p:cNvPr>
          <p:cNvSpPr>
            <a:spLocks noGrp="1"/>
          </p:cNvSpPr>
          <p:nvPr>
            <p:ph type="ftr" sz="quarter" idx="11"/>
          </p:nvPr>
        </p:nvSpPr>
        <p:spPr>
          <a:xfrm>
            <a:off x="505529"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RESUMEN POR CAPÍTULOS</a:t>
            </a:r>
          </a:p>
        </p:txBody>
      </p:sp>
      <p:graphicFrame>
        <p:nvGraphicFramePr>
          <p:cNvPr id="3" name="Objeto 2">
            <a:extLst>
              <a:ext uri="{FF2B5EF4-FFF2-40B4-BE49-F238E27FC236}">
                <a16:creationId xmlns:a16="http://schemas.microsoft.com/office/drawing/2014/main" id="{54CC9BFA-24A1-4A0B-882B-B801187D0A81}"/>
              </a:ext>
            </a:extLst>
          </p:cNvPr>
          <p:cNvGraphicFramePr>
            <a:graphicFrameLocks noChangeAspect="1"/>
          </p:cNvGraphicFramePr>
          <p:nvPr>
            <p:extLst>
              <p:ext uri="{D42A27DB-BD31-4B8C-83A1-F6EECF244321}">
                <p14:modId xmlns:p14="http://schemas.microsoft.com/office/powerpoint/2010/main" val="2691499660"/>
              </p:ext>
            </p:extLst>
          </p:nvPr>
        </p:nvGraphicFramePr>
        <p:xfrm>
          <a:off x="466601" y="1719952"/>
          <a:ext cx="8210798" cy="1552575"/>
        </p:xfrm>
        <a:graphic>
          <a:graphicData uri="http://schemas.openxmlformats.org/presentationml/2006/ole">
            <mc:AlternateContent xmlns:mc="http://schemas.openxmlformats.org/markup-compatibility/2006">
              <mc:Choice xmlns:v="urn:schemas-microsoft-com:vml" Requires="v">
                <p:oleObj spid="_x0000_s9222" name="Worksheet" r:id="rId4" imgW="9144000" imgH="1552500" progId="Excel.Sheet.12">
                  <p:embed/>
                </p:oleObj>
              </mc:Choice>
              <mc:Fallback>
                <p:oleObj name="Worksheet" r:id="rId4" imgW="9144000" imgH="1552500" progId="Excel.Sheet.12">
                  <p:embed/>
                  <p:pic>
                    <p:nvPicPr>
                      <p:cNvPr id="0" name=""/>
                      <p:cNvPicPr/>
                      <p:nvPr/>
                    </p:nvPicPr>
                    <p:blipFill>
                      <a:blip r:embed="rId5"/>
                      <a:stretch>
                        <a:fillRect/>
                      </a:stretch>
                    </p:blipFill>
                    <p:spPr>
                      <a:xfrm>
                        <a:off x="466601" y="1719952"/>
                        <a:ext cx="8210798" cy="1552575"/>
                      </a:xfrm>
                      <a:prstGeom prst="rect">
                        <a:avLst/>
                      </a:prstGeom>
                    </p:spPr>
                  </p:pic>
                </p:oleObj>
              </mc:Fallback>
            </mc:AlternateContent>
          </a:graphicData>
        </a:graphic>
      </p:graphicFrame>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9" name="1 Título"/>
          <p:cNvSpPr txBox="1">
            <a:spLocks/>
          </p:cNvSpPr>
          <p:nvPr/>
        </p:nvSpPr>
        <p:spPr>
          <a:xfrm>
            <a:off x="395536" y="1245468"/>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8" name="3 Marcador de pie de página">
            <a:extLst>
              <a:ext uri="{FF2B5EF4-FFF2-40B4-BE49-F238E27FC236}">
                <a16:creationId xmlns:a16="http://schemas.microsoft.com/office/drawing/2014/main" id="{EF3D9FE3-EFD7-4C80-A823-F03730BF8E6E}"/>
              </a:ext>
            </a:extLst>
          </p:cNvPr>
          <p:cNvSpPr txBox="1">
            <a:spLocks/>
          </p:cNvSpPr>
          <p:nvPr/>
        </p:nvSpPr>
        <p:spPr>
          <a:xfrm>
            <a:off x="381696" y="6173787"/>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01: SUBSECRETARÍA DE BIENES NACIONALES </a:t>
            </a:r>
          </a:p>
        </p:txBody>
      </p:sp>
      <p:graphicFrame>
        <p:nvGraphicFramePr>
          <p:cNvPr id="3" name="Objeto 2">
            <a:extLst>
              <a:ext uri="{FF2B5EF4-FFF2-40B4-BE49-F238E27FC236}">
                <a16:creationId xmlns:a16="http://schemas.microsoft.com/office/drawing/2014/main" id="{27783014-0304-40F4-BEFD-0F2FBF0CDC65}"/>
              </a:ext>
            </a:extLst>
          </p:cNvPr>
          <p:cNvGraphicFramePr>
            <a:graphicFrameLocks noChangeAspect="1"/>
          </p:cNvGraphicFramePr>
          <p:nvPr>
            <p:extLst>
              <p:ext uri="{D42A27DB-BD31-4B8C-83A1-F6EECF244321}">
                <p14:modId xmlns:p14="http://schemas.microsoft.com/office/powerpoint/2010/main" val="3504641104"/>
              </p:ext>
            </p:extLst>
          </p:nvPr>
        </p:nvGraphicFramePr>
        <p:xfrm>
          <a:off x="518864" y="1700808"/>
          <a:ext cx="8106272" cy="2376264"/>
        </p:xfrm>
        <a:graphic>
          <a:graphicData uri="http://schemas.openxmlformats.org/presentationml/2006/ole">
            <mc:AlternateContent xmlns:mc="http://schemas.openxmlformats.org/markup-compatibility/2006">
              <mc:Choice xmlns:v="urn:schemas-microsoft-com:vml" Requires="v">
                <p:oleObj spid="_x0000_s10246" name="Worksheet" r:id="rId3" imgW="9458435" imgH="2962170" progId="Excel.Sheet.12">
                  <p:embed/>
                </p:oleObj>
              </mc:Choice>
              <mc:Fallback>
                <p:oleObj name="Worksheet" r:id="rId3" imgW="9458435" imgH="2962170" progId="Excel.Sheet.12">
                  <p:embed/>
                  <p:pic>
                    <p:nvPicPr>
                      <p:cNvPr id="0" name=""/>
                      <p:cNvPicPr/>
                      <p:nvPr/>
                    </p:nvPicPr>
                    <p:blipFill>
                      <a:blip r:embed="rId4"/>
                      <a:stretch>
                        <a:fillRect/>
                      </a:stretch>
                    </p:blipFill>
                    <p:spPr>
                      <a:xfrm>
                        <a:off x="518864" y="1700808"/>
                        <a:ext cx="8106272" cy="2376264"/>
                      </a:xfrm>
                      <a:prstGeom prst="rect">
                        <a:avLst/>
                      </a:prstGeom>
                    </p:spPr>
                  </p:pic>
                </p:oleObj>
              </mc:Fallback>
            </mc:AlternateContent>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3636</TotalTime>
  <Words>796</Words>
  <Application>Microsoft Office PowerPoint</Application>
  <PresentationFormat>Presentación en pantalla (4:3)</PresentationFormat>
  <Paragraphs>54</Paragraphs>
  <Slides>13</Slides>
  <Notes>1</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2</vt:i4>
      </vt:variant>
      <vt:variant>
        <vt:lpstr>Títulos de diapositiva</vt:lpstr>
      </vt:variant>
      <vt:variant>
        <vt:i4>13</vt:i4>
      </vt:variant>
    </vt:vector>
  </HeadingPairs>
  <TitlesOfParts>
    <vt:vector size="21" baseType="lpstr">
      <vt:lpstr>Andalus</vt:lpstr>
      <vt:lpstr>Arial</vt:lpstr>
      <vt:lpstr>Calibri</vt:lpstr>
      <vt:lpstr>Times New Roman</vt:lpstr>
      <vt:lpstr>1_Tema de Office</vt:lpstr>
      <vt:lpstr>Tema de Office</vt:lpstr>
      <vt:lpstr>Imagen de mapa de bits</vt:lpstr>
      <vt:lpstr>Worksheet</vt:lpstr>
      <vt:lpstr>EJECUCIÓN ACUMULADA DE GASTOS PRESUPUESTARIOS AL MES DE MAYO DE 2019 PARTIDA 01:  MINISTERIO DE BIENES NACIONALES</vt:lpstr>
      <vt:lpstr>EJECUCIÓN ACUMULADA DE GASTOS A MAYO DE 2019  PARTIDA 14 MINISTERIO DE BIENES NACIONALES</vt:lpstr>
      <vt:lpstr>EJECUCIÓN ACUMULADA DE GASTOS A MAYO DE 2019  PARTIDA 14 MINISTERIO DE BIENES NACIONALES</vt:lpstr>
      <vt:lpstr>Presentación de PowerPoint</vt:lpstr>
      <vt:lpstr>Presentación de PowerPoint</vt:lpstr>
      <vt:lpstr>Presentación de PowerPoint</vt:lpstr>
      <vt:lpstr>EJECUCIÓN ACUMULADA DE GASTOS A MAYO DE 2019  PARTIDA 14 MINISTERIO DE BIENES NACIONALES</vt:lpstr>
      <vt:lpstr>EJECUCIÓN ACUMULADA DE GASTOS A MAYO DE 2019  PARTIDA 14 RESUMEN POR CAPÍTULOS</vt:lpstr>
      <vt:lpstr>EJECUCIÓN ACUMULADA DE GASTOS A MAYO DE 2019  PARTIDA 14. CAPÍTULO 01. PROGRAMA 01: SUBSECRETARÍA DE BIENES NACIONALES </vt:lpstr>
      <vt:lpstr>EJECUCIÓN ACUMULADA DE GASTOS A MAYO DE 2019  PARTIDA 14. CAPÍTULO 01. PROGRAMA 03: REGULARIZACIÓN DE LA PROPIEDAD RAÍZ</vt:lpstr>
      <vt:lpstr>EJECUCIÓN ACUMULADA DE GASTOS A MAYO DE 2019  PARTIDA 14. CAPÍTULO 01. PROGRAMA 04: ADMINISTRACIÓN DE BIENES</vt:lpstr>
      <vt:lpstr>EJECUCIÓN ACUMULADA DE GASTOS A MAYO DE 2019  PARTIDA 14. CAPÍTULO 01. PROGRAMA 04: ADMINISTRACIÓN DE BIENES</vt:lpstr>
      <vt:lpstr>EJECUCIÓN ACUMULADA DE GASTOS A MAYO DE 2019  PARTIDA 14. CAPÍTULO 01. PROGRAMA 05: CATASTRO</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Presupuesto</cp:lastModifiedBy>
  <cp:revision>228</cp:revision>
  <cp:lastPrinted>2018-06-11T15:48:09Z</cp:lastPrinted>
  <dcterms:created xsi:type="dcterms:W3CDTF">2016-06-23T13:38:47Z</dcterms:created>
  <dcterms:modified xsi:type="dcterms:W3CDTF">2019-07-15T20:16:11Z</dcterms:modified>
</cp:coreProperties>
</file>