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</p:sldMasterIdLst>
  <p:notesMasterIdLst>
    <p:notesMasterId r:id="rId45"/>
  </p:notesMasterIdLst>
  <p:sldIdLst>
    <p:sldId id="257" r:id="rId17"/>
    <p:sldId id="287" r:id="rId18"/>
    <p:sldId id="288" r:id="rId19"/>
    <p:sldId id="289" r:id="rId20"/>
    <p:sldId id="285" r:id="rId21"/>
    <p:sldId id="286" r:id="rId22"/>
    <p:sldId id="284" r:id="rId23"/>
    <p:sldId id="280" r:id="rId24"/>
    <p:sldId id="259" r:id="rId25"/>
    <p:sldId id="260" r:id="rId26"/>
    <p:sldId id="261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5" autoAdjust="0"/>
    <p:restoredTop sz="94660"/>
  </p:normalViewPr>
  <p:slideViewPr>
    <p:cSldViewPr>
      <p:cViewPr>
        <p:scale>
          <a:sx n="114" d="100"/>
          <a:sy n="114" d="100"/>
        </p:scale>
        <p:origin x="-147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presProps" Target="presProp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Subtítulos de Gasto</a:t>
            </a:r>
            <a:endParaRPr lang="es-CL" sz="11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722222222222224E-2"/>
          <c:y val="0.19353164187809857"/>
          <c:w val="0.96527777777777779"/>
          <c:h val="0.43046478565179352"/>
        </c:manualLayout>
      </c:layout>
      <c:pie3DChart>
        <c:varyColors val="1"/>
        <c:ser>
          <c:idx val="0"/>
          <c:order val="0"/>
          <c:tx>
            <c:strRef>
              <c:f>'Partida 13'!$D$63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2A-4958-AF49-8AF83168F2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2A-4958-AF49-8AF83168F2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2A-4958-AF49-8AF83168F2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2A-4958-AF49-8AF83168F2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82A-4958-AF49-8AF83168F29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82A-4958-AF49-8AF83168F29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'Partida 13'!$C$64:$C$69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PRÉSTAMOS                                                                       </c:v>
                </c:pt>
                <c:pt idx="4">
                  <c:v>TRANSFERENCIAS DE CAPITAL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13'!$D$64:$D$69</c:f>
              <c:numCache>
                <c:formatCode>#,##0</c:formatCode>
                <c:ptCount val="6"/>
                <c:pt idx="0">
                  <c:v>208265562</c:v>
                </c:pt>
                <c:pt idx="1">
                  <c:v>66898017</c:v>
                </c:pt>
                <c:pt idx="2">
                  <c:v>155675547</c:v>
                </c:pt>
                <c:pt idx="3">
                  <c:v>85773171</c:v>
                </c:pt>
                <c:pt idx="4">
                  <c:v>71539924</c:v>
                </c:pt>
                <c:pt idx="5">
                  <c:v>12036332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82A-4958-AF49-8AF83168F2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8604549431321"/>
          <c:y val="0.71562591134441522"/>
          <c:w val="0.53775656167978991"/>
          <c:h val="0.2210272496425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Capítulo</a:t>
            </a:r>
            <a:endParaRPr lang="es-CL" sz="1400">
              <a:effectLst/>
            </a:endParaRPr>
          </a:p>
        </c:rich>
      </c:tx>
      <c:layout>
        <c:manualLayout>
          <c:xMode val="edge"/>
          <c:yMode val="edge"/>
          <c:x val="0.24213801913258498"/>
          <c:y val="7.745368020809631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085419775273633"/>
          <c:y val="0.18573430353726109"/>
          <c:w val="0.65407960517206598"/>
          <c:h val="0.510817489277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13'!$L$62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13'!$K$63:$K$68</c:f>
              <c:strCache>
                <c:ptCount val="6"/>
                <c:pt idx="0">
                  <c:v>SUB.DE AGRICULTURA</c:v>
                </c:pt>
                <c:pt idx="1">
                  <c:v>OF.DE EST. Y POL. AGRARIAS</c:v>
                </c:pt>
                <c:pt idx="2">
                  <c:v>INDAP</c:v>
                </c:pt>
                <c:pt idx="3">
                  <c:v>SER. AGR. Y GAN.</c:v>
                </c:pt>
                <c:pt idx="4">
                  <c:v>CONAF</c:v>
                </c:pt>
                <c:pt idx="5">
                  <c:v>CNR</c:v>
                </c:pt>
              </c:strCache>
            </c:strRef>
          </c:cat>
          <c:val>
            <c:numRef>
              <c:f>'Partida 13'!$L$63:$L$68</c:f>
              <c:numCache>
                <c:formatCode>#,##0</c:formatCode>
                <c:ptCount val="6"/>
                <c:pt idx="0">
                  <c:v>64952977</c:v>
                </c:pt>
                <c:pt idx="1">
                  <c:v>9563470</c:v>
                </c:pt>
                <c:pt idx="2">
                  <c:v>289742468</c:v>
                </c:pt>
                <c:pt idx="3">
                  <c:v>133990966</c:v>
                </c:pt>
                <c:pt idx="4">
                  <c:v>90054741</c:v>
                </c:pt>
                <c:pt idx="5">
                  <c:v>13047672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CA-456B-A2E3-EA58BDA87C2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5187712"/>
        <c:axId val="48904384"/>
      </c:barChart>
      <c:catAx>
        <c:axId val="15518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48904384"/>
        <c:crosses val="autoZero"/>
        <c:auto val="1"/>
        <c:lblAlgn val="ctr"/>
        <c:lblOffset val="100"/>
        <c:noMultiLvlLbl val="0"/>
      </c:catAx>
      <c:valAx>
        <c:axId val="489043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518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04-07-2019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10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81" name="Picture 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68" y="-109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32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34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71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6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9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41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4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6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2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13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22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7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0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89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22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4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24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7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97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44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0.xlsx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r>
              <a:rPr lang="es-CL" sz="2000" b="1" dirty="0">
                <a:latin typeface="+mn-lt"/>
              </a:rPr>
              <a:t/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</a:t>
            </a:r>
            <a:r>
              <a:rPr lang="es-CL" sz="2000" b="1" dirty="0" smtClean="0">
                <a:latin typeface="+mn-lt"/>
              </a:rPr>
              <a:t>MAYO </a:t>
            </a:r>
            <a:r>
              <a:rPr lang="es-CL" sz="2000" b="1" dirty="0">
                <a:latin typeface="+mn-lt"/>
              </a:rPr>
              <a:t>DE 2019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PARTIDA 13: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AGRICULTURA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prstClr val="black"/>
                </a:solidFill>
              </a:rPr>
              <a:t>Valparaíso, </a:t>
            </a:r>
            <a:r>
              <a:rPr lang="es-CL" sz="1200" dirty="0" smtClean="0">
                <a:solidFill>
                  <a:prstClr val="black"/>
                </a:solidFill>
              </a:rPr>
              <a:t>julio </a:t>
            </a:r>
            <a:r>
              <a:rPr lang="es-CL" sz="1200" dirty="0">
                <a:solidFill>
                  <a:prstClr val="black"/>
                </a:solidFill>
              </a:rPr>
              <a:t>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848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4704"/>
            <a:ext cx="626170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5536" y="5639074"/>
            <a:ext cx="7327558" cy="310206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9372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616054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RESUMEN POR CAPÍTULOS</a:t>
            </a:r>
          </a:p>
        </p:txBody>
      </p:sp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7398"/>
            <a:ext cx="828092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5013176"/>
            <a:ext cx="771365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533500"/>
            <a:ext cx="764164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368825"/>
              </p:ext>
            </p:extLst>
          </p:nvPr>
        </p:nvGraphicFramePr>
        <p:xfrm>
          <a:off x="395536" y="1844824"/>
          <a:ext cx="828092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Hoja de cálculo" r:id="rId3" imgW="8724810" imgH="3124055" progId="Excel.Sheet.12">
                  <p:embed/>
                </p:oleObj>
              </mc:Choice>
              <mc:Fallback>
                <p:oleObj name="Hoja de cálculo" r:id="rId3" imgW="8724810" imgH="312405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844824"/>
                        <a:ext cx="8280920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4152389"/>
            <a:ext cx="7299532" cy="21271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700808"/>
            <a:ext cx="715551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71947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02: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INVESTIGACIÓN E INNOVACIÓN TECNOLÓGICA SILVOAGROPECUARIA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514068"/>
              </p:ext>
            </p:extLst>
          </p:nvPr>
        </p:nvGraphicFramePr>
        <p:xfrm>
          <a:off x="323528" y="1988840"/>
          <a:ext cx="828092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Hoja de cálculo" r:id="rId3" imgW="8724810" imgH="2047822" progId="Excel.Sheet.12">
                  <p:embed/>
                </p:oleObj>
              </mc:Choice>
              <mc:Fallback>
                <p:oleObj name="Hoja de cálculo" r:id="rId3" imgW="8724810" imgH="20478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988840"/>
                        <a:ext cx="8280920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4663370"/>
            <a:ext cx="7332297" cy="277798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1100" y="1470978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77130" y="68932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02.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OFICINA DE ESTUDIOS Y POLÍTICAS AGRARIAS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595063"/>
              </p:ext>
            </p:extLst>
          </p:nvPr>
        </p:nvGraphicFramePr>
        <p:xfrm>
          <a:off x="395536" y="1772816"/>
          <a:ext cx="828092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Hoja de cálculo" r:id="rId3" imgW="8724810" imgH="2809770" progId="Excel.Sheet.12">
                  <p:embed/>
                </p:oleObj>
              </mc:Choice>
              <mc:Fallback>
                <p:oleObj name="Hoja de cálculo" r:id="rId3" imgW="8724810" imgH="28097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72816"/>
                        <a:ext cx="8280920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1" y="6309320"/>
            <a:ext cx="8173344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847329"/>
              </p:ext>
            </p:extLst>
          </p:nvPr>
        </p:nvGraphicFramePr>
        <p:xfrm>
          <a:off x="395536" y="1596951"/>
          <a:ext cx="8208912" cy="4640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Hoja de cálculo" r:id="rId3" imgW="8724810" imgH="5248144" progId="Excel.Sheet.12">
                  <p:embed/>
                </p:oleObj>
              </mc:Choice>
              <mc:Fallback>
                <p:oleObj name="Hoja de cálculo" r:id="rId3" imgW="8724810" imgH="52481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596951"/>
                        <a:ext cx="8208912" cy="4640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3" y="6237312"/>
            <a:ext cx="7910409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282168"/>
              </p:ext>
            </p:extLst>
          </p:nvPr>
        </p:nvGraphicFramePr>
        <p:xfrm>
          <a:off x="395536" y="1670869"/>
          <a:ext cx="8208912" cy="4494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Hoja de cálculo" r:id="rId3" imgW="8724810" imgH="4524506" progId="Excel.Sheet.12">
                  <p:embed/>
                </p:oleObj>
              </mc:Choice>
              <mc:Fallback>
                <p:oleObj name="Hoja de cálculo" r:id="rId3" imgW="8724810" imgH="45245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70869"/>
                        <a:ext cx="8208912" cy="4494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4805" y="5349849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SERVICIO AGRÍCOLA Y 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308457"/>
              </p:ext>
            </p:extLst>
          </p:nvPr>
        </p:nvGraphicFramePr>
        <p:xfrm>
          <a:off x="395536" y="1566863"/>
          <a:ext cx="8208912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Hoja de cálculo" r:id="rId3" imgW="8724810" imgH="3724249" progId="Excel.Sheet.12">
                  <p:embed/>
                </p:oleObj>
              </mc:Choice>
              <mc:Fallback>
                <p:oleObj name="Hoja de cálculo" r:id="rId3" imgW="8724810" imgH="37242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566863"/>
                        <a:ext cx="8208912" cy="372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3538" y="3664467"/>
            <a:ext cx="7281782" cy="26858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INSPECCIONES EXPORTACIONES SILVOAGROPECUARIAS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789786"/>
              </p:ext>
            </p:extLst>
          </p:nvPr>
        </p:nvGraphicFramePr>
        <p:xfrm>
          <a:off x="395536" y="1844824"/>
          <a:ext cx="828092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Hoja de cálculo" r:id="rId3" imgW="8724810" imgH="1743114" progId="Excel.Sheet.12">
                  <p:embed/>
                </p:oleObj>
              </mc:Choice>
              <mc:Fallback>
                <p:oleObj name="Hoja de cálculo" r:id="rId3" imgW="8724810" imgH="17431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844824"/>
                        <a:ext cx="8280920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3639" y="4437112"/>
            <a:ext cx="7137586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DESARROLLO 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3801"/>
              </p:ext>
            </p:extLst>
          </p:nvPr>
        </p:nvGraphicFramePr>
        <p:xfrm>
          <a:off x="395536" y="1707629"/>
          <a:ext cx="8208912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6" name="Hoja de cálculo" r:id="rId3" imgW="8724810" imgH="2657593" progId="Excel.Sheet.12">
                  <p:embed/>
                </p:oleObj>
              </mc:Choice>
              <mc:Fallback>
                <p:oleObj name="Hoja de cálculo" r:id="rId3" imgW="8724810" imgH="26575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7629"/>
                        <a:ext cx="8208912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3304" y="3938941"/>
            <a:ext cx="7470935" cy="28214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VIGILANCIA Y CONTROL SILVOAGRÍCOLA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599173"/>
              </p:ext>
            </p:extLst>
          </p:nvPr>
        </p:nvGraphicFramePr>
        <p:xfrm>
          <a:off x="395536" y="1660773"/>
          <a:ext cx="8208912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name="Hoja de cálculo" r:id="rId3" imgW="8791508" imgH="2200354" progId="Excel.Sheet.12">
                  <p:embed/>
                </p:oleObj>
              </mc:Choice>
              <mc:Fallback>
                <p:oleObj name="Hoja de cálculo" r:id="rId3" imgW="8791508" imgH="22003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60773"/>
                        <a:ext cx="8208912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4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La Partida 13 Ministerio de Agricultura alcanza un 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presupuesto vigente de $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608.613 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millones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, incluyendo seis instituciones: Subsecretaría de Agricultura, Oficina de Estudios y Políticas Agrarias, Instituto de Desarrollo Agropecuario, Servicio Agrícola y Ganadero, Corporación Nacional Forestal y Comisión Nacional de Riego.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La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ejecución del Ministerio, acumulada al mes de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MAYO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fue de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$247.019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millones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40%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respecto de la ley vigente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</a:rPr>
              <a:t>El </a:t>
            </a:r>
            <a:r>
              <a:rPr lang="es-CL" sz="1400" b="1" dirty="0">
                <a:solidFill>
                  <a:prstClr val="black"/>
                </a:solidFill>
              </a:rPr>
              <a:t>INDAP</a:t>
            </a:r>
            <a:r>
              <a:rPr lang="es-CL" sz="1400" dirty="0">
                <a:solidFill>
                  <a:prstClr val="black"/>
                </a:solidFill>
              </a:rPr>
              <a:t>, que concentra la mayor parte de los recursos </a:t>
            </a:r>
            <a:r>
              <a:rPr lang="es-CL" sz="1400" dirty="0" smtClean="0">
                <a:solidFill>
                  <a:prstClr val="black"/>
                </a:solidFill>
              </a:rPr>
              <a:t>ministeriales ($289.742 millones), </a:t>
            </a:r>
            <a:r>
              <a:rPr lang="es-CL" sz="1400" dirty="0">
                <a:solidFill>
                  <a:prstClr val="black"/>
                </a:solidFill>
              </a:rPr>
              <a:t>presentó un gasto de </a:t>
            </a:r>
            <a:r>
              <a:rPr lang="es-CL" sz="1400" dirty="0" smtClean="0">
                <a:solidFill>
                  <a:prstClr val="black"/>
                </a:solidFill>
              </a:rPr>
              <a:t>$113.927 </a:t>
            </a:r>
            <a:r>
              <a:rPr lang="es-CL" sz="1400" dirty="0">
                <a:solidFill>
                  <a:prstClr val="black"/>
                </a:solidFill>
              </a:rPr>
              <a:t>millones, que equivale a un </a:t>
            </a:r>
            <a:r>
              <a:rPr lang="es-CL" sz="1400" dirty="0" smtClean="0">
                <a:solidFill>
                  <a:prstClr val="black"/>
                </a:solidFill>
              </a:rPr>
              <a:t>39</a:t>
            </a:r>
            <a:r>
              <a:rPr lang="es-CL" sz="1400" dirty="0" smtClean="0">
                <a:solidFill>
                  <a:prstClr val="black"/>
                </a:solidFill>
              </a:rPr>
              <a:t>% </a:t>
            </a:r>
            <a:r>
              <a:rPr lang="es-CL" sz="1400" dirty="0">
                <a:solidFill>
                  <a:prstClr val="black"/>
                </a:solidFill>
              </a:rPr>
              <a:t>de avance presupuestario. Respecto a los </a:t>
            </a:r>
            <a:r>
              <a:rPr lang="es-CL" sz="1400" b="1" dirty="0">
                <a:solidFill>
                  <a:prstClr val="black"/>
                </a:solidFill>
              </a:rPr>
              <a:t>programas de fomento productivo</a:t>
            </a:r>
            <a:r>
              <a:rPr lang="es-CL" sz="1400" dirty="0">
                <a:solidFill>
                  <a:prstClr val="black"/>
                </a:solidFill>
              </a:rPr>
              <a:t>, se detallan a continuación: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es-CL" sz="1400" dirty="0">
                <a:solidFill>
                  <a:prstClr val="black"/>
                </a:solidFill>
              </a:rPr>
              <a:t>          </a:t>
            </a:r>
          </a:p>
          <a:p>
            <a:pPr lvl="0" algn="just">
              <a:spcBef>
                <a:spcPts val="0"/>
              </a:spcBef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832722"/>
              </p:ext>
            </p:extLst>
          </p:nvPr>
        </p:nvGraphicFramePr>
        <p:xfrm>
          <a:off x="467544" y="4365104"/>
          <a:ext cx="8148280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Hoja de cálculo" r:id="rId3" imgW="7782082" imgH="1990712" progId="Excel.Sheet.12">
                  <p:embed/>
                </p:oleObj>
              </mc:Choice>
              <mc:Fallback>
                <p:oleObj name="Hoja de cálculo" r:id="rId3" imgW="7782082" imgH="19907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4365104"/>
                        <a:ext cx="8148280" cy="199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5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4375" y="3923846"/>
            <a:ext cx="7569634" cy="225234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07: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CONTROLES FRONTERIZOS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673123"/>
              </p:ext>
            </p:extLst>
          </p:nvPr>
        </p:nvGraphicFramePr>
        <p:xfrm>
          <a:off x="395536" y="1660773"/>
          <a:ext cx="8208912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4" name="Hoja de cálculo" r:id="rId3" imgW="8724810" imgH="2200354" progId="Excel.Sheet.12">
                  <p:embed/>
                </p:oleObj>
              </mc:Choice>
              <mc:Fallback>
                <p:oleObj name="Hoja de cálculo" r:id="rId3" imgW="8724810" imgH="22003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60773"/>
                        <a:ext cx="8208912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1973" y="3981178"/>
            <a:ext cx="7344816" cy="239910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49757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08: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GESTIÓN Y CONSERVACIÓN DE RECURSOS NATURALES RENOVABLES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200102"/>
              </p:ext>
            </p:extLst>
          </p:nvPr>
        </p:nvGraphicFramePr>
        <p:xfrm>
          <a:off x="395536" y="1772816"/>
          <a:ext cx="8208912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8" name="Hoja de cálculo" r:id="rId3" imgW="8648790" imgH="2200354" progId="Excel.Sheet.12">
                  <p:embed/>
                </p:oleObj>
              </mc:Choice>
              <mc:Fallback>
                <p:oleObj name="Hoja de cálculo" r:id="rId3" imgW="8648790" imgH="22003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72816"/>
                        <a:ext cx="8208912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429000"/>
            <a:ext cx="7297862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9"/>
            <a:ext cx="77136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09: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LABORATORIOS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870702"/>
              </p:ext>
            </p:extLst>
          </p:nvPr>
        </p:nvGraphicFramePr>
        <p:xfrm>
          <a:off x="395536" y="1628800"/>
          <a:ext cx="828092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2" name="Hoja de cálculo" r:id="rId3" imgW="8724810" imgH="1743114" progId="Excel.Sheet.12">
                  <p:embed/>
                </p:oleObj>
              </mc:Choice>
              <mc:Fallback>
                <p:oleObj name="Hoja de cálculo" r:id="rId3" imgW="8724810" imgH="17431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80920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958845"/>
            <a:ext cx="7353610" cy="27035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CORPORACIÓN NACIONAL 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436546"/>
              </p:ext>
            </p:extLst>
          </p:nvPr>
        </p:nvGraphicFramePr>
        <p:xfrm>
          <a:off x="395536" y="1628800"/>
          <a:ext cx="8208912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" name="Hoja de cálculo" r:id="rId3" imgW="8724810" imgH="3267009" progId="Excel.Sheet.12">
                  <p:embed/>
                </p:oleObj>
              </mc:Choice>
              <mc:Fallback>
                <p:oleObj name="Hoja de cálculo" r:id="rId3" imgW="8724810" imgH="32670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08912" cy="326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1149" y="3766955"/>
            <a:ext cx="7389360" cy="31011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03: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MANEJO DEL FUEGO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483562"/>
              </p:ext>
            </p:extLst>
          </p:nvPr>
        </p:nvGraphicFramePr>
        <p:xfrm>
          <a:off x="395536" y="1628800"/>
          <a:ext cx="8208912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Hoja de cálculo" r:id="rId3" imgW="8724810" imgH="2047822" progId="Excel.Sheet.12">
                  <p:embed/>
                </p:oleObj>
              </mc:Choice>
              <mc:Fallback>
                <p:oleObj name="Hoja de cálculo" r:id="rId3" imgW="8724810" imgH="20478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08912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4384" y="4281449"/>
            <a:ext cx="7318173" cy="22767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ÁREAS SILVESTRES PROTEGIDAS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157294"/>
              </p:ext>
            </p:extLst>
          </p:nvPr>
        </p:nvGraphicFramePr>
        <p:xfrm>
          <a:off x="395536" y="1644005"/>
          <a:ext cx="8208912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4" name="Hoja de cálculo" r:id="rId3" imgW="8724810" imgH="2505062" progId="Excel.Sheet.12">
                  <p:embed/>
                </p:oleObj>
              </mc:Choice>
              <mc:Fallback>
                <p:oleObj name="Hoja de cálculo" r:id="rId3" imgW="8724810" imgH="25050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44005"/>
                        <a:ext cx="8208912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1406" y="3927971"/>
            <a:ext cx="7285002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GESTIÓN 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4942"/>
              </p:ext>
            </p:extLst>
          </p:nvPr>
        </p:nvGraphicFramePr>
        <p:xfrm>
          <a:off x="395536" y="1660773"/>
          <a:ext cx="8208912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8" name="Hoja de cálculo" r:id="rId3" imgW="8724810" imgH="2200354" progId="Excel.Sheet.12">
                  <p:embed/>
                </p:oleObj>
              </mc:Choice>
              <mc:Fallback>
                <p:oleObj name="Hoja de cálculo" r:id="rId3" imgW="8724810" imgH="22003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60773"/>
                        <a:ext cx="8208912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9357" y="3117676"/>
            <a:ext cx="7416824" cy="311324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 DE ARBORIZACIÓN URBANA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381273"/>
              </p:ext>
            </p:extLst>
          </p:nvPr>
        </p:nvGraphicFramePr>
        <p:xfrm>
          <a:off x="395536" y="1628800"/>
          <a:ext cx="828092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2" name="Hoja de cálculo" r:id="rId3" imgW="8724810" imgH="1438406" progId="Excel.Sheet.12">
                  <p:embed/>
                </p:oleObj>
              </mc:Choice>
              <mc:Fallback>
                <p:oleObj name="Hoja de cálculo" r:id="rId3" imgW="8724810" imgH="14384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80920" cy="143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540" y="5656163"/>
            <a:ext cx="7416824" cy="29311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50043"/>
            <a:ext cx="7488832" cy="3067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67544" y="620712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06.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COMISIÓN NACIONAL DE RIEGO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865757"/>
              </p:ext>
            </p:extLst>
          </p:nvPr>
        </p:nvGraphicFramePr>
        <p:xfrm>
          <a:off x="467544" y="1560165"/>
          <a:ext cx="8208912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6" name="Hoja de cálculo" r:id="rId3" imgW="8724810" imgH="4028957" progId="Excel.Sheet.12">
                  <p:embed/>
                </p:oleObj>
              </mc:Choice>
              <mc:Fallback>
                <p:oleObj name="Hoja de cálculo" r:id="rId3" imgW="8724810" imgH="4028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60165"/>
                        <a:ext cx="8208912" cy="402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2019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Agricultura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r>
              <a:rPr lang="es-CL" sz="1600" dirty="0">
                <a:solidFill>
                  <a:prstClr val="black"/>
                </a:solidFill>
              </a:rPr>
              <a:t>En el </a:t>
            </a:r>
            <a:r>
              <a:rPr lang="es-CL" sz="1600" b="1" dirty="0">
                <a:solidFill>
                  <a:prstClr val="black"/>
                </a:solidFill>
              </a:rPr>
              <a:t>Sistema de Incentivos de Sustentabilidad Agroambiental</a:t>
            </a:r>
            <a:r>
              <a:rPr lang="es-CL" sz="1600" dirty="0">
                <a:solidFill>
                  <a:prstClr val="black"/>
                </a:solidFill>
              </a:rPr>
              <a:t>, </a:t>
            </a:r>
            <a:r>
              <a:rPr lang="es-CL" sz="1600" dirty="0" smtClean="0">
                <a:solidFill>
                  <a:prstClr val="black"/>
                </a:solidFill>
              </a:rPr>
              <a:t>que </a:t>
            </a:r>
            <a:r>
              <a:rPr lang="es-CL" sz="1600" dirty="0">
                <a:solidFill>
                  <a:prstClr val="black"/>
                </a:solidFill>
              </a:rPr>
              <a:t>proyecta una cobertura de 139 mil hectáreas, con labores de recuperación, fertilización y conservación; y que contempla recursos en el INDAP y en el SAG, por un total de $34.816 millones, se observa lo siguiente: </a:t>
            </a:r>
            <a:endParaRPr lang="es-CL" sz="1600" dirty="0" smtClean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endParaRPr lang="es-CL" sz="1600" dirty="0">
              <a:solidFill>
                <a:prstClr val="black"/>
              </a:solidFill>
            </a:endParaRPr>
          </a:p>
          <a:p>
            <a:pPr lvl="0" algn="just" defTabSz="360363">
              <a:spcBef>
                <a:spcPts val="0"/>
              </a:spcBef>
            </a:pPr>
            <a:r>
              <a:rPr lang="es-CL" sz="1600" dirty="0">
                <a:solidFill>
                  <a:prstClr val="black"/>
                </a:solidFill>
              </a:rPr>
              <a:t>	</a:t>
            </a:r>
            <a:r>
              <a:rPr lang="es-CL" sz="1600" dirty="0" smtClean="0">
                <a:solidFill>
                  <a:prstClr val="black"/>
                </a:solidFill>
              </a:rPr>
              <a:t>- </a:t>
            </a:r>
            <a:r>
              <a:rPr lang="es-CL" sz="1600" dirty="0">
                <a:solidFill>
                  <a:prstClr val="black"/>
                </a:solidFill>
              </a:rPr>
              <a:t>en el Instituto de Desarrollo Agropecuario la asignación para el Sistema de Incentivos 	Ley </a:t>
            </a:r>
            <a:r>
              <a:rPr lang="es-CL" sz="1600" dirty="0" smtClean="0">
                <a:solidFill>
                  <a:prstClr val="black"/>
                </a:solidFill>
              </a:rPr>
              <a:t>	N</a:t>
            </a:r>
            <a:r>
              <a:rPr lang="es-CL" sz="1600" dirty="0">
                <a:solidFill>
                  <a:prstClr val="black"/>
                </a:solidFill>
              </a:rPr>
              <a:t>° 20.412, con presupuesto vigente por $21.554, </a:t>
            </a:r>
            <a:r>
              <a:rPr lang="es-CL" sz="1600" dirty="0" smtClean="0">
                <a:solidFill>
                  <a:prstClr val="black"/>
                </a:solidFill>
              </a:rPr>
              <a:t>se ejecutó </a:t>
            </a:r>
            <a:r>
              <a:rPr lang="es-CL" sz="1600" dirty="0">
                <a:solidFill>
                  <a:prstClr val="black"/>
                </a:solidFill>
              </a:rPr>
              <a:t>un total de </a:t>
            </a:r>
            <a:r>
              <a:rPr lang="es-CL" sz="1600" dirty="0" smtClean="0">
                <a:solidFill>
                  <a:prstClr val="black"/>
                </a:solidFill>
              </a:rPr>
              <a:t>$4.410 </a:t>
            </a:r>
            <a:r>
              <a:rPr lang="es-CL" sz="1600" dirty="0">
                <a:solidFill>
                  <a:prstClr val="black"/>
                </a:solidFill>
              </a:rPr>
              <a:t>millones, </a:t>
            </a:r>
            <a:r>
              <a:rPr lang="es-CL" sz="1600" dirty="0" smtClean="0">
                <a:solidFill>
                  <a:prstClr val="black"/>
                </a:solidFill>
              </a:rPr>
              <a:t>y la </a:t>
            </a:r>
            <a:r>
              <a:rPr lang="es-CL" sz="1600" dirty="0">
                <a:solidFill>
                  <a:prstClr val="black"/>
                </a:solidFill>
              </a:rPr>
              <a:t>	asignación para Praderas Suplementarias, con un presupuesto de $4.648, </a:t>
            </a:r>
            <a:r>
              <a:rPr lang="es-CL" sz="1600" dirty="0" smtClean="0">
                <a:solidFill>
                  <a:prstClr val="black"/>
                </a:solidFill>
              </a:rPr>
              <a:t>ejecutó $</a:t>
            </a:r>
            <a:r>
              <a:rPr lang="es-CL" sz="1600" dirty="0" smtClean="0">
                <a:solidFill>
                  <a:prstClr val="black"/>
                </a:solidFill>
              </a:rPr>
              <a:t>3.694 </a:t>
            </a:r>
            <a:r>
              <a:rPr lang="es-CL" sz="1600" dirty="0" smtClean="0">
                <a:solidFill>
                  <a:prstClr val="black"/>
                </a:solidFill>
              </a:rPr>
              <a:t>	millones.</a:t>
            </a:r>
          </a:p>
          <a:p>
            <a:pPr lvl="0" algn="just" defTabSz="360363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</a:endParaRPr>
          </a:p>
          <a:p>
            <a:pPr lvl="0" algn="just" defTabSz="360363">
              <a:spcBef>
                <a:spcPts val="0"/>
              </a:spcBef>
            </a:pPr>
            <a:r>
              <a:rPr lang="es-CL" sz="1600" dirty="0" smtClean="0">
                <a:solidFill>
                  <a:prstClr val="black"/>
                </a:solidFill>
              </a:rPr>
              <a:t>        </a:t>
            </a:r>
            <a:r>
              <a:rPr lang="es-CL" sz="1600" dirty="0">
                <a:solidFill>
                  <a:prstClr val="black"/>
                </a:solidFill>
              </a:rPr>
              <a:t>- en el </a:t>
            </a:r>
            <a:r>
              <a:rPr lang="es-CL" sz="1600" dirty="0" smtClean="0">
                <a:solidFill>
                  <a:prstClr val="black"/>
                </a:solidFill>
              </a:rPr>
              <a:t>Programa Gestión y Conservación de Recursos </a:t>
            </a:r>
            <a:r>
              <a:rPr lang="es-CL" sz="1600" dirty="0" smtClean="0">
                <a:solidFill>
                  <a:prstClr val="black"/>
                </a:solidFill>
              </a:rPr>
              <a:t>Naturales </a:t>
            </a:r>
            <a:r>
              <a:rPr lang="es-CL" sz="1600" dirty="0" smtClean="0">
                <a:solidFill>
                  <a:prstClr val="black"/>
                </a:solidFill>
              </a:rPr>
              <a:t>Renovables del Servicio 	Agrícola </a:t>
            </a:r>
            <a:r>
              <a:rPr lang="es-CL" sz="1600" dirty="0">
                <a:solidFill>
                  <a:prstClr val="black"/>
                </a:solidFill>
              </a:rPr>
              <a:t>y Ganadero, los recursos para el </a:t>
            </a:r>
            <a:r>
              <a:rPr lang="es-CL" sz="1600" dirty="0" smtClean="0">
                <a:solidFill>
                  <a:prstClr val="black"/>
                </a:solidFill>
              </a:rPr>
              <a:t>Sistema de </a:t>
            </a:r>
            <a:r>
              <a:rPr lang="es-CL" sz="1600" dirty="0">
                <a:solidFill>
                  <a:prstClr val="black"/>
                </a:solidFill>
              </a:rPr>
              <a:t>Incentivos Ley N</a:t>
            </a:r>
            <a:r>
              <a:rPr lang="es-CL" sz="1600" dirty="0" smtClean="0">
                <a:solidFill>
                  <a:prstClr val="black"/>
                </a:solidFill>
              </a:rPr>
              <a:t>°</a:t>
            </a:r>
            <a:r>
              <a:rPr lang="es-CL" sz="1600" dirty="0">
                <a:solidFill>
                  <a:prstClr val="black"/>
                </a:solidFill>
              </a:rPr>
              <a:t>	</a:t>
            </a:r>
            <a:r>
              <a:rPr lang="es-CL" sz="1600" dirty="0" smtClean="0">
                <a:solidFill>
                  <a:prstClr val="black"/>
                </a:solidFill>
              </a:rPr>
              <a:t>20.412, que 	totalizan 	$</a:t>
            </a:r>
            <a:r>
              <a:rPr lang="es-CL" sz="1600" dirty="0">
                <a:solidFill>
                  <a:prstClr val="black"/>
                </a:solidFill>
              </a:rPr>
              <a:t>8.613 millones, </a:t>
            </a:r>
            <a:r>
              <a:rPr lang="es-CL" sz="1600" dirty="0" smtClean="0">
                <a:solidFill>
                  <a:prstClr val="black"/>
                </a:solidFill>
              </a:rPr>
              <a:t>se ejecutaron </a:t>
            </a:r>
            <a:r>
              <a:rPr lang="es-CL" sz="1600" dirty="0" smtClean="0">
                <a:solidFill>
                  <a:prstClr val="black"/>
                </a:solidFill>
              </a:rPr>
              <a:t>$2736 </a:t>
            </a:r>
            <a:r>
              <a:rPr lang="es-CL" sz="1600" dirty="0" smtClean="0">
                <a:solidFill>
                  <a:prstClr val="black"/>
                </a:solidFill>
              </a:rPr>
              <a:t>millones</a:t>
            </a:r>
            <a:r>
              <a:rPr lang="es-CL" sz="1600" dirty="0">
                <a:solidFill>
                  <a:prstClr val="black"/>
                </a:solidFill>
              </a:rPr>
              <a:t>.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3"/>
            </a:pPr>
            <a:endParaRPr lang="es-CL" sz="1600" dirty="0">
              <a:solidFill>
                <a:prstClr val="black"/>
              </a:solidFill>
            </a:endParaRPr>
          </a:p>
          <a:p>
            <a:pPr lvl="0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</p:spTree>
    <p:extLst>
      <p:ext uri="{BB962C8B-B14F-4D97-AF65-F5344CB8AC3E}">
        <p14:creationId xmlns:p14="http://schemas.microsoft.com/office/powerpoint/2010/main" val="2858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b="1" dirty="0">
                <a:solidFill>
                  <a:prstClr val="black"/>
                </a:solidFill>
              </a:rPr>
              <a:t>Fomento al Riego y Drenaje</a:t>
            </a:r>
            <a:r>
              <a:rPr lang="es-CL" sz="1600" dirty="0">
                <a:solidFill>
                  <a:prstClr val="black"/>
                </a:solidFill>
              </a:rPr>
              <a:t>: en INDAP, </a:t>
            </a:r>
            <a:r>
              <a:rPr lang="es-CL" sz="1600" dirty="0" smtClean="0">
                <a:solidFill>
                  <a:prstClr val="black"/>
                </a:solidFill>
              </a:rPr>
              <a:t>la asignación para </a:t>
            </a:r>
            <a:r>
              <a:rPr lang="es-CL" sz="1600" dirty="0">
                <a:solidFill>
                  <a:prstClr val="black"/>
                </a:solidFill>
              </a:rPr>
              <a:t>Riego considera $15.242 millones, con una cobertura de 3.492 hectáreas incorporadas al Riego </a:t>
            </a:r>
            <a:r>
              <a:rPr lang="es-CL" sz="1600" dirty="0" err="1">
                <a:solidFill>
                  <a:prstClr val="black"/>
                </a:solidFill>
              </a:rPr>
              <a:t>Intrapredial</a:t>
            </a:r>
            <a:r>
              <a:rPr lang="es-CL" sz="1600" dirty="0">
                <a:solidFill>
                  <a:prstClr val="black"/>
                </a:solidFill>
              </a:rPr>
              <a:t>, 93 obras terminadas en Riego Asociativo, 1.150 usuarios atendidos a través del Bono Legal de Aguas, recuperación de 19 embalses CORA y 200 estudios de Riego y Drenaje; presenta un gasto total de </a:t>
            </a:r>
            <a:r>
              <a:rPr lang="es-CL" sz="1600" dirty="0" smtClean="0">
                <a:solidFill>
                  <a:prstClr val="black"/>
                </a:solidFill>
              </a:rPr>
              <a:t>$</a:t>
            </a:r>
            <a:r>
              <a:rPr lang="es-CL" sz="1600" dirty="0" smtClean="0">
                <a:solidFill>
                  <a:prstClr val="black"/>
                </a:solidFill>
              </a:rPr>
              <a:t>1.745 </a:t>
            </a:r>
            <a:r>
              <a:rPr lang="es-CL" sz="1600" dirty="0">
                <a:solidFill>
                  <a:prstClr val="black"/>
                </a:solidFill>
              </a:rPr>
              <a:t>millones. </a:t>
            </a:r>
            <a:endParaRPr lang="es-CL" sz="1600" dirty="0" smtClean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 smtClean="0">
              <a:solidFill>
                <a:prstClr val="black"/>
              </a:solidFill>
            </a:endParaRPr>
          </a:p>
          <a:p>
            <a:pPr marL="360363" algn="just">
              <a:spcBef>
                <a:spcPts val="0"/>
              </a:spcBef>
            </a:pPr>
            <a:r>
              <a:rPr lang="es-CL" sz="1600" dirty="0" smtClean="0">
                <a:solidFill>
                  <a:prstClr val="black"/>
                </a:solidFill>
              </a:rPr>
              <a:t>En </a:t>
            </a:r>
            <a:r>
              <a:rPr lang="es-CL" sz="1600" dirty="0">
                <a:solidFill>
                  <a:prstClr val="black"/>
                </a:solidFill>
              </a:rPr>
              <a:t>la CNR, </a:t>
            </a:r>
            <a:r>
              <a:rPr lang="es-CL" sz="1600" dirty="0" smtClean="0">
                <a:solidFill>
                  <a:prstClr val="black"/>
                </a:solidFill>
              </a:rPr>
              <a:t>se presentan </a:t>
            </a:r>
            <a:r>
              <a:rPr lang="es-CL" sz="1600" dirty="0">
                <a:solidFill>
                  <a:prstClr val="black"/>
                </a:solidFill>
              </a:rPr>
              <a:t>recursos por $ </a:t>
            </a:r>
            <a:r>
              <a:rPr lang="es-CL" sz="1600" dirty="0" smtClean="0">
                <a:solidFill>
                  <a:prstClr val="black"/>
                </a:solidFill>
              </a:rPr>
              <a:t>13.047 </a:t>
            </a:r>
            <a:r>
              <a:rPr lang="es-CL" sz="1600" dirty="0">
                <a:solidFill>
                  <a:prstClr val="black"/>
                </a:solidFill>
              </a:rPr>
              <a:t>millones para financiar la gestión de la Ley de Riego y las funciones propias de la Comisión, incluyendo $3.552 millones para ejecutar 45 iniciativas: 20 estudios básicos, 3 proyectos y 22 programas de inversión. Se observa un </a:t>
            </a:r>
            <a:r>
              <a:rPr lang="es-CL" sz="1600" dirty="0" smtClean="0">
                <a:solidFill>
                  <a:prstClr val="black"/>
                </a:solidFill>
              </a:rPr>
              <a:t>33% </a:t>
            </a:r>
            <a:r>
              <a:rPr lang="es-CL" sz="1600" dirty="0">
                <a:solidFill>
                  <a:prstClr val="black"/>
                </a:solidFill>
              </a:rPr>
              <a:t>de ejecución </a:t>
            </a:r>
            <a:r>
              <a:rPr lang="es-CL" sz="1600" dirty="0" smtClean="0">
                <a:solidFill>
                  <a:prstClr val="black"/>
                </a:solidFill>
              </a:rPr>
              <a:t>presupuestaria.</a:t>
            </a:r>
          </a:p>
          <a:p>
            <a:pPr marL="360363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</a:endParaRPr>
          </a:p>
          <a:p>
            <a:pPr marL="358775" indent="-342900" algn="just">
              <a:spcBef>
                <a:spcPts val="0"/>
              </a:spcBef>
              <a:buFont typeface="+mj-lt"/>
              <a:buAutoNum type="arabicPeriod" startAt="6"/>
            </a:pPr>
            <a:r>
              <a:rPr lang="es-CL" sz="1600" dirty="0" smtClean="0">
                <a:solidFill>
                  <a:prstClr val="black"/>
                </a:solidFill>
              </a:rPr>
              <a:t>En </a:t>
            </a:r>
            <a:r>
              <a:rPr lang="es-CL" sz="1600" dirty="0">
                <a:solidFill>
                  <a:prstClr val="black"/>
                </a:solidFill>
              </a:rPr>
              <a:t>la CONAF, el Programa </a:t>
            </a:r>
            <a:r>
              <a:rPr lang="es-CL" sz="1600" dirty="0" smtClean="0">
                <a:solidFill>
                  <a:prstClr val="black"/>
                </a:solidFill>
              </a:rPr>
              <a:t>Manejo </a:t>
            </a:r>
            <a:r>
              <a:rPr lang="es-CL" sz="1600" dirty="0">
                <a:solidFill>
                  <a:prstClr val="black"/>
                </a:solidFill>
              </a:rPr>
              <a:t>del Fuego, con un presupuesto vigente de $</a:t>
            </a:r>
            <a:r>
              <a:rPr lang="es-CL" sz="1600" dirty="0" smtClean="0">
                <a:solidFill>
                  <a:prstClr val="black"/>
                </a:solidFill>
              </a:rPr>
              <a:t>32.057 </a:t>
            </a:r>
            <a:r>
              <a:rPr lang="es-CL" sz="1600" dirty="0">
                <a:solidFill>
                  <a:prstClr val="black"/>
                </a:solidFill>
              </a:rPr>
              <a:t>millones, ejecutó un </a:t>
            </a:r>
            <a:r>
              <a:rPr lang="es-CL" sz="1600" dirty="0" smtClean="0">
                <a:solidFill>
                  <a:prstClr val="black"/>
                </a:solidFill>
              </a:rPr>
              <a:t>67</a:t>
            </a:r>
            <a:r>
              <a:rPr lang="es-CL" sz="1600" dirty="0" smtClean="0">
                <a:solidFill>
                  <a:prstClr val="black"/>
                </a:solidFill>
              </a:rPr>
              <a:t>%. </a:t>
            </a:r>
            <a:r>
              <a:rPr lang="es-CL" sz="1600" dirty="0">
                <a:solidFill>
                  <a:prstClr val="black"/>
                </a:solidFill>
              </a:rPr>
              <a:t>Se observa que los recursos para los equipos de radiocomunicaciones, por </a:t>
            </a:r>
            <a:r>
              <a:rPr lang="es-CL" sz="1600" dirty="0" smtClean="0">
                <a:solidFill>
                  <a:prstClr val="black"/>
                </a:solidFill>
              </a:rPr>
              <a:t>$463 </a:t>
            </a:r>
            <a:r>
              <a:rPr lang="es-CL" sz="1600" dirty="0">
                <a:solidFill>
                  <a:prstClr val="black"/>
                </a:solidFill>
              </a:rPr>
              <a:t>millones, </a:t>
            </a:r>
            <a:r>
              <a:rPr lang="es-CL" sz="1600" dirty="0" smtClean="0">
                <a:solidFill>
                  <a:prstClr val="black"/>
                </a:solidFill>
              </a:rPr>
              <a:t>presentaron una ejecución presupuestaria de </a:t>
            </a:r>
            <a:r>
              <a:rPr lang="es-CL" sz="1600" dirty="0" smtClean="0">
                <a:solidFill>
                  <a:prstClr val="black"/>
                </a:solidFill>
              </a:rPr>
              <a:t>20%.</a:t>
            </a: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</p:spTree>
    <p:extLst>
      <p:ext uri="{BB962C8B-B14F-4D97-AF65-F5344CB8AC3E}">
        <p14:creationId xmlns:p14="http://schemas.microsoft.com/office/powerpoint/2010/main" val="5648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4256" y="5589240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="" xmlns:a16="http://schemas.microsoft.com/office/drawing/2014/main" id="{1EFC2BD2-CA67-4E59-AD39-BFF2E8457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789910"/>
              </p:ext>
            </p:extLst>
          </p:nvPr>
        </p:nvGraphicFramePr>
        <p:xfrm>
          <a:off x="971600" y="1772816"/>
          <a:ext cx="6840760" cy="360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692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4256" y="5377294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="" xmlns:a16="http://schemas.microsoft.com/office/drawing/2014/main" id="{1D8CC1D3-0B4E-4BB4-B91E-1B616A47A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912854"/>
              </p:ext>
            </p:extLst>
          </p:nvPr>
        </p:nvGraphicFramePr>
        <p:xfrm>
          <a:off x="1403648" y="1682479"/>
          <a:ext cx="6408712" cy="349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473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5548570"/>
            <a:ext cx="8210799" cy="328702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12776"/>
            <a:ext cx="8210799" cy="409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1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6192" y="5681215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4474"/>
            <a:ext cx="8210799" cy="410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31978"/>
            <a:ext cx="7758063" cy="29020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461492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111456"/>
              </p:ext>
            </p:extLst>
          </p:nvPr>
        </p:nvGraphicFramePr>
        <p:xfrm>
          <a:off x="467544" y="1772816"/>
          <a:ext cx="8136904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Hoja de cálculo" r:id="rId3" imgW="7524616" imgH="2467106" progId="Excel.Sheet.12">
                  <p:embed/>
                </p:oleObj>
              </mc:Choice>
              <mc:Fallback>
                <p:oleObj name="Hoja de cálculo" r:id="rId3" imgW="7524616" imgH="24671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36904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1106</Words>
  <Application>Microsoft Office PowerPoint</Application>
  <PresentationFormat>Presentación en pantalla (4:3)</PresentationFormat>
  <Paragraphs>159</Paragraphs>
  <Slides>28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5" baseType="lpstr">
      <vt:lpstr>1_Tema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Hoja de cálculo de Microsoft Excel</vt:lpstr>
      <vt:lpstr>EJECUCIÓN ACUMULADA DE GASTOS PRESUPUESTARIOS AL MES DE MAYO DE 2019 PARTIDA 13: MINISTERIO DE AGRICULTURA</vt:lpstr>
      <vt:lpstr>EJECUCIÓN ACUMULADA DE GASTOS A MAYO DE 2019  PARTIDA 13 MINISTERIO DE AGRICULTURA</vt:lpstr>
      <vt:lpstr>Ejecución Presupuestaria de Gastos Acumulada al Mes de ENERO de 2019  Ministerio de Agricultura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MAYO DE 2019  PARTIDA 13 MINISTERIO DE AGRICULTURA</vt:lpstr>
      <vt:lpstr>EJECUCIÓN ACUMULADA DE GASTOS A MAYO DE 2019  PARTIDA 13 RESUMEN POR CAPÍTULOS</vt:lpstr>
      <vt:lpstr>EJECUCIÓN ACUMULADA DE GASTOS A MAYO DE 2019  PARTIDA 13. CAPÍTULO 01. PROGRAMA 01:  SUBSECRETARÍA DE AGRICULTURA</vt:lpstr>
      <vt:lpstr>EJECUCIÓN ACUMULADA DE GASTOS A MAYO DE 2019  PARTIDA 13. CAPÍTULO 01. PROGRAMA 02:  INVESTIGACIÓN E INNOVACIÓN TECNOLÓGICA SILVOAGROPECUARIA</vt:lpstr>
      <vt:lpstr>EJECUCIÓN ACUMULADA DE GASTOS A MAYO DE 2019  PARTIDA 13. CAPÍTULO 02. PROGRAMA 01:  OFICINA DE ESTUDIOS Y POLÍTICAS AGRARIAS</vt:lpstr>
      <vt:lpstr>EJECUCIÓN ACUMULADA DE GASTOS A MAYO DE 2019  PARTIDA 13. CAPÍTULO 03. PROGRAMA 01:  INSTITUTO DE DESARROLLO AGROPECUARIO</vt:lpstr>
      <vt:lpstr>EJECUCIÓN ACUMULADA DE GASTOS A MAYO DE 2019  PARTIDA 13. CAPÍTULO 03. PROGRAMA 01:  INSTITUTO DE DESARROLLO AGROPECUARIO</vt:lpstr>
      <vt:lpstr>EJECUCIÓN ACUMULADA DE GASTOS A MAYO DE 2019  PARTIDA 13. CAPÍTULO 04. PROGRAMA 01:  SERVICIO AGRÍCOLA Y GANADERO</vt:lpstr>
      <vt:lpstr>EJECUCIÓN ACUMULADA DE GASTOS A MAYO DE 2019  PARTIDA 13. CAPÍTULO 04. PROGRAMA 04:  INSPECCIONES EXPORTACIONES SILVOAGROPECUARIAS</vt:lpstr>
      <vt:lpstr>EJECUCIÓN ACUMULADA DE GASTOS A MAYO DE 2019  PARTIDA 13. CAPÍTULO 04. PROGRAMA 05:  PROGRAMA DESARROLLO GANADERO</vt:lpstr>
      <vt:lpstr>EJECUCIÓN ACUMULADA DE GASTOS A MAYO DE 2019  PARTIDA 13. CAPÍTULO 04. PROGRAMA 06:  VIGILANCIA Y CONTROL SILVOAGRÍCOLA</vt:lpstr>
      <vt:lpstr>EJECUCIÓN ACUMULADA DE GASTOS A MAYO DE 2019  PARTIDA 13. CAPÍTULO 04. PROGRAMA 07:  PROGRAMA DE CONTROLES FRONTERIZOS</vt:lpstr>
      <vt:lpstr>EJECUCIÓN ACUMULADA DE GASTOS A MAYO DE 2019  PARTIDA 13. CAPÍTULO 04. PROGRAMA 08:  PROGRAMA GESTIÓN Y CONSERVACIÓN DE RECURSOS NATURALES RENOVABLES</vt:lpstr>
      <vt:lpstr>EJECUCIÓN ACUMULADA DE GASTOS A MAYO DE 2019  PARTIDA 13. CAPÍTULO 04. PROGRAMA 09:  LABORATORIOS</vt:lpstr>
      <vt:lpstr>EJECUCIÓN ACUMULADA DE GASTOS A MAYO DE 2019  PARTIDA 13. CAPÍTULO 05. PROGRAMA 01:  CORPORACIÓN NACIONAL FORESTAL</vt:lpstr>
      <vt:lpstr>EJECUCIÓN ACUMULADA DE GASTOS A MAYO DE 2019  PARTIDA 13. CAPÍTULO 05. PROGRAMA 03:  PROGRAMA DE MANEJO DEL FUEGO</vt:lpstr>
      <vt:lpstr>EJECUCIÓN ACUMULADA DE GASTOS A MAYO DE 2019  PARTIDA 13. CAPÍTULO 05. PROGRAMA 04:  ÁREAS SILVESTRES PROTEGIDAS</vt:lpstr>
      <vt:lpstr>EJECUCIÓN ACUMULADA DE GASTOS A MAYO DE 2019  PARTIDA 13. CAPÍTULO 05. PROGRAMA 05:  GESTIÓN FORESTAL</vt:lpstr>
      <vt:lpstr>EJECUCIÓN ACUMULADA DE GASTOS A MAYO DE 2019  PARTIDA 13. CAPÍTULO 05. PROGRAMA 06:  PROGRAMA  DE ARBORIZACIÓN URBANA</vt:lpstr>
      <vt:lpstr>EJECUCIÓN ACUMULADA DE GASTOS A MAYO DE 2019  PARTIDA 13. CAPÍTULO 06. PROGRAMA 01:  COMISIÓN NACIONAL DE RIEGO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Presupuesto Santiago</cp:lastModifiedBy>
  <cp:revision>153</cp:revision>
  <cp:lastPrinted>2016-08-05T21:17:59Z</cp:lastPrinted>
  <dcterms:created xsi:type="dcterms:W3CDTF">2016-08-05T20:56:34Z</dcterms:created>
  <dcterms:modified xsi:type="dcterms:W3CDTF">2019-07-04T20:00:54Z</dcterms:modified>
</cp:coreProperties>
</file>