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5" r:id="rId4"/>
    <p:sldId id="306" r:id="rId5"/>
    <p:sldId id="303" r:id="rId6"/>
    <p:sldId id="304" r:id="rId7"/>
    <p:sldId id="302" r:id="rId8"/>
    <p:sldId id="301" r:id="rId9"/>
    <p:sldId id="264" r:id="rId10"/>
    <p:sldId id="263" r:id="rId11"/>
    <p:sldId id="265" r:id="rId12"/>
    <p:sldId id="269" r:id="rId13"/>
    <p:sldId id="271" r:id="rId14"/>
    <p:sldId id="273" r:id="rId15"/>
    <p:sldId id="274" r:id="rId16"/>
    <p:sldId id="275" r:id="rId17"/>
    <p:sldId id="287" r:id="rId18"/>
    <p:sldId id="289" r:id="rId19"/>
    <p:sldId id="290" r:id="rId20"/>
    <p:sldId id="288" r:id="rId21"/>
    <p:sldId id="291" r:id="rId22"/>
    <p:sldId id="292" r:id="rId23"/>
    <p:sldId id="293" r:id="rId24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>
        <p:scale>
          <a:sx n="121" d="100"/>
          <a:sy n="121" d="100"/>
        </p:scale>
        <p:origin x="-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10419884680080647"/>
          <c:y val="5.725128077517373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5005334608832297"/>
          <c:w val="1"/>
          <c:h val="0.46405608317907415"/>
        </c:manualLayout>
      </c:layout>
      <c:pie3DChart>
        <c:varyColors val="1"/>
        <c:ser>
          <c:idx val="0"/>
          <c:order val="0"/>
          <c:tx>
            <c:strRef>
              <c:f>'Partida 12'!$D$63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95-43D7-BA9C-D8AF7573A8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95-43D7-BA9C-D8AF7573A8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95-43D7-BA9C-D8AF7573A8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95-43D7-BA9C-D8AF7573A8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195-43D7-BA9C-D8AF7573A8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195-43D7-BA9C-D8AF7573A801}"/>
              </c:ext>
            </c:extLst>
          </c:dPt>
          <c:dLbls>
            <c:dLbl>
              <c:idx val="1"/>
              <c:layout>
                <c:manualLayout>
                  <c:x val="-4.3314327088424288E-2"/>
                  <c:y val="-0.1305279013908494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95-43D7-BA9C-D8AF7573A801}"/>
                </c:ext>
              </c:extLst>
            </c:dLbl>
            <c:dLbl>
              <c:idx val="2"/>
              <c:layout>
                <c:manualLayout>
                  <c:x val="5.5557146265807683E-2"/>
                  <c:y val="4.08032469348639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95-43D7-BA9C-D8AF7573A801}"/>
                </c:ext>
              </c:extLst>
            </c:dLbl>
            <c:dLbl>
              <c:idx val="3"/>
              <c:layout>
                <c:manualLayout>
                  <c:x val="-5.6119608562299984E-3"/>
                  <c:y val="-1.41096279657070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95-43D7-BA9C-D8AF7573A80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'Partida 12'!$C$64:$C$67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INICIATIVAS DE INVERSIÓN                                                        </c:v>
                </c:pt>
                <c:pt idx="2">
                  <c:v>TRANSFERENCIAS DE CAPITAL         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12'!$D$64:$D$67</c:f>
              <c:numCache>
                <c:formatCode>#,##0</c:formatCode>
                <c:ptCount val="4"/>
                <c:pt idx="0">
                  <c:v>211779014</c:v>
                </c:pt>
                <c:pt idx="1">
                  <c:v>1716587204</c:v>
                </c:pt>
                <c:pt idx="2">
                  <c:v>518906787</c:v>
                </c:pt>
                <c:pt idx="3">
                  <c:v>30941163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195-43D7-BA9C-D8AF7573A8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99359414610506"/>
          <c:y val="0.76689909270254886"/>
          <c:w val="0.38772286033875025"/>
          <c:h val="0.21424376611899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 xmlns:c16r2="http://schemas.microsoft.com/office/drawing/2015/06/chart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3803046597197328"/>
          <c:y val="6.711481242163824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12'!$M$63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12'!$L$64:$L$69</c:f>
              <c:strCache>
                <c:ptCount val="6"/>
                <c:pt idx="0">
                  <c:v>SEC. Y ADM. GRAL</c:v>
                </c:pt>
                <c:pt idx="1">
                  <c:v>DIR.GRAL. DE OBRAS PÚBLICAS</c:v>
                </c:pt>
                <c:pt idx="2">
                  <c:v>DIR. GRAL. DE CONCESIONES DE OBRAS PÚBLICAS</c:v>
                </c:pt>
                <c:pt idx="3">
                  <c:v>DIR. GRAL. DE AGUAS</c:v>
                </c:pt>
                <c:pt idx="4">
                  <c:v>INH</c:v>
                </c:pt>
                <c:pt idx="5">
                  <c:v>SSS</c:v>
                </c:pt>
              </c:strCache>
            </c:strRef>
          </c:cat>
          <c:val>
            <c:numRef>
              <c:f>'Partida 12'!$M$64:$M$69</c:f>
              <c:numCache>
                <c:formatCode>#,##0</c:formatCode>
                <c:ptCount val="6"/>
                <c:pt idx="0">
                  <c:v>21558684</c:v>
                </c:pt>
                <c:pt idx="1">
                  <c:v>1794031705</c:v>
                </c:pt>
                <c:pt idx="2">
                  <c:v>631667754</c:v>
                </c:pt>
                <c:pt idx="3">
                  <c:v>18755866</c:v>
                </c:pt>
                <c:pt idx="4">
                  <c:v>2006913</c:v>
                </c:pt>
                <c:pt idx="5">
                  <c:v>10193246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49-4622-8B67-558FD8AE49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3311488"/>
        <c:axId val="52306496"/>
      </c:barChart>
      <c:catAx>
        <c:axId val="5331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52306496"/>
        <c:crosses val="autoZero"/>
        <c:auto val="1"/>
        <c:lblAlgn val="ctr"/>
        <c:lblOffset val="100"/>
        <c:noMultiLvlLbl val="0"/>
      </c:catAx>
      <c:valAx>
        <c:axId val="5230649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5331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08-07-2019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08-07-2019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08-07-2019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08-07-2019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08-07-2019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14" name="Picture 16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2" y="40867"/>
            <a:ext cx="367030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Hoja_de_c_lculo_de_Microsoft_Excel5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r>
              <a:rPr lang="es-CL" sz="2000" b="1" dirty="0">
                <a:latin typeface="+mn-lt"/>
              </a:rPr>
              <a:t/>
            </a:r>
            <a:br>
              <a:rPr lang="es-CL" sz="2000" b="1" dirty="0">
                <a:latin typeface="+mn-lt"/>
              </a:rPr>
            </a:br>
            <a:r>
              <a:rPr lang="es-CL" sz="2000" b="1" cap="all" dirty="0">
                <a:latin typeface="+mn-lt"/>
              </a:rPr>
              <a:t>al mes de MAYO de 2019</a:t>
            </a:r>
            <a:br>
              <a:rPr lang="es-CL" sz="2000" b="1" cap="all" dirty="0">
                <a:latin typeface="+mn-lt"/>
              </a:rPr>
            </a:br>
            <a:r>
              <a:rPr lang="es-CL" sz="2000" b="1" cap="all" dirty="0">
                <a:latin typeface="+mn-lt"/>
              </a:rPr>
              <a:t>Partida 12</a:t>
            </a:r>
            <a:r>
              <a:rPr lang="es-CL" sz="2000" b="1" dirty="0">
                <a:latin typeface="+mn-lt"/>
              </a:rPr>
              <a:t>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OBRAS PÚBLICAS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julio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03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49868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01. PROGRAMA 01: SECRETARÍA Y ADMINISTRACIÓN GENERAL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333162"/>
              </p:ext>
            </p:extLst>
          </p:nvPr>
        </p:nvGraphicFramePr>
        <p:xfrm>
          <a:off x="467544" y="1556792"/>
          <a:ext cx="82089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Hoja de cálculo" r:id="rId3" imgW="8086882" imgH="3124055" progId="Excel.Sheet.12">
                  <p:embed/>
                </p:oleObj>
              </mc:Choice>
              <mc:Fallback>
                <p:oleObj name="Hoja de cálculo" r:id="rId3" imgW="8086882" imgH="312405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56792"/>
                        <a:ext cx="8208912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6311" y="5510061"/>
            <a:ext cx="8150145" cy="22319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01: ADMINISTRACIÓN Y EJECUCIÓN DE OBRAS PÚBLICAS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32474"/>
              </p:ext>
            </p:extLst>
          </p:nvPr>
        </p:nvGraphicFramePr>
        <p:xfrm>
          <a:off x="467544" y="1720949"/>
          <a:ext cx="8208912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Hoja de cálculo" r:id="rId3" imgW="8724810" imgH="3724249" progId="Excel.Sheet.12">
                  <p:embed/>
                </p:oleObj>
              </mc:Choice>
              <mc:Fallback>
                <p:oleObj name="Hoja de cálculo" r:id="rId3" imgW="8724810" imgH="372424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0949"/>
                        <a:ext cx="8208912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199" y="5152107"/>
            <a:ext cx="8229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02: DIRECCIÓN DE ARQUITECTURA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xmlns="" id="{F714B682-AC5D-4353-ADE4-60E30DB82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60856"/>
              </p:ext>
            </p:extLst>
          </p:nvPr>
        </p:nvGraphicFramePr>
        <p:xfrm>
          <a:off x="414338" y="1719263"/>
          <a:ext cx="827246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9263"/>
                        <a:ext cx="827246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3221" y="5591418"/>
            <a:ext cx="7997602" cy="21384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03: DIRECCIÓN DE OBRAS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HIDRÁULICAS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95C6EEC8-C459-466B-A3CE-E301D207E1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44273"/>
              </p:ext>
            </p:extLst>
          </p:nvPr>
        </p:nvGraphicFramePr>
        <p:xfrm>
          <a:off x="414338" y="1712565"/>
          <a:ext cx="8210798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Worksheet" r:id="rId3" imgW="8724900" imgH="3876765" progId="Excel.Sheet.12">
                  <p:embed/>
                </p:oleObj>
              </mc:Choice>
              <mc:Fallback>
                <p:oleObj name="Worksheet" r:id="rId3" imgW="8724900" imgH="38767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2565"/>
                        <a:ext cx="8210798" cy="387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7857" y="6358036"/>
            <a:ext cx="8034583" cy="3113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04: DIRECCIÓN DE VIALIDAD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7A580ED7-9272-48B0-9026-B9FD292DF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391050"/>
              </p:ext>
            </p:extLst>
          </p:nvPr>
        </p:nvGraphicFramePr>
        <p:xfrm>
          <a:off x="414338" y="1556792"/>
          <a:ext cx="8272462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Worksheet" r:id="rId3" imgW="8724900" imgH="5095785" progId="Excel.Sheet.12">
                  <p:embed/>
                </p:oleObj>
              </mc:Choice>
              <mc:Fallback>
                <p:oleObj name="Worksheet" r:id="rId3" imgW="8724900" imgH="5095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72462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5128949"/>
            <a:ext cx="8219256" cy="244267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06: DIRECCIÓN DE OBRAS PORTUARIAS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C650BBE8-A8BF-44F6-A32B-2BB3971965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0368"/>
              </p:ext>
            </p:extLst>
          </p:nvPr>
        </p:nvGraphicFramePr>
        <p:xfrm>
          <a:off x="414338" y="1795463"/>
          <a:ext cx="8262118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Worksheet" r:id="rId3" imgW="8724900" imgH="3266985" progId="Excel.Sheet.12">
                  <p:embed/>
                </p:oleObj>
              </mc:Choice>
              <mc:Fallback>
                <p:oleObj name="Worksheet" r:id="rId3" imgW="8724900" imgH="32669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95463"/>
                        <a:ext cx="8262118" cy="326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8924" y="5229200"/>
            <a:ext cx="8167532" cy="24530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07: DIRECCIÓN DE AEROPUERTOS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A9F1DDA6-581D-4C8D-ABA5-4CB0D203C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76921"/>
              </p:ext>
            </p:extLst>
          </p:nvPr>
        </p:nvGraphicFramePr>
        <p:xfrm>
          <a:off x="414338" y="1719263"/>
          <a:ext cx="8272462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Worksheet" r:id="rId3" imgW="8724900" imgH="3419565" progId="Excel.Sheet.12">
                  <p:embed/>
                </p:oleObj>
              </mc:Choice>
              <mc:Fallback>
                <p:oleObj name="Worksheet" r:id="rId3" imgW="8724900" imgH="34195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19263"/>
                        <a:ext cx="8272462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286" y="4944576"/>
            <a:ext cx="8270170" cy="212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11: DIRECCIÓN DE PLANEAMIENTO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CCDBA44E-FB2D-4E0D-97EF-062AC3E80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072255"/>
              </p:ext>
            </p:extLst>
          </p:nvPr>
        </p:nvGraphicFramePr>
        <p:xfrm>
          <a:off x="414338" y="1484784"/>
          <a:ext cx="8272462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Hoja de cálculo" r:id="rId3" imgW="8724810" imgH="3581295" progId="Excel.Sheet.12">
                  <p:embed/>
                </p:oleObj>
              </mc:Choice>
              <mc:Fallback>
                <p:oleObj name="Hoja de cálculo" r:id="rId3" imgW="8724810" imgH="35812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484784"/>
                        <a:ext cx="8272462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3 Marcador de pie de página"/>
          <p:cNvSpPr txBox="1">
            <a:spLocks/>
          </p:cNvSpPr>
          <p:nvPr/>
        </p:nvSpPr>
        <p:spPr>
          <a:xfrm>
            <a:off x="406286" y="5229200"/>
            <a:ext cx="8209538" cy="136815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1050" dirty="0" smtClean="0"/>
              <a:t>La ejecución presupuestaria de la Dirección de Planeamiento, de un 1,2% respecto a los recursos vigentes, se explica fundamentalmente porque no se han transferido los recursos asociados a la asignación 33.01.026 Empresa Metro S.A., con recursos asociados por $162.741 millones.</a:t>
            </a:r>
          </a:p>
          <a:p>
            <a:r>
              <a:rPr lang="es-CL" sz="1050" dirty="0" smtClean="0"/>
              <a:t>Respecto a los últimos 4 años, a continuación se presentan los niveles de ejecución a mayo:</a:t>
            </a:r>
          </a:p>
          <a:p>
            <a:endParaRPr lang="es-CL" sz="1050" dirty="0" smtClean="0"/>
          </a:p>
          <a:p>
            <a:pPr marL="171450" indent="-171450">
              <a:buFontTx/>
              <a:buChar char="-"/>
            </a:pPr>
            <a:r>
              <a:rPr lang="es-CL" sz="1050" dirty="0" smtClean="0"/>
              <a:t>2019: 1,2%</a:t>
            </a:r>
          </a:p>
          <a:p>
            <a:pPr marL="171450" indent="-171450">
              <a:buFontTx/>
              <a:buChar char="-"/>
            </a:pPr>
            <a:r>
              <a:rPr lang="es-CL" sz="1050" dirty="0" smtClean="0"/>
              <a:t>2018: 55%</a:t>
            </a:r>
          </a:p>
          <a:p>
            <a:pPr marL="171450" indent="-171450">
              <a:buFontTx/>
              <a:buChar char="-"/>
            </a:pPr>
            <a:r>
              <a:rPr lang="es-CL" sz="1050" dirty="0" smtClean="0"/>
              <a:t>2017: 77%</a:t>
            </a:r>
          </a:p>
          <a:p>
            <a:pPr marL="171450" indent="-171450">
              <a:buFontTx/>
              <a:buChar char="-"/>
            </a:pPr>
            <a:r>
              <a:rPr lang="es-CL" sz="1050" dirty="0" smtClean="0"/>
              <a:t>2016: 48%</a:t>
            </a:r>
          </a:p>
          <a:p>
            <a:pPr marL="171450" indent="-171450">
              <a:buFontTx/>
              <a:buChar char="-"/>
            </a:pPr>
            <a:endParaRPr lang="es-CL" sz="1050" dirty="0"/>
          </a:p>
        </p:txBody>
      </p:sp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8134" y="4644464"/>
            <a:ext cx="8228322" cy="29670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02. PROGRAMA 12: AGUA POTABLE RURAL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296ACF22-012C-4304-B484-2E2B07DF1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401902"/>
              </p:ext>
            </p:extLst>
          </p:nvPr>
        </p:nvGraphicFramePr>
        <p:xfrm>
          <a:off x="414338" y="1771253"/>
          <a:ext cx="8201486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Worksheet" r:id="rId3" imgW="8648700" imgH="2809785" progId="Excel.Sheet.12">
                  <p:embed/>
                </p:oleObj>
              </mc:Choice>
              <mc:Fallback>
                <p:oleObj name="Worksheet" r:id="rId3" imgW="86487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1253"/>
                        <a:ext cx="8201486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4632728"/>
            <a:ext cx="8076272" cy="23643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03. PROGRAMA 01: DIRECCIÓN GENERAL DE CONCESIONES DE OBRAS PÚBLICAS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B28B5221-F61D-4122-BDF5-826EC9E24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33557"/>
              </p:ext>
            </p:extLst>
          </p:nvPr>
        </p:nvGraphicFramePr>
        <p:xfrm>
          <a:off x="414338" y="1628800"/>
          <a:ext cx="8201486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vigente de </a:t>
            </a:r>
            <a:r>
              <a:rPr lang="es-CL" sz="1600" b="1" dirty="0">
                <a:latin typeface="+mn-lt"/>
              </a:rPr>
              <a:t>$2.756.713 millones</a:t>
            </a:r>
            <a:r>
              <a:rPr lang="es-CL" sz="1600" dirty="0">
                <a:latin typeface="+mn-lt"/>
              </a:rPr>
              <a:t>, de los cuales un 90% se destina a iniciativas de inversión y transferencias de 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El gasto total del Ministerio ascendió a </a:t>
            </a:r>
            <a:r>
              <a:rPr lang="es-CL" sz="1600" b="1" dirty="0"/>
              <a:t>$968.274 millones</a:t>
            </a:r>
            <a:r>
              <a:rPr lang="es-CL" sz="1600" dirty="0"/>
              <a:t>, es decir, un </a:t>
            </a:r>
            <a:r>
              <a:rPr lang="es-CL" sz="1600" b="1" dirty="0"/>
              <a:t>35%</a:t>
            </a:r>
            <a:r>
              <a:rPr lang="es-CL" sz="1600" dirty="0"/>
              <a:t> respecto de la ley vigente</a:t>
            </a:r>
            <a:r>
              <a:rPr lang="es-CL" sz="1600" dirty="0"/>
              <a:t>. </a:t>
            </a:r>
            <a:endParaRPr lang="es-CL" sz="1600" dirty="0" smtClean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Dirección de Planeamiento</a:t>
            </a:r>
            <a:r>
              <a:rPr lang="es-CL" sz="1600" dirty="0"/>
              <a:t>, se observa una ejecución presupuestaria de 1,2%. Esto se explica fundamentalmente porque no se han transferido los recursos asociados </a:t>
            </a:r>
            <a:r>
              <a:rPr lang="es-CL" sz="1600" dirty="0" smtClean="0"/>
              <a:t>a </a:t>
            </a:r>
            <a:r>
              <a:rPr lang="es-CL" sz="1600" dirty="0"/>
              <a:t>la Empresa Metro S.A., por $162.741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Respecto </a:t>
            </a:r>
            <a:r>
              <a:rPr lang="es-CL" sz="1600" dirty="0"/>
              <a:t>al Subtítulo 33 </a:t>
            </a:r>
            <a:r>
              <a:rPr lang="es-CL" sz="1600" b="1" dirty="0"/>
              <a:t>Transferencias de Capital</a:t>
            </a:r>
            <a:r>
              <a:rPr lang="es-CL" sz="1600" dirty="0"/>
              <a:t>, con recursos vigentes por $518.906 millones, de los cuales $356.166 millones se asignan al Reembolso de IVA asociado a la obras en fase de construcción como de operación del Sistema de Concesiones, y  $162.741 millones se destinan a cubrir los compromisos fiscales asumidos en la inversión para la extensión de las Líneas de Metro; se observa gasto total de $115.782 millones, que equivalen a un 22%.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>
                <a:latin typeface="+mn-lt"/>
              </a:rPr>
              <a:t>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</p:spTree>
    <p:extLst>
      <p:ext uri="{BB962C8B-B14F-4D97-AF65-F5344CB8AC3E}">
        <p14:creationId xmlns:p14="http://schemas.microsoft.com/office/powerpoint/2010/main" val="2935256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6" y="551214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04. PROGRAMA 01: DIRECCIÓN GENERAL DE AGUAS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C7B863C0-E1D1-4F27-8195-E7E4F051F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730818"/>
              </p:ext>
            </p:extLst>
          </p:nvPr>
        </p:nvGraphicFramePr>
        <p:xfrm>
          <a:off x="414338" y="1720949"/>
          <a:ext cx="8201486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Worksheet" r:id="rId3" imgW="8724900" imgH="3724185" progId="Excel.Sheet.12">
                  <p:embed/>
                </p:oleObj>
              </mc:Choice>
              <mc:Fallback>
                <p:oleObj name="Worksheet" r:id="rId3" imgW="8724900" imgH="37241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20949"/>
                        <a:ext cx="8201486" cy="3724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4792067"/>
            <a:ext cx="822960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4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05. PROGRAMA 01: INSTITUTO NACIONAL DE HIDRÁULICA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0D21463E-4402-4B3C-8DE1-C764B2362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286001"/>
              </p:ext>
            </p:extLst>
          </p:nvPr>
        </p:nvGraphicFramePr>
        <p:xfrm>
          <a:off x="414338" y="1700808"/>
          <a:ext cx="8201486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6855" y="4219496"/>
            <a:ext cx="8229601" cy="21761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12. CAPÍTULO 07. PROGRAMA 01: SUPERINTENDENCIA DE SERVICIOS SANITARIOS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715AA1A1-C701-4479-85DA-BA654A5ABF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207543"/>
              </p:ext>
            </p:extLst>
          </p:nvPr>
        </p:nvGraphicFramePr>
        <p:xfrm>
          <a:off x="414338" y="1628800"/>
          <a:ext cx="8201486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Para los Subtítulo 31 </a:t>
            </a:r>
            <a:r>
              <a:rPr lang="es-CL" sz="1600" b="1" dirty="0"/>
              <a:t>Iniciativas de Inversión</a:t>
            </a:r>
            <a:r>
              <a:rPr lang="es-CL" sz="1600" dirty="0"/>
              <a:t>, se observa un presupuesto vigente de $1.726.556 millones, que financian los compromisos de arrastre de la cartera de proyectos del año 2018, los niveles anuales de conservación de la infraestructura pública, y nuevas licitaciones de proyectos. En este corte mensual, se observa una ejecución presupuestaria de 28%, que totaliza $489.847 millones</a:t>
            </a:r>
            <a:r>
              <a:rPr lang="es-CL" sz="1600" dirty="0" smtClean="0"/>
              <a:t>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 smtClean="0"/>
              <a:t>Respecto </a:t>
            </a:r>
            <a:r>
              <a:rPr lang="es-CL" sz="1600" dirty="0"/>
              <a:t>al </a:t>
            </a:r>
            <a:r>
              <a:rPr lang="es-CL" sz="1600" dirty="0" smtClean="0"/>
              <a:t>gasto del </a:t>
            </a:r>
            <a:r>
              <a:rPr lang="es-CL" sz="1600" b="1" dirty="0"/>
              <a:t>Subtítulo 31, </a:t>
            </a:r>
            <a:r>
              <a:rPr lang="es-CL" sz="1600" b="1" dirty="0" smtClean="0"/>
              <a:t>por Programa Presupuestario</a:t>
            </a:r>
            <a:r>
              <a:rPr lang="es-CL" sz="1600" dirty="0" smtClean="0"/>
              <a:t>, se observa en la tabla siguiente el nivel de ejecución presupuestaria al mes de mayo.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endParaRPr lang="es-CL" sz="1600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xmlns="" id="{F1A99CAF-02B7-4A4B-A3A0-384E685B76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762350"/>
              </p:ext>
            </p:extLst>
          </p:nvPr>
        </p:nvGraphicFramePr>
        <p:xfrm>
          <a:off x="681037" y="3969060"/>
          <a:ext cx="778192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Worksheet" r:id="rId3" imgW="7781857" imgH="2324010" progId="Excel.Sheet.12">
                  <p:embed/>
                </p:oleObj>
              </mc:Choice>
              <mc:Fallback>
                <p:oleObj name="Worksheet" r:id="rId3" imgW="7781857" imgH="2324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" y="3969060"/>
                        <a:ext cx="778192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7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118557"/>
            <a:ext cx="748883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18FFBFB1-DDD6-4BFF-A431-848CA6709A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21811"/>
              </p:ext>
            </p:extLst>
          </p:nvPr>
        </p:nvGraphicFramePr>
        <p:xfrm>
          <a:off x="1475656" y="1923904"/>
          <a:ext cx="6336704" cy="3744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87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3568" y="5704798"/>
            <a:ext cx="7308812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xmlns="" id="{9D6227D1-A8B2-4283-BA4D-3F1962EE6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989850"/>
              </p:ext>
            </p:extLst>
          </p:nvPr>
        </p:nvGraphicFramePr>
        <p:xfrm>
          <a:off x="1151620" y="1844824"/>
          <a:ext cx="6840760" cy="351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71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39082" y="5993129"/>
            <a:ext cx="7704856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975F78C-F5FE-4F8B-B237-3C23C28FB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11784"/>
            <a:ext cx="8210798" cy="42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1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27584" y="5854263"/>
            <a:ext cx="7974087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5FBA75-9DF4-48EC-B4F4-179BBF89B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58" y="1609186"/>
            <a:ext cx="8210798" cy="41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1331" y="4504035"/>
            <a:ext cx="8148277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MINISTERIO DE OBRAS PÚBLICAS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xmlns="" id="{45A830EB-7892-418B-881F-CE5DB6827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16542"/>
              </p:ext>
            </p:extLst>
          </p:nvPr>
        </p:nvGraphicFramePr>
        <p:xfrm>
          <a:off x="461331" y="1772816"/>
          <a:ext cx="8148276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Worksheet" r:id="rId3" imgW="7524885" imgH="2619465" progId="Excel.Sheet.12">
                  <p:embed/>
                </p:oleObj>
              </mc:Choice>
              <mc:Fallback>
                <p:oleObj name="Worksheet" r:id="rId3" imgW="7524885" imgH="26194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331" y="1772816"/>
                        <a:ext cx="8148276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8924" y="500809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 RESUMEN POR CAPÍTULOS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xmlns="" id="{664BEDEF-5FAA-4326-80E1-4CE7CE994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809908"/>
              </p:ext>
            </p:extLst>
          </p:nvPr>
        </p:nvGraphicFramePr>
        <p:xfrm>
          <a:off x="414336" y="1556792"/>
          <a:ext cx="8201488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Worksheet" r:id="rId4" imgW="8410643" imgH="3390990" progId="Excel.Sheet.12">
                  <p:embed/>
                </p:oleObj>
              </mc:Choice>
              <mc:Fallback>
                <p:oleObj name="Worksheet" r:id="rId4" imgW="8410643" imgH="3390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556792"/>
                        <a:ext cx="8201488" cy="339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934</Words>
  <Application>Microsoft Office PowerPoint</Application>
  <PresentationFormat>Presentación en pantalla (4:3)</PresentationFormat>
  <Paragraphs>110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1_Tema de Office</vt:lpstr>
      <vt:lpstr>Tema de Office</vt:lpstr>
      <vt:lpstr>Imagen de mapa de bits</vt:lpstr>
      <vt:lpstr>Worksheet</vt:lpstr>
      <vt:lpstr>Hoja de cálculo de Microsoft Excel</vt:lpstr>
      <vt:lpstr>EJECUCIÓN ACUMULADA DE GASTOS PRESUPUESTARIOS al mes de MAYO de 2019 Partida 12: MINISTERIO DE OBRAS PÚBLICAS</vt:lpstr>
      <vt:lpstr>EJECUCIÓN ACUMULADA DE GASTOS A ENERO DE 2019  PARTIDA 12 MINISTERIO DE OBRAS PÚBLICAS</vt:lpstr>
      <vt:lpstr>EJECUCIÓN ACUMULADA DE GASTOS A ENERO DE 2019  PARTIDA 12 MINISTERIO DE OBRAS PÚBLICAS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MAYO DE 2019  PARTIDA 12 MINISTERIO DE OBRAS PÚBLICAS</vt:lpstr>
      <vt:lpstr>EJECUCIÓN ACUMULADA DE GASTOS A MAYO DE 2019  PARTIDA 12 RESUMEN POR CAPÍTULOS</vt:lpstr>
      <vt:lpstr>EJECUCIÓN ACUMULADA DE GASTOS A MAYO DE 2019  PARTIDA 12. CAPÍTULO 01. PROGRAMA 01: SECRETARÍA Y ADMINISTRACIÓN GENERAL</vt:lpstr>
      <vt:lpstr>EJECUCIÓN ACUMULADA DE GASTOS A MAYO DE 2019  PARTIDA 12. CAPÍTULO 02. PROGRAMA 01: ADMINISTRACIÓN Y EJECUCIÓN DE OBRAS PÚBLICAS</vt:lpstr>
      <vt:lpstr>EJECUCIÓN ACUMULADA DE GASTOS A MAYO DE 2019  PARTIDA 12. CAPÍTULO 02. PROGRAMA 02: DIRECCIÓN DE ARQUITECTURA</vt:lpstr>
      <vt:lpstr>EJECUCIÓN ACUMULADA DE GASTOS A MAYO DE 2019  PARTIDA 12. CAPÍTULO 02. PROGRAMA 03: DIRECCIÓN DE OBRAS HIDRÁULICAS</vt:lpstr>
      <vt:lpstr>EJECUCIÓN ACUMULADA DE GASTOS A MAYO DE 2019  PARTIDA 12. CAPÍTULO 02. PROGRAMA 04: DIRECCIÓN DE VIALIDAD</vt:lpstr>
      <vt:lpstr>EJECUCIÓN ACUMULADA DE GASTOS A MAYO DE 2019  PARTIDA 12. CAPÍTULO 02. PROGRAMA 06: DIRECCIÓN DE OBRAS PORTUARIAS</vt:lpstr>
      <vt:lpstr>EJECUCIÓN ACUMULADA DE GASTOS A MAYO DE 2019  PARTIDA 12. CAPÍTULO 02. PROGRAMA 07: DIRECCIÓN DE AEROPUERTOS</vt:lpstr>
      <vt:lpstr>EJECUCIÓN ACUMULADA DE GASTOS A MAYO DE 2019  PARTIDA 12. CAPÍTULO 02. PROGRAMA 11: DIRECCIÓN DE PLANEAMIENTO</vt:lpstr>
      <vt:lpstr>EJECUCIÓN ACUMULADA DE GASTOS A MAYO DE 2019  PARTIDA 12. CAPÍTULO 02. PROGRAMA 12: AGUA POTABLE RURAL</vt:lpstr>
      <vt:lpstr>EJECUCIÓN ACUMULADA DE GASTOS A MAYO DE 2019  PARTIDA 12. CAPÍTULO 03. PROGRAMA 01: DIRECCIÓN GENERAL DE CONCESIONES DE OBRAS PÚBLICAS</vt:lpstr>
      <vt:lpstr>EJECUCIÓN ACUMULADA DE GASTOS A MAYO DE 2019  PARTIDA 12. CAPÍTULO 04. PROGRAMA 01: DIRECCIÓN GENERAL DE AGUAS</vt:lpstr>
      <vt:lpstr>EJECUCIÓN ACUMULADA DE GASTOS A MAYO DE 2019  PARTIDA 12. CAPÍTULO 05. PROGRAMA 01: INSTITUTO NACIONAL DE HIDRÁULICA</vt:lpstr>
      <vt:lpstr>EJECUCIÓN ACUMULADA DE GASTOS A MAYO DE 2019  PARTIDA 12. CAPÍTULO 07. PROGRAMA 01: SUPERINTENDENCIA DE SERVICIOS SANITARIOS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251</cp:revision>
  <cp:lastPrinted>2019-07-08T13:39:56Z</cp:lastPrinted>
  <dcterms:created xsi:type="dcterms:W3CDTF">2016-06-23T13:38:47Z</dcterms:created>
  <dcterms:modified xsi:type="dcterms:W3CDTF">2019-07-08T13:41:43Z</dcterms:modified>
</cp:coreProperties>
</file>