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326" r:id="rId4"/>
    <p:sldId id="325" r:id="rId5"/>
    <p:sldId id="323" r:id="rId6"/>
    <p:sldId id="324" r:id="rId7"/>
    <p:sldId id="328" r:id="rId8"/>
    <p:sldId id="327" r:id="rId9"/>
    <p:sldId id="329" r:id="rId10"/>
    <p:sldId id="330" r:id="rId11"/>
    <p:sldId id="264" r:id="rId12"/>
    <p:sldId id="322" r:id="rId13"/>
    <p:sldId id="263" r:id="rId14"/>
    <p:sldId id="302" r:id="rId15"/>
    <p:sldId id="303" r:id="rId16"/>
    <p:sldId id="299" r:id="rId17"/>
    <p:sldId id="300" r:id="rId18"/>
    <p:sldId id="301" r:id="rId19"/>
    <p:sldId id="304" r:id="rId20"/>
    <p:sldId id="305" r:id="rId21"/>
    <p:sldId id="306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3" d="100"/>
          <a:sy n="73" d="100"/>
        </p:scale>
        <p:origin x="84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1834799765655067"/>
          <c:w val="0.9436980166346769"/>
          <c:h val="0.655756582766663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3-4EDF-9021-27C2DF825997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33-4EDF-9021-27C2DF825997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11'!$D$40:$H$40</c:f>
              <c:numCache>
                <c:formatCode>0.0%</c:formatCode>
                <c:ptCount val="5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33-4EDF-9021-27C2DF8259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75525120"/>
        <c:axId val="75539200"/>
      </c:barChart>
      <c:catAx>
        <c:axId val="7552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5539200"/>
        <c:crosses val="autoZero"/>
        <c:auto val="0"/>
        <c:lblAlgn val="ctr"/>
        <c:lblOffset val="100"/>
        <c:noMultiLvlLbl val="0"/>
      </c:catAx>
      <c:valAx>
        <c:axId val="755392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5525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D0-4A90-B69F-1BB62F8D47B7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D0-4A90-B69F-1BB62F8D47B7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D0-4A90-B69F-1BB62F8D47B7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D0-4A90-B69F-1BB62F8D47B7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D0-4A90-B69F-1BB62F8D47B7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D0-4A90-B69F-1BB62F8D47B7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D0-4A90-B69F-1BB62F8D4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11'!$D$36:$H$36</c:f>
              <c:numCache>
                <c:formatCode>0.0%</c:formatCode>
                <c:ptCount val="5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5D0-4A90-B69F-1BB62F8D4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1968"/>
        <c:axId val="72453504"/>
      </c:lineChart>
      <c:catAx>
        <c:axId val="724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3504"/>
        <c:crosses val="autoZero"/>
        <c:auto val="1"/>
        <c:lblAlgn val="ctr"/>
        <c:lblOffset val="100"/>
        <c:tickLblSkip val="1"/>
        <c:noMultiLvlLbl val="0"/>
      </c:catAx>
      <c:valAx>
        <c:axId val="72453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1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MAYO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F24DFFD-A74F-4AA8-9C32-FBC1D826F07C}"/>
              </a:ext>
            </a:extLst>
          </p:cNvPr>
          <p:cNvGraphicFramePr>
            <a:graphicFrameLocks noGrp="1"/>
          </p:cNvGraphicFramePr>
          <p:nvPr/>
        </p:nvGraphicFramePr>
        <p:xfrm>
          <a:off x="1054100" y="2287746"/>
          <a:ext cx="7035800" cy="3427095"/>
        </p:xfrm>
        <a:graphic>
          <a:graphicData uri="http://schemas.openxmlformats.org/drawingml/2006/table">
            <a:tbl>
              <a:tblPr/>
              <a:tblGrid>
                <a:gridCol w="759679">
                  <a:extLst>
                    <a:ext uri="{9D8B030D-6E8A-4147-A177-3AD203B41FA5}">
                      <a16:colId xmlns:a16="http://schemas.microsoft.com/office/drawing/2014/main" val="769314133"/>
                    </a:ext>
                  </a:extLst>
                </a:gridCol>
                <a:gridCol w="2059900">
                  <a:extLst>
                    <a:ext uri="{9D8B030D-6E8A-4147-A177-3AD203B41FA5}">
                      <a16:colId xmlns:a16="http://schemas.microsoft.com/office/drawing/2014/main" val="1627479138"/>
                    </a:ext>
                  </a:extLst>
                </a:gridCol>
                <a:gridCol w="753836">
                  <a:extLst>
                    <a:ext uri="{9D8B030D-6E8A-4147-A177-3AD203B41FA5}">
                      <a16:colId xmlns:a16="http://schemas.microsoft.com/office/drawing/2014/main" val="2381654481"/>
                    </a:ext>
                  </a:extLst>
                </a:gridCol>
                <a:gridCol w="724617">
                  <a:extLst>
                    <a:ext uri="{9D8B030D-6E8A-4147-A177-3AD203B41FA5}">
                      <a16:colId xmlns:a16="http://schemas.microsoft.com/office/drawing/2014/main" val="3174988805"/>
                    </a:ext>
                  </a:extLst>
                </a:gridCol>
                <a:gridCol w="654493">
                  <a:extLst>
                    <a:ext uri="{9D8B030D-6E8A-4147-A177-3AD203B41FA5}">
                      <a16:colId xmlns:a16="http://schemas.microsoft.com/office/drawing/2014/main" val="3606176698"/>
                    </a:ext>
                  </a:extLst>
                </a:gridCol>
                <a:gridCol w="657415">
                  <a:extLst>
                    <a:ext uri="{9D8B030D-6E8A-4147-A177-3AD203B41FA5}">
                      <a16:colId xmlns:a16="http://schemas.microsoft.com/office/drawing/2014/main" val="683034632"/>
                    </a:ext>
                  </a:extLst>
                </a:gridCol>
                <a:gridCol w="712930">
                  <a:extLst>
                    <a:ext uri="{9D8B030D-6E8A-4147-A177-3AD203B41FA5}">
                      <a16:colId xmlns:a16="http://schemas.microsoft.com/office/drawing/2014/main" val="907464555"/>
                    </a:ext>
                  </a:extLst>
                </a:gridCol>
                <a:gridCol w="712930">
                  <a:extLst>
                    <a:ext uri="{9D8B030D-6E8A-4147-A177-3AD203B41FA5}">
                      <a16:colId xmlns:a16="http://schemas.microsoft.com/office/drawing/2014/main" val="107412564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374135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7038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1.838.637.658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765.444.228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517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520.244.841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65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104.935.806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811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45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2264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11.920.792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865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421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4.692.903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063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526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042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127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11.987.888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26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14.889.317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33.788.504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700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810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B4FFF1B-8485-4F66-B6D0-D645A3671305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92496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330836887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140095624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21913784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9932040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766806089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742442006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577780753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45218328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90629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213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774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255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06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132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883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244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25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433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7A797E-2A96-49B0-8D4A-562ABC2A1048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01829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425624874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696212415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384389858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03589380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404135413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395898835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313758334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2130024501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1073895482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214397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381260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82452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37.305.281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52192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1.661.185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66732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167.081.941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559966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113.230.780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25.163.622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11967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80.315.726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35.008.215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02958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92.459.024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83387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17.502.375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98251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7.125.682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1.902.044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27630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1.573.550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79661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2.226.660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6259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144.489.871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43937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635.704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695253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14.235.357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963.744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5.505.436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1260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4.751.926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1.498.594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6586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3.997.379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78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D13011-4780-4FF9-A656-963B52B6E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62691"/>
              </p:ext>
            </p:extLst>
          </p:nvPr>
        </p:nvGraphicFramePr>
        <p:xfrm>
          <a:off x="1403649" y="1498865"/>
          <a:ext cx="5979361" cy="4678103"/>
        </p:xfrm>
        <a:graphic>
          <a:graphicData uri="http://schemas.openxmlformats.org/drawingml/2006/table">
            <a:tbl>
              <a:tblPr/>
              <a:tblGrid>
                <a:gridCol w="548979">
                  <a:extLst>
                    <a:ext uri="{9D8B030D-6E8A-4147-A177-3AD203B41FA5}">
                      <a16:colId xmlns:a16="http://schemas.microsoft.com/office/drawing/2014/main" val="1211715116"/>
                    </a:ext>
                  </a:extLst>
                </a:gridCol>
                <a:gridCol w="202795">
                  <a:extLst>
                    <a:ext uri="{9D8B030D-6E8A-4147-A177-3AD203B41FA5}">
                      <a16:colId xmlns:a16="http://schemas.microsoft.com/office/drawing/2014/main" val="1671673233"/>
                    </a:ext>
                  </a:extLst>
                </a:gridCol>
                <a:gridCol w="202795">
                  <a:extLst>
                    <a:ext uri="{9D8B030D-6E8A-4147-A177-3AD203B41FA5}">
                      <a16:colId xmlns:a16="http://schemas.microsoft.com/office/drawing/2014/main" val="1522177253"/>
                    </a:ext>
                  </a:extLst>
                </a:gridCol>
                <a:gridCol w="1837438">
                  <a:extLst>
                    <a:ext uri="{9D8B030D-6E8A-4147-A177-3AD203B41FA5}">
                      <a16:colId xmlns:a16="http://schemas.microsoft.com/office/drawing/2014/main" val="797551324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424788677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1982222372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494251454"/>
                    </a:ext>
                  </a:extLst>
                </a:gridCol>
                <a:gridCol w="548979">
                  <a:extLst>
                    <a:ext uri="{9D8B030D-6E8A-4147-A177-3AD203B41FA5}">
                      <a16:colId xmlns:a16="http://schemas.microsoft.com/office/drawing/2014/main" val="1240078165"/>
                    </a:ext>
                  </a:extLst>
                </a:gridCol>
                <a:gridCol w="499816">
                  <a:extLst>
                    <a:ext uri="{9D8B030D-6E8A-4147-A177-3AD203B41FA5}">
                      <a16:colId xmlns:a16="http://schemas.microsoft.com/office/drawing/2014/main" val="428783582"/>
                    </a:ext>
                  </a:extLst>
                </a:gridCol>
                <a:gridCol w="491622">
                  <a:extLst>
                    <a:ext uri="{9D8B030D-6E8A-4147-A177-3AD203B41FA5}">
                      <a16:colId xmlns:a16="http://schemas.microsoft.com/office/drawing/2014/main" val="37598006"/>
                    </a:ext>
                  </a:extLst>
                </a:gridCol>
              </a:tblGrid>
              <a:tr h="105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276539"/>
                  </a:ext>
                </a:extLst>
              </a:tr>
              <a:tr h="3228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57680"/>
                  </a:ext>
                </a:extLst>
              </a:tr>
              <a:tr h="13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233.119.163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4633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202.617.841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54638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19.574.140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58471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200.737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42779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200.737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8873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71985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181.663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4285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12494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86315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126.399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3097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1.364.242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73379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1.097.970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9830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3238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34950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2930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24142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68985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7852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2355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5139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66075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89066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72696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57067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180.863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73175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143633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37.293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5183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58.399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0530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42191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0862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323382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997494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283791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792.146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12145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792.146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642885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878750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8677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241648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6.117.724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741539"/>
                  </a:ext>
                </a:extLst>
              </a:tr>
              <a:tr h="10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6.117.724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210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C5111E-C407-4FAF-9A50-416C529B65D9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93573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71650507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5808237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413890690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5606687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92283328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94267332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38089003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42530554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57076806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01515860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15876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848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6311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122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28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721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8930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695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2340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2971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2444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337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209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744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338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14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1048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194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684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43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6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16403A-8EBE-4EAE-9AE3-38B72951A773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67923531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46282691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77432654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45557101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0411600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9752573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9792485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6336720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86127603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75398080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476800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32466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37.305.281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2632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17.401.743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949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8.983.294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13215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9667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7216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326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360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2110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7648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6321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5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5944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10.682.723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2994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10.682.723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85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919772-AE42-43C4-A293-391D9727FB04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51179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13609079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59659581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32603704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29165414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1833074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3001457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376956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0958136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81688494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89569869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648420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4086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1.661.185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923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1.320.627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480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253.481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7054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71250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521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1011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618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5620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217781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7122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4707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032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2876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386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9896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9691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502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252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130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DAC235-802E-4850-A50F-58EEBBAA4A82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1944997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4324575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92562147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9263217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84699648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27159637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916473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8769285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3996536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07109214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36882824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758684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6952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167.081.941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8596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137.092.393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8873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24.221.975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6933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655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151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4.701.933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787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560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3617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169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7167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2690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103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9473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945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4194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5298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934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4223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758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206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067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94650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891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402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6158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2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5972D57-BB8B-4E1D-A98C-5E77389EC220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875833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5734412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5445492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89756353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42525977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2414462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38406368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369613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7903577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92929017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05657673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44114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0834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40021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9143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38235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00051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60751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52959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81900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78880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75551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543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756F3D-9D4C-4F93-95C3-216D526D4ABD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98865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26039636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13419453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66127052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7559673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3356346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1404409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1893358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7878003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26931221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54033125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56478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48517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113.230.780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25.163.622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505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8.126.657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6821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5899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4306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0725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011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5272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3374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09707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5868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289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81581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13552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10363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1.294.556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12138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1.294.556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9167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91520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5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6E1E81-E527-4B5E-8921-A410450678F9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68107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04274119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35622025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57595850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58734302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4953274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2324161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4983836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2920874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39093047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89996995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51701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9667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80.315.726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35.008.215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4372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12.644.764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3162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13.398.313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87205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50431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1297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57389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6136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26590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2301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3000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4029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40477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97545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29986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8.544.393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413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8.544.393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080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2247B7-C63F-45FC-8216-99EB5E4D5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681332"/>
              </p:ext>
            </p:extLst>
          </p:nvPr>
        </p:nvGraphicFramePr>
        <p:xfrm>
          <a:off x="899592" y="1556793"/>
          <a:ext cx="7128790" cy="4799552"/>
        </p:xfrm>
        <a:graphic>
          <a:graphicData uri="http://schemas.openxmlformats.org/drawingml/2006/table">
            <a:tbl>
              <a:tblPr/>
              <a:tblGrid>
                <a:gridCol w="637902">
                  <a:extLst>
                    <a:ext uri="{9D8B030D-6E8A-4147-A177-3AD203B41FA5}">
                      <a16:colId xmlns:a16="http://schemas.microsoft.com/office/drawing/2014/main" val="3948748994"/>
                    </a:ext>
                  </a:extLst>
                </a:gridCol>
                <a:gridCol w="235643">
                  <a:extLst>
                    <a:ext uri="{9D8B030D-6E8A-4147-A177-3AD203B41FA5}">
                      <a16:colId xmlns:a16="http://schemas.microsoft.com/office/drawing/2014/main" val="1382431405"/>
                    </a:ext>
                  </a:extLst>
                </a:gridCol>
                <a:gridCol w="235643">
                  <a:extLst>
                    <a:ext uri="{9D8B030D-6E8A-4147-A177-3AD203B41FA5}">
                      <a16:colId xmlns:a16="http://schemas.microsoft.com/office/drawing/2014/main" val="3445983475"/>
                    </a:ext>
                  </a:extLst>
                </a:gridCol>
                <a:gridCol w="2135066">
                  <a:extLst>
                    <a:ext uri="{9D8B030D-6E8A-4147-A177-3AD203B41FA5}">
                      <a16:colId xmlns:a16="http://schemas.microsoft.com/office/drawing/2014/main" val="49151026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2039663023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2874821145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4268944220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3010076198"/>
                    </a:ext>
                  </a:extLst>
                </a:gridCol>
                <a:gridCol w="666464">
                  <a:extLst>
                    <a:ext uri="{9D8B030D-6E8A-4147-A177-3AD203B41FA5}">
                      <a16:colId xmlns:a16="http://schemas.microsoft.com/office/drawing/2014/main" val="2275055245"/>
                    </a:ext>
                  </a:extLst>
                </a:gridCol>
                <a:gridCol w="666464">
                  <a:extLst>
                    <a:ext uri="{9D8B030D-6E8A-4147-A177-3AD203B41FA5}">
                      <a16:colId xmlns:a16="http://schemas.microsoft.com/office/drawing/2014/main" val="1644788660"/>
                    </a:ext>
                  </a:extLst>
                </a:gridCol>
              </a:tblGrid>
              <a:tr h="1251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71147"/>
                  </a:ext>
                </a:extLst>
              </a:tr>
              <a:tr h="3819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059964"/>
                  </a:ext>
                </a:extLst>
              </a:tr>
              <a:tr h="163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92.459.024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873237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80.776.693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668710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7.099.508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980244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3.747.589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193378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649.859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35890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833528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590153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950604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1.592.483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7527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166397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81718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747113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100347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37184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27596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567582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358683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920188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259648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12384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541307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85020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575620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3683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17541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18774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1352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08118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322.948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460771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030551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411153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163085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27111"/>
                  </a:ext>
                </a:extLst>
              </a:tr>
              <a:tr h="12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990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2089FD-FFAB-4F68-AA96-A660B9FC0CA1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45491952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60989763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921687377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42855086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5861168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6869297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8517955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6512291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19306578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04550158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75541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86469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3589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521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1725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507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672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009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5437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741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989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7809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271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0604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122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C699BD-8310-44A3-B6E6-804896C5516C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621967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6218759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49101879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454899492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22146743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7093319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8560250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5847564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6890458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19845101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93936673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24313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2533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17.502.375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652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6.455.833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5912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6.628.358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2125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7348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8127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613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0821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6938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45054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44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3328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7140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0662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2176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8027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44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5E865C-591C-4E37-9348-6E7E3EA49557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48088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78419791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0418879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37556512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56382515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2483837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6924649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13575553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7097184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07949562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21267367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11580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45397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7.125.682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1.902.044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566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583.050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4600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7605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9927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5170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923.939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810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986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247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131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6746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828.450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8103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8695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344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390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51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316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4670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363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8246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969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7496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47274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81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C5D8A14A-210E-4B7D-8AF4-793C10AA96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40268446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651023002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5855708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404237856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8392099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33766671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51009299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593939705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572894216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988154097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54666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400311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1.573.550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799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1.078.022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7092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405.975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1485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6634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391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41661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1271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55682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55748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9255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6233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9461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21551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1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AE6E942-77CE-4C80-B50D-AC7A4C9BF8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156539183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10911767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319371143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9852628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83911102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53490420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2270247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476998998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69119498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916019269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046770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177998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2.226.660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7938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1.138.748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51071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737.643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1059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11846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49605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7988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3257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178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60740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8607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05567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6601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2995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49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EB652C02-5C8D-45A6-8AF6-051BF04D3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629603"/>
              </p:ext>
            </p:extLst>
          </p:nvPr>
        </p:nvGraphicFramePr>
        <p:xfrm>
          <a:off x="1403649" y="1440704"/>
          <a:ext cx="6078254" cy="4686984"/>
        </p:xfrm>
        <a:graphic>
          <a:graphicData uri="http://schemas.openxmlformats.org/drawingml/2006/table">
            <a:tbl>
              <a:tblPr/>
              <a:tblGrid>
                <a:gridCol w="543897">
                  <a:extLst>
                    <a:ext uri="{9D8B030D-6E8A-4147-A177-3AD203B41FA5}">
                      <a16:colId xmlns:a16="http://schemas.microsoft.com/office/drawing/2014/main" val="3669714118"/>
                    </a:ext>
                  </a:extLst>
                </a:gridCol>
                <a:gridCol w="200917">
                  <a:extLst>
                    <a:ext uri="{9D8B030D-6E8A-4147-A177-3AD203B41FA5}">
                      <a16:colId xmlns:a16="http://schemas.microsoft.com/office/drawing/2014/main" val="1959550549"/>
                    </a:ext>
                  </a:extLst>
                </a:gridCol>
                <a:gridCol w="200917">
                  <a:extLst>
                    <a:ext uri="{9D8B030D-6E8A-4147-A177-3AD203B41FA5}">
                      <a16:colId xmlns:a16="http://schemas.microsoft.com/office/drawing/2014/main" val="790492575"/>
                    </a:ext>
                  </a:extLst>
                </a:gridCol>
                <a:gridCol w="1820433">
                  <a:extLst>
                    <a:ext uri="{9D8B030D-6E8A-4147-A177-3AD203B41FA5}">
                      <a16:colId xmlns:a16="http://schemas.microsoft.com/office/drawing/2014/main" val="893209548"/>
                    </a:ext>
                  </a:extLst>
                </a:gridCol>
                <a:gridCol w="543897">
                  <a:extLst>
                    <a:ext uri="{9D8B030D-6E8A-4147-A177-3AD203B41FA5}">
                      <a16:colId xmlns:a16="http://schemas.microsoft.com/office/drawing/2014/main" val="1128360951"/>
                    </a:ext>
                  </a:extLst>
                </a:gridCol>
                <a:gridCol w="543897">
                  <a:extLst>
                    <a:ext uri="{9D8B030D-6E8A-4147-A177-3AD203B41FA5}">
                      <a16:colId xmlns:a16="http://schemas.microsoft.com/office/drawing/2014/main" val="871205027"/>
                    </a:ext>
                  </a:extLst>
                </a:gridCol>
                <a:gridCol w="543897">
                  <a:extLst>
                    <a:ext uri="{9D8B030D-6E8A-4147-A177-3AD203B41FA5}">
                      <a16:colId xmlns:a16="http://schemas.microsoft.com/office/drawing/2014/main" val="2475846225"/>
                    </a:ext>
                  </a:extLst>
                </a:gridCol>
                <a:gridCol w="543897">
                  <a:extLst>
                    <a:ext uri="{9D8B030D-6E8A-4147-A177-3AD203B41FA5}">
                      <a16:colId xmlns:a16="http://schemas.microsoft.com/office/drawing/2014/main" val="4220292939"/>
                    </a:ext>
                  </a:extLst>
                </a:gridCol>
                <a:gridCol w="568251">
                  <a:extLst>
                    <a:ext uri="{9D8B030D-6E8A-4147-A177-3AD203B41FA5}">
                      <a16:colId xmlns:a16="http://schemas.microsoft.com/office/drawing/2014/main" val="170420228"/>
                    </a:ext>
                  </a:extLst>
                </a:gridCol>
                <a:gridCol w="568251">
                  <a:extLst>
                    <a:ext uri="{9D8B030D-6E8A-4147-A177-3AD203B41FA5}">
                      <a16:colId xmlns:a16="http://schemas.microsoft.com/office/drawing/2014/main" val="3844909512"/>
                    </a:ext>
                  </a:extLst>
                </a:gridCol>
              </a:tblGrid>
              <a:tr h="1033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419654"/>
                  </a:ext>
                </a:extLst>
              </a:tr>
              <a:tr h="316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02709"/>
                  </a:ext>
                </a:extLst>
              </a:tr>
              <a:tr h="135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144.489.871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2555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45.524.944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5135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7.588.039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36901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303.286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03740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58685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255.709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1151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1.109.708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07592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054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32489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47998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78666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20444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3749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93918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95.227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4045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11.640.014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477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550.904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0714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0434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173.443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137485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60843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8557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2.994.801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66851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93170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16703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2.753.708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1188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113.544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74982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82.515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1445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60.000.000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3383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56454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64117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35.704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5801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35.704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603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12.061.502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70397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9.594.326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10130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9.594.326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27944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2.467.176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2789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87720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2.393.562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81055"/>
                  </a:ext>
                </a:extLst>
              </a:tr>
              <a:tr h="109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82910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3.058.430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22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DCC7B601-648B-43FB-BA0C-3DD4BE0C27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2"/>
          <a:ext cx="8229599" cy="273731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74419358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4603938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85122159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44406573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90211133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11110122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25464380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282257328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18905663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784814689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534331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97161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635.704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09270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9720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270.835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39984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6306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60257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0046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29317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434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75649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06319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52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818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02889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7915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352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97FDDFC-AF54-46AC-9AD0-62413A154F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070679"/>
          <a:ext cx="8229599" cy="3585004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270656725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671907476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976562515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347447787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67091065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6531226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91039724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26419713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20395775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882434234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182110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983723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14.235.357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963.744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5.505.436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1923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3.808.665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20588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552.583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154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811.511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0641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714.886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695.015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97584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7513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385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7367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603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08872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0859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8046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2546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77233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3935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5024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9570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34849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91285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08800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56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F0307E21-F97D-4B53-92E4-C35FD763A5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23882"/>
          <a:ext cx="8229599" cy="287859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700794435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1246832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052662647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243126676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60010784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44736753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81656718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4308638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28851764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711767834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105476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0712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4.751.926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1.498.594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3089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1.081.389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0312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653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502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38.699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215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38.699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5777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37972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9836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03926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55916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3662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5160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606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66609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85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FAD5BE87-3364-4ECD-8359-D0F9397F2C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7274" y="1600205"/>
          <a:ext cx="7669452" cy="4525952"/>
        </p:xfrm>
        <a:graphic>
          <a:graphicData uri="http://schemas.openxmlformats.org/drawingml/2006/table">
            <a:tbl>
              <a:tblPr/>
              <a:tblGrid>
                <a:gridCol w="686282">
                  <a:extLst>
                    <a:ext uri="{9D8B030D-6E8A-4147-A177-3AD203B41FA5}">
                      <a16:colId xmlns:a16="http://schemas.microsoft.com/office/drawing/2014/main" val="2498624185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2001987241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2248560643"/>
                    </a:ext>
                  </a:extLst>
                </a:gridCol>
                <a:gridCol w="2296994">
                  <a:extLst>
                    <a:ext uri="{9D8B030D-6E8A-4147-A177-3AD203B41FA5}">
                      <a16:colId xmlns:a16="http://schemas.microsoft.com/office/drawing/2014/main" val="1279883692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115916241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532606891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4176204739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3478742562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4035765790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3596272892"/>
                    </a:ext>
                  </a:extLst>
                </a:gridCol>
              </a:tblGrid>
              <a:tr h="131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360750"/>
                  </a:ext>
                </a:extLst>
              </a:tr>
              <a:tr h="403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081236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3.997.379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46417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256.038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0094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269.429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20548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3.312.648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9832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8176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135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6076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45507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272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2919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05778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9743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94.054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95619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304.784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4028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1.323.781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7988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94.866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05945"/>
                  </a:ext>
                </a:extLst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767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35.192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7791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8538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42689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13155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9658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54334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6819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56428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55871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0371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8415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3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CB2A133F-02CA-44CB-A529-DE1F5C4D0DE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3"/>
          <a:ext cx="8229599" cy="273731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817710715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79858443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141276675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18523244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32379914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73470865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19232140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074461476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141371217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823562425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259810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3528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6533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93528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5215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4334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04171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08335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5958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2864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227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525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74954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22048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146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45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2585578-F295-4843-9E44-C01E93339011}"/>
              </a:ext>
            </a:extLst>
          </p:cNvPr>
          <p:cNvSpPr/>
          <p:nvPr/>
        </p:nvSpPr>
        <p:spPr>
          <a:xfrm>
            <a:off x="467544" y="1652607"/>
            <a:ext cx="819011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$1.830.618 millones,</a:t>
            </a:r>
            <a:r>
              <a:rPr lang="es-CL" sz="1200" dirty="0">
                <a:solidFill>
                  <a:prstClr val="black"/>
                </a:solidFill>
              </a:rPr>
              <a:t> al mes de mayo, presenta modificaciones presupuestarias que incrementan la autorización de gastos en $8.019 millones, destinados a: deuda flotante $6.625 millones, que corresponde a operaciones del año anterior, Adquisición de Activos No Financieros por $517 millones; y Prestaciones de Seguridad Social por $876 millones.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200" dirty="0">
                <a:solidFill>
                  <a:prstClr val="black"/>
                </a:solidFill>
              </a:rPr>
              <a:t>En el mes de mayo, la ejecución de la Partida 11 Ministerio de Defensa Nacional fue de </a:t>
            </a:r>
            <a:r>
              <a:rPr lang="es-CL" sz="1200" b="1" dirty="0">
                <a:solidFill>
                  <a:prstClr val="black"/>
                </a:solidFill>
              </a:rPr>
              <a:t>$143.807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7,8%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similar a lo registrado en el mismo mes del año anterior.</a:t>
            </a:r>
          </a:p>
        </p:txBody>
      </p:sp>
      <p:graphicFrame>
        <p:nvGraphicFramePr>
          <p:cNvPr id="10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082228"/>
              </p:ext>
            </p:extLst>
          </p:nvPr>
        </p:nvGraphicFramePr>
        <p:xfrm>
          <a:off x="457200" y="3499266"/>
          <a:ext cx="8229600" cy="262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DED0CFE-B08D-43E6-AFCD-7276563E5C6E}"/>
              </a:ext>
            </a:extLst>
          </p:cNvPr>
          <p:cNvSpPr/>
          <p:nvPr/>
        </p:nvSpPr>
        <p:spPr>
          <a:xfrm>
            <a:off x="467544" y="1821771"/>
            <a:ext cx="819011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CL" sz="1200" dirty="0">
                <a:solidFill>
                  <a:prstClr val="black"/>
                </a:solidFill>
              </a:rPr>
              <a:t>El gasto acumulado a mayo de la Partida asciende a </a:t>
            </a:r>
            <a:r>
              <a:rPr lang="es-CL" sz="1200" b="1" dirty="0">
                <a:solidFill>
                  <a:prstClr val="black"/>
                </a:solidFill>
              </a:rPr>
              <a:t>$ 765.444 millones, equivalente a un 41,6%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algo superior al ejecutado en igual período de los años 2017 y 2018. (38,7% y 37,9%, respectivamente.).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198003"/>
              </p:ext>
            </p:extLst>
          </p:nvPr>
        </p:nvGraphicFramePr>
        <p:xfrm>
          <a:off x="827583" y="2959378"/>
          <a:ext cx="7830071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48DDBE-E98C-4BF3-99DB-62A7483F3F1A}"/>
              </a:ext>
            </a:extLst>
          </p:cNvPr>
          <p:cNvGraphicFramePr>
            <a:graphicFrameLocks noGrp="1"/>
          </p:cNvGraphicFramePr>
          <p:nvPr/>
        </p:nvGraphicFramePr>
        <p:xfrm>
          <a:off x="1952696" y="1740123"/>
          <a:ext cx="5238608" cy="4522343"/>
        </p:xfrm>
        <a:graphic>
          <a:graphicData uri="http://schemas.openxmlformats.org/drawingml/2006/table">
            <a:tbl>
              <a:tblPr/>
              <a:tblGrid>
                <a:gridCol w="262860">
                  <a:extLst>
                    <a:ext uri="{9D8B030D-6E8A-4147-A177-3AD203B41FA5}">
                      <a16:colId xmlns:a16="http://schemas.microsoft.com/office/drawing/2014/main" val="3914954580"/>
                    </a:ext>
                  </a:extLst>
                </a:gridCol>
                <a:gridCol w="1871879">
                  <a:extLst>
                    <a:ext uri="{9D8B030D-6E8A-4147-A177-3AD203B41FA5}">
                      <a16:colId xmlns:a16="http://schemas.microsoft.com/office/drawing/2014/main" val="1041249350"/>
                    </a:ext>
                  </a:extLst>
                </a:gridCol>
                <a:gridCol w="690339">
                  <a:extLst>
                    <a:ext uri="{9D8B030D-6E8A-4147-A177-3AD203B41FA5}">
                      <a16:colId xmlns:a16="http://schemas.microsoft.com/office/drawing/2014/main" val="1596453035"/>
                    </a:ext>
                  </a:extLst>
                </a:gridCol>
                <a:gridCol w="658477">
                  <a:extLst>
                    <a:ext uri="{9D8B030D-6E8A-4147-A177-3AD203B41FA5}">
                      <a16:colId xmlns:a16="http://schemas.microsoft.com/office/drawing/2014/main" val="1834196864"/>
                    </a:ext>
                  </a:extLst>
                </a:gridCol>
                <a:gridCol w="573512">
                  <a:extLst>
                    <a:ext uri="{9D8B030D-6E8A-4147-A177-3AD203B41FA5}">
                      <a16:colId xmlns:a16="http://schemas.microsoft.com/office/drawing/2014/main" val="1463923415"/>
                    </a:ext>
                  </a:extLst>
                </a:gridCol>
                <a:gridCol w="597408">
                  <a:extLst>
                    <a:ext uri="{9D8B030D-6E8A-4147-A177-3AD203B41FA5}">
                      <a16:colId xmlns:a16="http://schemas.microsoft.com/office/drawing/2014/main" val="2199005104"/>
                    </a:ext>
                  </a:extLst>
                </a:gridCol>
                <a:gridCol w="584133">
                  <a:extLst>
                    <a:ext uri="{9D8B030D-6E8A-4147-A177-3AD203B41FA5}">
                      <a16:colId xmlns:a16="http://schemas.microsoft.com/office/drawing/2014/main" val="1706908027"/>
                    </a:ext>
                  </a:extLst>
                </a:gridCol>
              </a:tblGrid>
              <a:tr h="2550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65462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1.212.855.267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876.758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496.973.369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40,98%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424014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484.388.025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41,28%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009791"/>
                  </a:ext>
                </a:extLst>
              </a:tr>
              <a:tr h="13548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226.209.293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40,40%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400552"/>
                  </a:ext>
                </a:extLst>
              </a:tr>
              <a:tr h="135481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166.535.872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43,05%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820858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91.642.860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40,41%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7355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14.128.836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5.398.915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38,21%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976973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14.128.836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857.223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5.398.915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905521"/>
                  </a:ext>
                </a:extLst>
              </a:tr>
              <a:tr h="135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25.225.880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7.186.429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519531"/>
                  </a:ext>
                </a:extLst>
              </a:tr>
              <a:tr h="135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6.914.094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1.690.456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758130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1.498.594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060891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3.997.379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356554"/>
                  </a:ext>
                </a:extLst>
              </a:tr>
              <a:tr h="135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66.288.039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64299"/>
                  </a:ext>
                </a:extLst>
              </a:tr>
              <a:tr h="135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26.622.558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37,20%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085956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26.463.822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36,89%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11900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13.201.659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38,89%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84387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95.260.145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809699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24.953.518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677324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70.306.627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77588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19.780.462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6.034.010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87155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1.661.185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842963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1.510.461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48995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2.226.660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047411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3.411.982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635.704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493266"/>
                  </a:ext>
                </a:extLst>
              </a:tr>
              <a:tr h="1593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1.678.063.220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1.394.173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664.555.563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990302"/>
                  </a:ext>
                </a:extLst>
              </a:tr>
              <a:tr h="1593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5.685.816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52,79%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187"/>
                  </a:ext>
                </a:extLst>
              </a:tr>
              <a:tr h="1593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1.667.292.511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1.394.173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658.869.747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340937"/>
                  </a:ext>
                </a:extLst>
              </a:tr>
              <a:tr h="1275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1.667.292.511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1.394.173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658.869.747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736488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670623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 Total Gastos - (32) Préstamos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531776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Ejército -Servicio de la Deuda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018933"/>
                  </a:ext>
                </a:extLst>
              </a:tr>
              <a:tr h="127512"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DGTM - Compra titulos y Valores</a:t>
                      </a:r>
                    </a:p>
                  </a:txBody>
                  <a:tcPr marL="7969" marR="7969" marT="79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035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02E1A5-159C-499B-B318-4EE853655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Defensa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$1.211.978 millones. 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Financia las actividades propias de las </a:t>
            </a:r>
            <a:r>
              <a:rPr lang="es-CL" sz="1200" b="1" dirty="0">
                <a:solidFill>
                  <a:prstClr val="black"/>
                </a:solidFill>
              </a:rPr>
              <a:t>Fuerzas Armadas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dirty="0"/>
              <a:t>alumnos de las escuelas matrices y personal civil. Considera la adquisición del combustible por un monto de $ 40.009 millones, Activos No Financieros por $6.718 millones, y reposición de vehículos en todas las instituciones, por $ 1.033 millones. </a:t>
            </a:r>
            <a:r>
              <a:rPr lang="pt-BR" sz="1200" dirty="0" err="1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 de Chile </a:t>
            </a:r>
            <a:r>
              <a:rPr lang="es-CL" sz="1200" dirty="0">
                <a:solidFill>
                  <a:prstClr val="black"/>
                </a:solidFill>
              </a:rPr>
              <a:t>incrementó</a:t>
            </a:r>
            <a:r>
              <a:rPr lang="pt-BR" sz="1200" dirty="0">
                <a:solidFill>
                  <a:prstClr val="black"/>
                </a:solidFill>
              </a:rPr>
              <a:t> sus recursos </a:t>
            </a:r>
            <a:r>
              <a:rPr lang="es-CL" sz="1200" dirty="0">
                <a:solidFill>
                  <a:prstClr val="black"/>
                </a:solidFill>
              </a:rPr>
              <a:t>respecto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es-CL" sz="1200" dirty="0">
                <a:solidFill>
                  <a:prstClr val="black"/>
                </a:solidFill>
              </a:rPr>
              <a:t>del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año</a:t>
            </a:r>
            <a:r>
              <a:rPr lang="pt-BR" sz="1200" dirty="0">
                <a:solidFill>
                  <a:prstClr val="black"/>
                </a:solidFill>
              </a:rPr>
              <a:t> anterior, entre </a:t>
            </a:r>
            <a:r>
              <a:rPr lang="pt-BR" sz="1200" dirty="0" err="1">
                <a:solidFill>
                  <a:prstClr val="black"/>
                </a:solidFill>
              </a:rPr>
              <a:t>otros</a:t>
            </a:r>
            <a:r>
              <a:rPr lang="pt-BR" sz="1200" dirty="0">
                <a:solidFill>
                  <a:prstClr val="black"/>
                </a:solidFill>
              </a:rPr>
              <a:t>, por $471 </a:t>
            </a:r>
            <a:r>
              <a:rPr lang="pt-BR" sz="1200" dirty="0" err="1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 para </a:t>
            </a:r>
            <a:r>
              <a:rPr lang="es-CL" sz="1200" dirty="0">
                <a:solidFill>
                  <a:prstClr val="black"/>
                </a:solidFill>
              </a:rPr>
              <a:t>mantenimiento y reparación de viviendas fiscales. Lo propio contempla el presupuesto de la Armada, con $581 millones para  construcción de 32 viviendas.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/>
              <a:t>Además, se agrega el </a:t>
            </a:r>
            <a:r>
              <a:rPr lang="es-CL" sz="1200" b="1" dirty="0"/>
              <a:t>soporte administrativo </a:t>
            </a:r>
            <a:r>
              <a:rPr lang="es-CL" sz="1200" dirty="0"/>
              <a:t>dado por la Subsecretaría de las Fuerzas Armadas, que considera el financiamiento de 392 funcionarios.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En el rubro </a:t>
            </a:r>
            <a:r>
              <a:rPr lang="es-CL" sz="1200" b="1" dirty="0">
                <a:solidFill>
                  <a:prstClr val="black"/>
                </a:solidFill>
              </a:rPr>
              <a:t>Otros</a:t>
            </a:r>
            <a:r>
              <a:rPr lang="es-CL" sz="1200" dirty="0">
                <a:solidFill>
                  <a:prstClr val="black"/>
                </a:solidFill>
              </a:rPr>
              <a:t>, considera el soporte administrativo del reclutamiento en la Dirección General de Movilización Nacional,  apoyo técnico de Subsecretaría de Defensa, y control y planificación  en tiempos de paz y guerra, así como la participación de tropas chilenas en operaciones  de paz en el exterior  (Estado Mayor Conjunto). 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mayo presenta un avance en su ejecución de $496.973 millones, equivalente a un 40,9% sobre el presupuesto vigente.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6352C2-534C-4136-B41E-C55FA926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49B5C74-BA30-4BF7-9D83-7B714E200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63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817CE5-2754-4CB1-8C89-A19D5DAB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2268"/>
            <a:ext cx="8229600" cy="4964081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En el Presupuesto del Estado Mayor Conjunto, el programa de Desminado se considera M$4.758.702, para cumplir con la meta de eliminar el 100% de las minas antipersonales en 2020. En 2019 los recursos permiten cumplir con un 98 % de la meta, principalmente mediante la eliminación de minas en las islas del sur, Isla Nueva y </a:t>
            </a:r>
            <a:r>
              <a:rPr lang="es-CL" sz="1200" dirty="0" err="1">
                <a:solidFill>
                  <a:prstClr val="black"/>
                </a:solidFill>
              </a:rPr>
              <a:t>Picton</a:t>
            </a:r>
            <a:r>
              <a:rPr lang="es-CL" sz="1200" dirty="0">
                <a:solidFill>
                  <a:prstClr val="black"/>
                </a:solidFill>
              </a:rPr>
              <a:t>, apoyados por POMTA (Partida de Operaciones de Minas Terrestres de la Armada) y el Ejército.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El Fondo para Misiones de Paz, contempla M$ 6.462.409, para financiar la participación de contingente de las Fuerzas Armadas, en las siguientes operaciones: Fuerza Combinada Chile-Argentina Cruz del Sur, ONU, Bosnia, Chipre, India-Pakistán, Medio Oriente, Brasil, Argentina y funcionamiento del Centro Conjunto para Operaciones de Paz (CECOPAC). </a:t>
            </a:r>
          </a:p>
          <a:p>
            <a:pPr mar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2. Organismos de Salud de la Defensa</a:t>
            </a:r>
            <a:r>
              <a:rPr lang="es-CL" sz="1200" dirty="0">
                <a:solidFill>
                  <a:prstClr val="black"/>
                </a:solidFill>
              </a:rPr>
              <a:t>: $177.243 millones. Considera a </a:t>
            </a:r>
            <a:r>
              <a:rPr lang="es-CL" sz="1200" dirty="0">
                <a:solidFill>
                  <a:srgbClr val="000000"/>
                </a:solidFill>
              </a:rPr>
              <a:t>Organismos de Salud del Ejército, Dirección de Sanidad</a:t>
            </a:r>
            <a:r>
              <a:rPr lang="es-CL" sz="1200" dirty="0"/>
              <a:t> y </a:t>
            </a:r>
            <a:r>
              <a:rPr lang="es-CL" sz="1200" dirty="0">
                <a:solidFill>
                  <a:srgbClr val="000000"/>
                </a:solidFill>
              </a:rPr>
              <a:t>Organismos de Salud de la FACH., destinada a proporcionar </a:t>
            </a:r>
            <a:r>
              <a:rPr lang="es-CL" sz="1200" dirty="0"/>
              <a:t>atención médica y odontológica, preventiva y curativa al personal institucional, sus cargas familiares y personal pasivo de las FF.AA.</a:t>
            </a:r>
          </a:p>
          <a:p>
            <a:pPr marL="0" indent="0" algn="just" fontAlgn="b">
              <a:spcBef>
                <a:spcPts val="0"/>
              </a:spcBef>
              <a:buNone/>
            </a:pPr>
            <a:endParaRPr lang="es-CL" sz="1200" dirty="0"/>
          </a:p>
          <a:p>
            <a:pPr marL="0" indent="0" algn="just" fontAlgn="b">
              <a:spcBef>
                <a:spcPts val="0"/>
              </a:spcBef>
              <a:buNone/>
            </a:pPr>
            <a:r>
              <a:rPr lang="es-CL" sz="1200" b="1" dirty="0"/>
              <a:t>Al mes de mayo, los Organismos de Salud presenta un avance en su ejecución de $66.288 millones, equivalente a un 37,4% del presupuesto vigente.</a:t>
            </a:r>
          </a:p>
          <a:p>
            <a:pPr marL="0" indent="0" algn="just" fontAlgn="b">
              <a:spcBef>
                <a:spcPts val="0"/>
              </a:spcBef>
              <a:buNone/>
            </a:pPr>
            <a:endParaRPr lang="es-CL" sz="1200" dirty="0"/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CCB54C-3410-4364-9F78-81A336D0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3727D6C-0F4C-42F4-B4DB-08B7ADA0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5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98E6F-736D-481C-B5E8-E9CBC51A8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3. Otros Organismos Dependientes</a:t>
            </a:r>
            <a:r>
              <a:rPr lang="es-CL" sz="1200" dirty="0">
                <a:solidFill>
                  <a:prstClr val="black"/>
                </a:solidFill>
              </a:rPr>
              <a:t>: $268.184 millones.  Para labores de policía marítima (Dirección General de Territorio Marítimo) y para fiscalización  del espacio aéreo y servicios aeroportuarios y </a:t>
            </a:r>
            <a:r>
              <a:rPr lang="es-CL" sz="1200" dirty="0" err="1">
                <a:solidFill>
                  <a:prstClr val="black"/>
                </a:solidFill>
              </a:rPr>
              <a:t>metereológicos</a:t>
            </a:r>
            <a:r>
              <a:rPr lang="es-CL" sz="1200" dirty="0">
                <a:solidFill>
                  <a:prstClr val="black"/>
                </a:solidFill>
              </a:rPr>
              <a:t> (Dirección General de Aeronáutica Civil).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mayo, los Organismos Dependientes presentan un avance en su ejecución de $95.260 millones, equivalente a un 35,5% del presupuesto vigente.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b="1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b="1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4. Industria Militar: $19.263 millones. </a:t>
            </a:r>
            <a:r>
              <a:rPr lang="es-CL" sz="1200" dirty="0">
                <a:solidFill>
                  <a:prstClr val="black"/>
                </a:solidFill>
              </a:rPr>
              <a:t>Para </a:t>
            </a:r>
            <a:r>
              <a:rPr lang="es-CL" sz="1200" dirty="0"/>
              <a:t>actividades fiscalizadoras y de control de sistemas de armas; los organismos técnicos cartográficos de la Defensa, que tienen la función de realizar la captura de datos del territorio nacional, en el ámbito aeroespacial en el caso del Servicio </a:t>
            </a:r>
            <a:r>
              <a:rPr lang="es-CL" sz="1200" dirty="0" err="1"/>
              <a:t>Aerofotogramétrico</a:t>
            </a:r>
            <a:r>
              <a:rPr lang="es-CL" sz="1200" dirty="0"/>
              <a:t> (SAF), del ámbito terrestre en el caso del Instituto Geográfico Militar (IGM) y del ambiente marítimo, en el caso del Servicio Hidrográfico y Oceanográfico de la Armada (SHOA).</a:t>
            </a:r>
          </a:p>
          <a:p>
            <a:pPr marL="0" lvl="0" indent="0" algn="just" fontAlgn="b">
              <a:spcBef>
                <a:spcPts val="0"/>
              </a:spcBef>
              <a:buNone/>
            </a:pPr>
            <a:endParaRPr lang="es-CL" sz="1200" b="1" dirty="0">
              <a:solidFill>
                <a:prstClr val="black"/>
              </a:solidFill>
            </a:endParaRPr>
          </a:p>
          <a:p>
            <a:pPr marL="0" lvl="0" indent="0" algn="just" fontAlgn="b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mayo, las actividades de Industria Militar presentan un avance en su ejecución de $6.034 millones, equivalente a un 30,5% del presupuesto vigente.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B92431-C213-42CB-8295-2C0A27AB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09AEAA-D2C7-47C8-9702-D4D08878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588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4782</TotalTime>
  <Words>8768</Words>
  <Application>Microsoft Office PowerPoint</Application>
  <PresentationFormat>Presentación en pantalla (4:3)</PresentationFormat>
  <Paragraphs>5006</Paragraphs>
  <Slides>32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MAYO 2019 PARTIDA 11: MINISTERIO DE DEFENSA NACIONAL</vt:lpstr>
      <vt:lpstr>EJECUCIÓN ACUMULADA DE GASTOS A MAYO 2019  PARTIDA 11 MINISTERIO DE DEFENSA NACIONAL</vt:lpstr>
      <vt:lpstr>EJECUCIÓN ACUMULADA DE GASTOS A MAYO 2019  PARTIDA 11 MINISTERIO DE DEFENSA NACIONAL</vt:lpstr>
      <vt:lpstr>COMPORTAMIENTO DE LA EJECUCIÓN MENSUAL DE GASTOS A MAYO 2019 PARTIDA 11 MINISTERIO DE DEFENSA NACIONAL</vt:lpstr>
      <vt:lpstr>COMPORTAMIENTO DE LA EJECUCIÓN ACUMULADA DE GASTOS A MAYO 2019  PARTIDA 11 MINISTERIO DE DEFENSA NACIONAL</vt:lpstr>
      <vt:lpstr>EJECUCIÓN ACUMULADA DE GASTOS A MAYO 2019  PARTIDA 11 MINISTERIO DE DEFENSA NACIONAL</vt:lpstr>
      <vt:lpstr>EJECUCIÓN ACUMULADA DE GASTOS A MAYO 2019  PARTIDA 11 MINISTERIO DE DEFENSA NACIONAL</vt:lpstr>
      <vt:lpstr>EJECUCIÓN ACUMULADA DE GASTOS A MAYO 2019  PARTIDA 11 MINISTERIO DE DEFENSA NACIONAL</vt:lpstr>
      <vt:lpstr>EJECUCIÓN ACUMULADA DE GASTOS A MAYO 2019  PARTIDA 11 MINISTERIO DE DEFENSA NACIONAL</vt:lpstr>
      <vt:lpstr>EJECUCIÓN ACUMULADA DE GASTOS A MAYO 2019  PARTIDA 11 MINISTERIO DE DEFENSA NACIONAL</vt:lpstr>
      <vt:lpstr>EJECUCIÓN ACUMULADA DE GASTOS A MAYO 2019  PARTIDA 11 MINISTERIO DE DEFENSA NACIONAL</vt:lpstr>
      <vt:lpstr>EJECUCIÓN ACUMULADA DE GASTOS A MAYO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338</cp:revision>
  <cp:lastPrinted>2019-05-13T15:36:27Z</cp:lastPrinted>
  <dcterms:created xsi:type="dcterms:W3CDTF">2016-06-23T13:38:47Z</dcterms:created>
  <dcterms:modified xsi:type="dcterms:W3CDTF">2019-07-08T14:43:39Z</dcterms:modified>
</cp:coreProperties>
</file>