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5"/>
  </p:notesMasterIdLst>
  <p:handoutMasterIdLst>
    <p:handoutMasterId r:id="rId36"/>
  </p:handoutMasterIdLst>
  <p:sldIdLst>
    <p:sldId id="256" r:id="rId3"/>
    <p:sldId id="326" r:id="rId4"/>
    <p:sldId id="325" r:id="rId5"/>
    <p:sldId id="323" r:id="rId6"/>
    <p:sldId id="324" r:id="rId7"/>
    <p:sldId id="328" r:id="rId8"/>
    <p:sldId id="327" r:id="rId9"/>
    <p:sldId id="329" r:id="rId10"/>
    <p:sldId id="330" r:id="rId11"/>
    <p:sldId id="264" r:id="rId12"/>
    <p:sldId id="322" r:id="rId13"/>
    <p:sldId id="263" r:id="rId14"/>
    <p:sldId id="302" r:id="rId15"/>
    <p:sldId id="303" r:id="rId16"/>
    <p:sldId id="299" r:id="rId17"/>
    <p:sldId id="300" r:id="rId18"/>
    <p:sldId id="301" r:id="rId19"/>
    <p:sldId id="304" r:id="rId20"/>
    <p:sldId id="305" r:id="rId21"/>
    <p:sldId id="306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19" r:id="rId3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9" autoAdjust="0"/>
    <p:restoredTop sz="93838" autoAdjust="0"/>
  </p:normalViewPr>
  <p:slideViewPr>
    <p:cSldViewPr>
      <p:cViewPr varScale="1">
        <p:scale>
          <a:sx n="73" d="100"/>
          <a:sy n="73" d="100"/>
        </p:scale>
        <p:origin x="84" y="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1834799765655067"/>
          <c:w val="0.9436980166346769"/>
          <c:h val="0.655756582766663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11'!$C$38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11'!$D$38:$O$38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7.0999999999999994E-2</c:v>
                </c:pt>
                <c:pt idx="2">
                  <c:v>7.8E-2</c:v>
                </c:pt>
                <c:pt idx="3">
                  <c:v>7.0000000000000007E-2</c:v>
                </c:pt>
                <c:pt idx="4">
                  <c:v>8.2000000000000003E-2</c:v>
                </c:pt>
                <c:pt idx="5">
                  <c:v>8.4000000000000005E-2</c:v>
                </c:pt>
                <c:pt idx="6">
                  <c:v>7.2999999999999995E-2</c:v>
                </c:pt>
                <c:pt idx="7">
                  <c:v>7.0000000000000007E-2</c:v>
                </c:pt>
                <c:pt idx="8">
                  <c:v>7.6999999999999999E-2</c:v>
                </c:pt>
                <c:pt idx="9">
                  <c:v>7.9000000000000001E-2</c:v>
                </c:pt>
                <c:pt idx="10">
                  <c:v>8.1000000000000003E-2</c:v>
                </c:pt>
                <c:pt idx="1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33-4EDF-9021-27C2DF825997}"/>
            </c:ext>
          </c:extLst>
        </c:ser>
        <c:ser>
          <c:idx val="1"/>
          <c:order val="1"/>
          <c:tx>
            <c:strRef>
              <c:f>'Partida 11'!$C$39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11'!$D$39:$O$39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6.9000000000000006E-2</c:v>
                </c:pt>
                <c:pt idx="2">
                  <c:v>7.0999999999999994E-2</c:v>
                </c:pt>
                <c:pt idx="3">
                  <c:v>7.8E-2</c:v>
                </c:pt>
                <c:pt idx="4">
                  <c:v>7.6999999999999999E-2</c:v>
                </c:pt>
                <c:pt idx="5">
                  <c:v>0.08</c:v>
                </c:pt>
                <c:pt idx="6">
                  <c:v>7.0999999999999994E-2</c:v>
                </c:pt>
                <c:pt idx="7">
                  <c:v>0.105</c:v>
                </c:pt>
                <c:pt idx="8">
                  <c:v>7.1999999999999995E-2</c:v>
                </c:pt>
                <c:pt idx="9">
                  <c:v>7.1999999999999995E-2</c:v>
                </c:pt>
                <c:pt idx="10">
                  <c:v>7.6999999999999999E-2</c:v>
                </c:pt>
                <c:pt idx="11">
                  <c:v>0.14199999999999999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33-4EDF-9021-27C2DF825997}"/>
            </c:ext>
          </c:extLst>
        </c:ser>
        <c:ser>
          <c:idx val="2"/>
          <c:order val="2"/>
          <c:tx>
            <c:strRef>
              <c:f>'Partida 11'!$C$40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11'!$D$40:$H$40</c:f>
              <c:numCache>
                <c:formatCode>0.0%</c:formatCode>
                <c:ptCount val="5"/>
                <c:pt idx="0">
                  <c:v>0.10885132423855594</c:v>
                </c:pt>
                <c:pt idx="1">
                  <c:v>7.0838286084281887E-2</c:v>
                </c:pt>
                <c:pt idx="2">
                  <c:v>7.4011944646057731E-2</c:v>
                </c:pt>
                <c:pt idx="3">
                  <c:v>8.5785973607709759E-2</c:v>
                </c:pt>
                <c:pt idx="4">
                  <c:v>7.821403982143392E-2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33-4EDF-9021-27C2DF8259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75525120"/>
        <c:axId val="75539200"/>
      </c:barChart>
      <c:catAx>
        <c:axId val="7552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75539200"/>
        <c:crosses val="autoZero"/>
        <c:auto val="0"/>
        <c:lblAlgn val="ctr"/>
        <c:lblOffset val="100"/>
        <c:noMultiLvlLbl val="0"/>
      </c:catAx>
      <c:valAx>
        <c:axId val="7553920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755251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11'!$C$34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11'!$D$34:$O$34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0.159</c:v>
                </c:pt>
                <c:pt idx="2">
                  <c:v>0.23699999999999999</c:v>
                </c:pt>
                <c:pt idx="3">
                  <c:v>0.30599999999999999</c:v>
                </c:pt>
                <c:pt idx="4">
                  <c:v>0.38700000000000001</c:v>
                </c:pt>
                <c:pt idx="5">
                  <c:v>0.46899999999999997</c:v>
                </c:pt>
                <c:pt idx="6">
                  <c:v>0.54100000000000004</c:v>
                </c:pt>
                <c:pt idx="7">
                  <c:v>0.60899999999999999</c:v>
                </c:pt>
                <c:pt idx="8">
                  <c:v>0.68600000000000005</c:v>
                </c:pt>
                <c:pt idx="9">
                  <c:v>0.76400000000000001</c:v>
                </c:pt>
                <c:pt idx="10">
                  <c:v>0.84499999999999997</c:v>
                </c:pt>
                <c:pt idx="11">
                  <c:v>0.95399999999999996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D0-4A90-B69F-1BB62F8D47B7}"/>
            </c:ext>
          </c:extLst>
        </c:ser>
        <c:ser>
          <c:idx val="1"/>
          <c:order val="1"/>
          <c:tx>
            <c:strRef>
              <c:f>'Partida 11'!$C$35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11'!$D$35:$O$35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0.154</c:v>
                </c:pt>
                <c:pt idx="2">
                  <c:v>0.22500000000000001</c:v>
                </c:pt>
                <c:pt idx="3">
                  <c:v>0.30299999999999999</c:v>
                </c:pt>
                <c:pt idx="4">
                  <c:v>0.379</c:v>
                </c:pt>
                <c:pt idx="5">
                  <c:v>0.45800000000000002</c:v>
                </c:pt>
                <c:pt idx="6">
                  <c:v>0.53600000000000003</c:v>
                </c:pt>
                <c:pt idx="7">
                  <c:v>0.63900000000000001</c:v>
                </c:pt>
                <c:pt idx="8">
                  <c:v>0.70699999999999996</c:v>
                </c:pt>
                <c:pt idx="9">
                  <c:v>0.77800000000000002</c:v>
                </c:pt>
                <c:pt idx="10">
                  <c:v>0.85399999999999998</c:v>
                </c:pt>
                <c:pt idx="11">
                  <c:v>0.98099999999999998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D0-4A90-B69F-1BB62F8D47B7}"/>
            </c:ext>
          </c:extLst>
        </c:ser>
        <c:ser>
          <c:idx val="2"/>
          <c:order val="2"/>
          <c:tx>
            <c:strRef>
              <c:f>'Partida 11'!$C$36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7263681592039815E-2"/>
                  <c:y val="4.569055036344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5D0-4A90-B69F-1BB62F8D47B7}"/>
                </c:ext>
              </c:extLst>
            </c:dLbl>
            <c:dLbl>
              <c:idx val="1"/>
              <c:layout>
                <c:manualLayout>
                  <c:x val="-4.975124378109453E-2"/>
                  <c:y val="5.3997923156801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D0-4A90-B69F-1BB62F8D47B7}"/>
                </c:ext>
              </c:extLst>
            </c:dLbl>
            <c:dLbl>
              <c:idx val="2"/>
              <c:layout>
                <c:manualLayout>
                  <c:x val="-5.4726368159203981E-2"/>
                  <c:y val="6.230529595015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5D0-4A90-B69F-1BB62F8D47B7}"/>
                </c:ext>
              </c:extLst>
            </c:dLbl>
            <c:dLbl>
              <c:idx val="3"/>
              <c:layout>
                <c:manualLayout>
                  <c:x val="-4.975124378109453E-2"/>
                  <c:y val="7.0612668743509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5D0-4A90-B69F-1BB62F8D47B7}"/>
                </c:ext>
              </c:extLst>
            </c:dLbl>
            <c:dLbl>
              <c:idx val="4"/>
              <c:layout>
                <c:manualLayout>
                  <c:x val="-4.9751243781094572E-2"/>
                  <c:y val="5.8151609553478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5D0-4A90-B69F-1BB62F8D47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11'!$D$36:$H$36</c:f>
              <c:numCache>
                <c:formatCode>0.0%</c:formatCode>
                <c:ptCount val="5"/>
                <c:pt idx="0">
                  <c:v>0.10885132423855594</c:v>
                </c:pt>
                <c:pt idx="1">
                  <c:v>0.17968961032283784</c:v>
                </c:pt>
                <c:pt idx="2">
                  <c:v>0.25370155496889557</c:v>
                </c:pt>
                <c:pt idx="3">
                  <c:v>0.33922138858955353</c:v>
                </c:pt>
                <c:pt idx="4">
                  <c:v>0.41631053550410857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5D0-4A90-B69F-1BB62F8D47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451968"/>
        <c:axId val="72453504"/>
      </c:lineChart>
      <c:catAx>
        <c:axId val="7245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72453504"/>
        <c:crosses val="autoZero"/>
        <c:auto val="1"/>
        <c:lblAlgn val="ctr"/>
        <c:lblOffset val="100"/>
        <c:tickLblSkip val="1"/>
        <c:noMultiLvlLbl val="0"/>
      </c:catAx>
      <c:valAx>
        <c:axId val="7245350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7245196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08-07-2019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63" name="Picture 21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MAYO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julio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53" name="Picture 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5796421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911996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FF24DFFD-A74F-4AA8-9C32-FBC1D826F07C}"/>
              </a:ext>
            </a:extLst>
          </p:cNvPr>
          <p:cNvGraphicFramePr>
            <a:graphicFrameLocks noGrp="1"/>
          </p:cNvGraphicFramePr>
          <p:nvPr/>
        </p:nvGraphicFramePr>
        <p:xfrm>
          <a:off x="1054100" y="2287746"/>
          <a:ext cx="7035800" cy="3427095"/>
        </p:xfrm>
        <a:graphic>
          <a:graphicData uri="http://schemas.openxmlformats.org/drawingml/2006/table">
            <a:tbl>
              <a:tblPr/>
              <a:tblGrid>
                <a:gridCol w="759679">
                  <a:extLst>
                    <a:ext uri="{9D8B030D-6E8A-4147-A177-3AD203B41FA5}">
                      <a16:colId xmlns:a16="http://schemas.microsoft.com/office/drawing/2014/main" val="769314133"/>
                    </a:ext>
                  </a:extLst>
                </a:gridCol>
                <a:gridCol w="2059900">
                  <a:extLst>
                    <a:ext uri="{9D8B030D-6E8A-4147-A177-3AD203B41FA5}">
                      <a16:colId xmlns:a16="http://schemas.microsoft.com/office/drawing/2014/main" val="1627479138"/>
                    </a:ext>
                  </a:extLst>
                </a:gridCol>
                <a:gridCol w="753836">
                  <a:extLst>
                    <a:ext uri="{9D8B030D-6E8A-4147-A177-3AD203B41FA5}">
                      <a16:colId xmlns:a16="http://schemas.microsoft.com/office/drawing/2014/main" val="2381654481"/>
                    </a:ext>
                  </a:extLst>
                </a:gridCol>
                <a:gridCol w="724617">
                  <a:extLst>
                    <a:ext uri="{9D8B030D-6E8A-4147-A177-3AD203B41FA5}">
                      <a16:colId xmlns:a16="http://schemas.microsoft.com/office/drawing/2014/main" val="3174988805"/>
                    </a:ext>
                  </a:extLst>
                </a:gridCol>
                <a:gridCol w="654493">
                  <a:extLst>
                    <a:ext uri="{9D8B030D-6E8A-4147-A177-3AD203B41FA5}">
                      <a16:colId xmlns:a16="http://schemas.microsoft.com/office/drawing/2014/main" val="3606176698"/>
                    </a:ext>
                  </a:extLst>
                </a:gridCol>
                <a:gridCol w="657415">
                  <a:extLst>
                    <a:ext uri="{9D8B030D-6E8A-4147-A177-3AD203B41FA5}">
                      <a16:colId xmlns:a16="http://schemas.microsoft.com/office/drawing/2014/main" val="683034632"/>
                    </a:ext>
                  </a:extLst>
                </a:gridCol>
                <a:gridCol w="712930">
                  <a:extLst>
                    <a:ext uri="{9D8B030D-6E8A-4147-A177-3AD203B41FA5}">
                      <a16:colId xmlns:a16="http://schemas.microsoft.com/office/drawing/2014/main" val="907464555"/>
                    </a:ext>
                  </a:extLst>
                </a:gridCol>
                <a:gridCol w="712930">
                  <a:extLst>
                    <a:ext uri="{9D8B030D-6E8A-4147-A177-3AD203B41FA5}">
                      <a16:colId xmlns:a16="http://schemas.microsoft.com/office/drawing/2014/main" val="107412564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374135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7038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1.830.618.161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1.838.637.658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8.019.497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765.444.228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7517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1.228.940.973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1.228.940.973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520.244.841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65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329.235.489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329.235.489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104.935.806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0811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1.476.669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2.353.427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1.533.180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3455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22.981.672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22.981.672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13.140.627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2264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14.814.154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14.814.154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11.920.792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9865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4214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25.172.794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25.690.209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4.692.903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0063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142.245.469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142.245.469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5262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10.211.292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10.211.292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0425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3.111.296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1.696.867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6127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43.520.149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43.520.149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11.987.888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5264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8.263.993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14.889.317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6.625.324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33.788.504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7005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810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51113" y="5661248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B4FFF1B-8485-4F66-B6D0-D645A3671305}"/>
              </a:ext>
            </a:extLst>
          </p:cNvPr>
          <p:cNvGraphicFramePr>
            <a:graphicFrameLocks noGrp="1"/>
          </p:cNvGraphicFramePr>
          <p:nvPr/>
        </p:nvGraphicFramePr>
        <p:xfrm>
          <a:off x="800101" y="2924969"/>
          <a:ext cx="7543798" cy="21526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3330836887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1400956246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219137844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99320406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766806089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742442006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577780753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2452183285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906293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1213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7747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9255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9069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5132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8835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2446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252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433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0419" y="566124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0419" y="1450823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97A797E-2A96-49B0-8D4A-562ABC2A1048}"/>
              </a:ext>
            </a:extLst>
          </p:cNvPr>
          <p:cNvGraphicFramePr>
            <a:graphicFrameLocks noGrp="1"/>
          </p:cNvGraphicFramePr>
          <p:nvPr/>
        </p:nvGraphicFramePr>
        <p:xfrm>
          <a:off x="628651" y="2301829"/>
          <a:ext cx="7886697" cy="3398929"/>
        </p:xfrm>
        <a:graphic>
          <a:graphicData uri="http://schemas.openxmlformats.org/drawingml/2006/table">
            <a:tbl>
              <a:tblPr/>
              <a:tblGrid>
                <a:gridCol w="749516">
                  <a:extLst>
                    <a:ext uri="{9D8B030D-6E8A-4147-A177-3AD203B41FA5}">
                      <a16:colId xmlns:a16="http://schemas.microsoft.com/office/drawing/2014/main" val="3425624874"/>
                    </a:ext>
                  </a:extLst>
                </a:gridCol>
                <a:gridCol w="276873">
                  <a:extLst>
                    <a:ext uri="{9D8B030D-6E8A-4147-A177-3AD203B41FA5}">
                      <a16:colId xmlns:a16="http://schemas.microsoft.com/office/drawing/2014/main" val="696212415"/>
                    </a:ext>
                  </a:extLst>
                </a:gridCol>
                <a:gridCol w="2508641">
                  <a:extLst>
                    <a:ext uri="{9D8B030D-6E8A-4147-A177-3AD203B41FA5}">
                      <a16:colId xmlns:a16="http://schemas.microsoft.com/office/drawing/2014/main" val="3843898586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2035893807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404135413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2395898835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3313758334"/>
                    </a:ext>
                  </a:extLst>
                </a:gridCol>
                <a:gridCol w="682395">
                  <a:extLst>
                    <a:ext uri="{9D8B030D-6E8A-4147-A177-3AD203B41FA5}">
                      <a16:colId xmlns:a16="http://schemas.microsoft.com/office/drawing/2014/main" val="2130024501"/>
                    </a:ext>
                  </a:extLst>
                </a:gridCol>
                <a:gridCol w="671208">
                  <a:extLst>
                    <a:ext uri="{9D8B030D-6E8A-4147-A177-3AD203B41FA5}">
                      <a16:colId xmlns:a16="http://schemas.microsoft.com/office/drawing/2014/main" val="1073895482"/>
                    </a:ext>
                  </a:extLst>
                </a:gridCol>
              </a:tblGrid>
              <a:tr h="141254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214397"/>
                  </a:ext>
                </a:extLst>
              </a:tr>
              <a:tr h="432591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381260"/>
                  </a:ext>
                </a:extLst>
              </a:tr>
              <a:tr h="18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482452"/>
                  </a:ext>
                </a:extLst>
              </a:tr>
              <a:tr h="167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37.305.281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752192"/>
                  </a:ext>
                </a:extLst>
              </a:tr>
              <a:tr h="2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1.661.185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866732"/>
                  </a:ext>
                </a:extLst>
              </a:tr>
              <a:tr h="229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167.081.941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559966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113.230.780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25.163.622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11967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80.315.726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5.969.068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35.008.215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029588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92.459.024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83387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17.502.375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898251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7.125.682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231.123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1.902.044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727630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1.573.550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79661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2.226.660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662593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144.489.871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543937"/>
                  </a:ext>
                </a:extLst>
              </a:tr>
              <a:tr h="30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3.411.982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635.704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695253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14.235.357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963.744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5.505.436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91260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4.751.926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1.498.594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65865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3.997.379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278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59632" y="6381328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8" y="1253110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4D13011-4780-4FF9-A656-963B52B6E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162691"/>
              </p:ext>
            </p:extLst>
          </p:nvPr>
        </p:nvGraphicFramePr>
        <p:xfrm>
          <a:off x="1403649" y="1498865"/>
          <a:ext cx="5979361" cy="4678103"/>
        </p:xfrm>
        <a:graphic>
          <a:graphicData uri="http://schemas.openxmlformats.org/drawingml/2006/table">
            <a:tbl>
              <a:tblPr/>
              <a:tblGrid>
                <a:gridCol w="548979">
                  <a:extLst>
                    <a:ext uri="{9D8B030D-6E8A-4147-A177-3AD203B41FA5}">
                      <a16:colId xmlns:a16="http://schemas.microsoft.com/office/drawing/2014/main" val="1211715116"/>
                    </a:ext>
                  </a:extLst>
                </a:gridCol>
                <a:gridCol w="202795">
                  <a:extLst>
                    <a:ext uri="{9D8B030D-6E8A-4147-A177-3AD203B41FA5}">
                      <a16:colId xmlns:a16="http://schemas.microsoft.com/office/drawing/2014/main" val="1671673233"/>
                    </a:ext>
                  </a:extLst>
                </a:gridCol>
                <a:gridCol w="202795">
                  <a:extLst>
                    <a:ext uri="{9D8B030D-6E8A-4147-A177-3AD203B41FA5}">
                      <a16:colId xmlns:a16="http://schemas.microsoft.com/office/drawing/2014/main" val="1522177253"/>
                    </a:ext>
                  </a:extLst>
                </a:gridCol>
                <a:gridCol w="1837438">
                  <a:extLst>
                    <a:ext uri="{9D8B030D-6E8A-4147-A177-3AD203B41FA5}">
                      <a16:colId xmlns:a16="http://schemas.microsoft.com/office/drawing/2014/main" val="797551324"/>
                    </a:ext>
                  </a:extLst>
                </a:gridCol>
                <a:gridCol w="548979">
                  <a:extLst>
                    <a:ext uri="{9D8B030D-6E8A-4147-A177-3AD203B41FA5}">
                      <a16:colId xmlns:a16="http://schemas.microsoft.com/office/drawing/2014/main" val="424788677"/>
                    </a:ext>
                  </a:extLst>
                </a:gridCol>
                <a:gridCol w="548979">
                  <a:extLst>
                    <a:ext uri="{9D8B030D-6E8A-4147-A177-3AD203B41FA5}">
                      <a16:colId xmlns:a16="http://schemas.microsoft.com/office/drawing/2014/main" val="1982222372"/>
                    </a:ext>
                  </a:extLst>
                </a:gridCol>
                <a:gridCol w="548979">
                  <a:extLst>
                    <a:ext uri="{9D8B030D-6E8A-4147-A177-3AD203B41FA5}">
                      <a16:colId xmlns:a16="http://schemas.microsoft.com/office/drawing/2014/main" val="494251454"/>
                    </a:ext>
                  </a:extLst>
                </a:gridCol>
                <a:gridCol w="548979">
                  <a:extLst>
                    <a:ext uri="{9D8B030D-6E8A-4147-A177-3AD203B41FA5}">
                      <a16:colId xmlns:a16="http://schemas.microsoft.com/office/drawing/2014/main" val="1240078165"/>
                    </a:ext>
                  </a:extLst>
                </a:gridCol>
                <a:gridCol w="499816">
                  <a:extLst>
                    <a:ext uri="{9D8B030D-6E8A-4147-A177-3AD203B41FA5}">
                      <a16:colId xmlns:a16="http://schemas.microsoft.com/office/drawing/2014/main" val="428783582"/>
                    </a:ext>
                  </a:extLst>
                </a:gridCol>
                <a:gridCol w="491622">
                  <a:extLst>
                    <a:ext uri="{9D8B030D-6E8A-4147-A177-3AD203B41FA5}">
                      <a16:colId xmlns:a16="http://schemas.microsoft.com/office/drawing/2014/main" val="37598006"/>
                    </a:ext>
                  </a:extLst>
                </a:gridCol>
              </a:tblGrid>
              <a:tr h="1054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129" marR="6129" marT="61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129" marR="6129" marT="61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276539"/>
                  </a:ext>
                </a:extLst>
              </a:tr>
              <a:tr h="3228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457680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233.119.163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246339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480.083.971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480.083.971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202.617.841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546382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71.298.313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71.298.313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19.574.140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584715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200.737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427794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200.737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688739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5.257.022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5.257.022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3.635.712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719856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747.773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747.773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181.663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742853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83.218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83.218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124947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66.633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66.633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55.264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863155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597.922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597.922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126.399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30977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1.664.568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1.664.568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1.364.242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733794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1.397.971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1.397.971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1.097.970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698303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55.806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55.806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55.806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932388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43.377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43.377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43.052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349502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20.176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729302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80.712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80.712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80.712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241425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689858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31.015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978521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023550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761.919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761.919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7.045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251398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45.809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45.809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7.045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660750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716.110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716.110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89066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726962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570678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2.377.085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2.377.085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180.863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731757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43633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1.061.374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1.061.374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37.293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551838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322.273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322.273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58.399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05307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119.592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119.592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60.706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421914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196.513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196.513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21.547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308620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332.260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332.260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2.918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323382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997494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283791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792.146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121457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792.146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642885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878750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8677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241648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6.117.724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741539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6.117.724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210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126161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12777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EC5111E-C407-4FAF-9A50-416C529B65D9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393573"/>
          <a:ext cx="7886700" cy="3215441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2716505075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58082374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4138906909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56066872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922833288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942673323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380890034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42530554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3570768068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3015158604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158761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48488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28.427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63119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122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5282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07211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89303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1695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23403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2971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24448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43374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209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57448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9338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4147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10489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1948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66846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943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562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517232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616403A-8EBE-4EAE-9AE3-38B72951A773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757361"/>
          <a:ext cx="7886704" cy="2487865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3679235312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462826919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774326548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45557101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90411600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97525737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79792485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863367206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861276037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753980800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476800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324662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37.305.281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26320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41.327.593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41.327.593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17.401.743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49496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28.819.266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28.819.266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8.983.294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13215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52.178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96674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52.178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72162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185.343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53262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03602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141.231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21101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540.600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540.600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42.594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76487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440.089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53.610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63210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106.423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57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59448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10.682.723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29946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10.682.723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850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E919772-AE42-43C4-A293-391D9727FB04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351179"/>
          <a:ext cx="7886704" cy="3300229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3136090792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596595810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326037049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29165414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01833074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83001457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1376956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109581369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816884943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895698695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648420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540869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1.661.185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49238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3.319.367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3.319.367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1.320.627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4801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1.524.377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1.524.377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253.481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70541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12.705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71250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12.705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65217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10118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46188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56205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217781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71224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47070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50323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389.825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389.825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28761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97.270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63860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7.061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98968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130.851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46.845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96911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70.708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05029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82526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130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46256" y="6104011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579456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DAC235-802E-4850-A50F-58EEBBAA4A82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1944997"/>
          <a:ext cx="7886704" cy="411259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043245751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925621471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092632174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384699648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27159637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0916473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28769285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39965369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071092146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368828242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758684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69525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167.081.941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85960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315.318.699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315.318.699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137.092.393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88732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64.451.165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64.451.165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24.221.975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69331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06557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61517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4.836.346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4.836.346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4.701.933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97871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85.030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85.030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85608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36171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80.541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80.541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31698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252.891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252.891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173.308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71673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26904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231.922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231.922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31036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94732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4.498.425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4.498.425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49454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1.806.421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1.806.421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1.806.421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41947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2.692.004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2.692.004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2.692.004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52988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1.565.490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1.565.490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503.047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49345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139.668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42233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190.992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143.712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27583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197.828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197.828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64.597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2069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756.271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756.271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196.619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20673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94650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98914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4022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546.069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61583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546.069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026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152689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73" y="1944244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5972D57-BB8B-4E1D-A98C-5E77389EC220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875833"/>
          <a:ext cx="7886704" cy="2250921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357344123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354454926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897563539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425259775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32414462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38406368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83696138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979035771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929290179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056576734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441147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208343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40021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20.982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20.982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09143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48.838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48.838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26.412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38235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00051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60751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52959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81900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78880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75551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54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9756F3D-9D4C-4F93-95C3-216D526D4ABD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198865"/>
          <a:ext cx="7886704" cy="3604857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2260396360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134194534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661270525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75596737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3356346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01404409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71893358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678780033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269312216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540331251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564781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485175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113.230.780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25.163.622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65057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20.119.826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20.119.826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8.126.657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68219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38.503.951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38.503.951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14.662.236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5899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44306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00725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60119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45272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3374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1.296.023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1.296.023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09707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93.105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15868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846.957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835.884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-11.073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02890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355.961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367.034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103.056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81581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13552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10363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1.294.556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12138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1.294.556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99167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91520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057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11388F-41AD-4B12-83FB-DA6BC3503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a </a:t>
            </a:r>
            <a:r>
              <a:rPr lang="es-CL" sz="1200" b="1" dirty="0">
                <a:solidFill>
                  <a:prstClr val="black"/>
                </a:solidFill>
              </a:rPr>
              <a:t>$1.830.618 millones</a:t>
            </a:r>
            <a:r>
              <a:rPr lang="es-CL" sz="1200" dirty="0">
                <a:solidFill>
                  <a:prstClr val="black"/>
                </a:solidFill>
              </a:rPr>
              <a:t> más </a:t>
            </a:r>
            <a:r>
              <a:rPr lang="es-CL" sz="1200" b="1" dirty="0">
                <a:solidFill>
                  <a:prstClr val="black"/>
                </a:solidFill>
              </a:rPr>
              <a:t>USD $ 180.991 miles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de la Partida presenta una variación real de 1%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2019, en pesos, a nivel de Subtítulos de gastos, se distribuye en: 67% a Gastos en Personal, 18% para Bienes y Servicios de Consumo, y 8% a Adquisición de Activos Financieros.</a:t>
            </a:r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Marcador de contenido 7">
            <a:extLst>
              <a:ext uri="{FF2B5EF4-FFF2-40B4-BE49-F238E27FC236}">
                <a16:creationId xmlns:a16="http://schemas.microsoft.com/office/drawing/2014/main" id="{A83ABCD8-14C3-4C94-81D5-B6FADDA72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363281"/>
            <a:ext cx="5616623" cy="29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9" y="5938631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06E1E81-E527-4B5E-8921-A410450678F9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368107"/>
          <a:ext cx="7886704" cy="326637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2042741193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356220256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575958501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58734302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14953274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72324161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04983836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129208746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390930479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899969958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517012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396674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80.315.726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5.969.068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35.008.215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14372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28.849.757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28.849.757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12.644.764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3162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39.940.196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39.940.196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13.398.313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87205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82.682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50431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82.682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01297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263.618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57389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263.618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6136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26590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52301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1.989.744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1.989.744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13000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64029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1.668.946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1.668.946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40477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193.686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34.293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97545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29986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8.582.693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5.969.068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8.544.393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3413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8.582.693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5.969.068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8.544.393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080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403074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45492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124834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02247B7-C63F-45FC-8216-99EB5E4D5B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681332"/>
              </p:ext>
            </p:extLst>
          </p:nvPr>
        </p:nvGraphicFramePr>
        <p:xfrm>
          <a:off x="899592" y="1556793"/>
          <a:ext cx="7128790" cy="4799552"/>
        </p:xfrm>
        <a:graphic>
          <a:graphicData uri="http://schemas.openxmlformats.org/drawingml/2006/table">
            <a:tbl>
              <a:tblPr/>
              <a:tblGrid>
                <a:gridCol w="637902">
                  <a:extLst>
                    <a:ext uri="{9D8B030D-6E8A-4147-A177-3AD203B41FA5}">
                      <a16:colId xmlns:a16="http://schemas.microsoft.com/office/drawing/2014/main" val="3948748994"/>
                    </a:ext>
                  </a:extLst>
                </a:gridCol>
                <a:gridCol w="235643">
                  <a:extLst>
                    <a:ext uri="{9D8B030D-6E8A-4147-A177-3AD203B41FA5}">
                      <a16:colId xmlns:a16="http://schemas.microsoft.com/office/drawing/2014/main" val="1382431405"/>
                    </a:ext>
                  </a:extLst>
                </a:gridCol>
                <a:gridCol w="235643">
                  <a:extLst>
                    <a:ext uri="{9D8B030D-6E8A-4147-A177-3AD203B41FA5}">
                      <a16:colId xmlns:a16="http://schemas.microsoft.com/office/drawing/2014/main" val="3445983475"/>
                    </a:ext>
                  </a:extLst>
                </a:gridCol>
                <a:gridCol w="2135066">
                  <a:extLst>
                    <a:ext uri="{9D8B030D-6E8A-4147-A177-3AD203B41FA5}">
                      <a16:colId xmlns:a16="http://schemas.microsoft.com/office/drawing/2014/main" val="49151026"/>
                    </a:ext>
                  </a:extLst>
                </a:gridCol>
                <a:gridCol w="637902">
                  <a:extLst>
                    <a:ext uri="{9D8B030D-6E8A-4147-A177-3AD203B41FA5}">
                      <a16:colId xmlns:a16="http://schemas.microsoft.com/office/drawing/2014/main" val="2039663023"/>
                    </a:ext>
                  </a:extLst>
                </a:gridCol>
                <a:gridCol w="637902">
                  <a:extLst>
                    <a:ext uri="{9D8B030D-6E8A-4147-A177-3AD203B41FA5}">
                      <a16:colId xmlns:a16="http://schemas.microsoft.com/office/drawing/2014/main" val="2874821145"/>
                    </a:ext>
                  </a:extLst>
                </a:gridCol>
                <a:gridCol w="637902">
                  <a:extLst>
                    <a:ext uri="{9D8B030D-6E8A-4147-A177-3AD203B41FA5}">
                      <a16:colId xmlns:a16="http://schemas.microsoft.com/office/drawing/2014/main" val="4268944220"/>
                    </a:ext>
                  </a:extLst>
                </a:gridCol>
                <a:gridCol w="637902">
                  <a:extLst>
                    <a:ext uri="{9D8B030D-6E8A-4147-A177-3AD203B41FA5}">
                      <a16:colId xmlns:a16="http://schemas.microsoft.com/office/drawing/2014/main" val="3010076198"/>
                    </a:ext>
                  </a:extLst>
                </a:gridCol>
                <a:gridCol w="666464">
                  <a:extLst>
                    <a:ext uri="{9D8B030D-6E8A-4147-A177-3AD203B41FA5}">
                      <a16:colId xmlns:a16="http://schemas.microsoft.com/office/drawing/2014/main" val="2275055245"/>
                    </a:ext>
                  </a:extLst>
                </a:gridCol>
                <a:gridCol w="666464">
                  <a:extLst>
                    <a:ext uri="{9D8B030D-6E8A-4147-A177-3AD203B41FA5}">
                      <a16:colId xmlns:a16="http://schemas.microsoft.com/office/drawing/2014/main" val="1644788660"/>
                    </a:ext>
                  </a:extLst>
                </a:gridCol>
              </a:tblGrid>
              <a:tr h="1251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871147"/>
                  </a:ext>
                </a:extLst>
              </a:tr>
              <a:tr h="38190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059964"/>
                  </a:ext>
                </a:extLst>
              </a:tr>
              <a:tr h="1636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92.459.024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873237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190.093.044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190.093.044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80.776.693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668710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29.620.122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29.620.122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7.099.508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980244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3.989.280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3.989.280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3.747.589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193378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732.763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732.763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649.859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135890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83.380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83.380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30.923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833528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618.936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618.936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618.936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590153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950604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1.751.270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1.751.270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1.592.483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57527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166397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357.844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357.844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357.844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581718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1.181.409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1.181.409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1.181.409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747113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151.076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151.076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100347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40.969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40.969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40.969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37184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27596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567582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358683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920188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1.577.198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1.577.198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19.070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259648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438.195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438.195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12384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37.088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9.155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541307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237.115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237.115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585020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6.735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575620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83.921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83.921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23683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314.871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314.871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517541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618774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31352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322.948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08118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322.948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460771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030551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411153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163085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27111"/>
                  </a:ext>
                </a:extLst>
              </a:tr>
              <a:tr h="12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990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819562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02089FD-FFAB-4F68-AA96-A660B9FC0CA1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757361"/>
          <a:ext cx="7886704" cy="2487865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3454919527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60989763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921687377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428550867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05861168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36869297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88517955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865122914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193065787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045501582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755416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864695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76.205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00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12.017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35898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20.815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5216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17257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55072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6723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70091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54375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67419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19894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78092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12713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06046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122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74905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9"/>
            <a:ext cx="7560841" cy="160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7C699BD-8310-44A3-B6E6-804896C5516C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621967"/>
          <a:ext cx="7886704" cy="275865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262187598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49101879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454899492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22146743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97093319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68560250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45847564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568904584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198451017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939366730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243136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825338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17.502.375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6524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15.746.193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15.746.193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6.455.833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59120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17.500.096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17.500.096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6.628.358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21254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73484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81273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36131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08214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29.552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69387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29.552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45054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559.802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559.802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44.548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7445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33286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318.988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318.988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23.943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71404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93.709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06626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103.078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103.078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21762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80273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644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165304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03513" y="128899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F5E865C-591C-4E37-9348-6E7E3EA49557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148088"/>
          <a:ext cx="7886704" cy="3706411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3784197911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20418879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375565126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56382515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52483837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26924649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13575553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270971843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079495624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212673674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11580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453971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7.125.682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1.902.044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85665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1.566.327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1.566.327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583.050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46001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1.590.821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1.590.821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159.172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76051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99278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51706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3.653.343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3.653.343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923.939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28103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9865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72472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2.276.721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2.276.721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895.015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71315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66.565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7464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2.210.156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2.210.156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828.450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81032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86953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3445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82.379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82.379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93908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13.164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41515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6.994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73161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23.684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46706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38.537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63638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82469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19695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74963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47274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813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8012" y="5706836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C5D8A14A-210E-4B7D-8AF4-793C10AA96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565163"/>
          <a:ext cx="8229599" cy="2596037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3402684464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651023002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258557088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4042378568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883920991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337666714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510092998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593939705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572894216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1988154097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546667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400311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1.573.550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87991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2.649.531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2.649.531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1.078.022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47092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1.455.653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1.455.653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405.975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71485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86634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73918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41661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12715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374.638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374.638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25.686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55682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55748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100.999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100.999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99255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26233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242.495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242.495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39461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21551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918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55892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4AE6E942-77CE-4C80-B50D-AC7A4C9BF8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565163"/>
          <a:ext cx="8229599" cy="2596037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1156539183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3109117670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1319371143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198526283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839111021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534904204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422702479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476998998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2691194989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3916019269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046770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177998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2.226.660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79380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2.875.854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2.875.854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1.138.748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51071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2.225.016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2.225.016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737.643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61059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11846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49605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27988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32570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91786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1.380.606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1.380.606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341.257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60740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34.568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34.568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38607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64.871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64.871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05567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827.983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827.983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66010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139.979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139.979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81.815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29953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313.205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313.205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115.405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49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8015" y="6286855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0" y="48481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88015" y="1144469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EB652C02-5C8D-45A6-8AF6-051BF04D3D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629603"/>
              </p:ext>
            </p:extLst>
          </p:nvPr>
        </p:nvGraphicFramePr>
        <p:xfrm>
          <a:off x="1403649" y="1440704"/>
          <a:ext cx="6078254" cy="4686984"/>
        </p:xfrm>
        <a:graphic>
          <a:graphicData uri="http://schemas.openxmlformats.org/drawingml/2006/table">
            <a:tbl>
              <a:tblPr/>
              <a:tblGrid>
                <a:gridCol w="543897">
                  <a:extLst>
                    <a:ext uri="{9D8B030D-6E8A-4147-A177-3AD203B41FA5}">
                      <a16:colId xmlns:a16="http://schemas.microsoft.com/office/drawing/2014/main" val="3669714118"/>
                    </a:ext>
                  </a:extLst>
                </a:gridCol>
                <a:gridCol w="200917">
                  <a:extLst>
                    <a:ext uri="{9D8B030D-6E8A-4147-A177-3AD203B41FA5}">
                      <a16:colId xmlns:a16="http://schemas.microsoft.com/office/drawing/2014/main" val="1959550549"/>
                    </a:ext>
                  </a:extLst>
                </a:gridCol>
                <a:gridCol w="200917">
                  <a:extLst>
                    <a:ext uri="{9D8B030D-6E8A-4147-A177-3AD203B41FA5}">
                      <a16:colId xmlns:a16="http://schemas.microsoft.com/office/drawing/2014/main" val="790492575"/>
                    </a:ext>
                  </a:extLst>
                </a:gridCol>
                <a:gridCol w="1820433">
                  <a:extLst>
                    <a:ext uri="{9D8B030D-6E8A-4147-A177-3AD203B41FA5}">
                      <a16:colId xmlns:a16="http://schemas.microsoft.com/office/drawing/2014/main" val="893209548"/>
                    </a:ext>
                  </a:extLst>
                </a:gridCol>
                <a:gridCol w="543897">
                  <a:extLst>
                    <a:ext uri="{9D8B030D-6E8A-4147-A177-3AD203B41FA5}">
                      <a16:colId xmlns:a16="http://schemas.microsoft.com/office/drawing/2014/main" val="1128360951"/>
                    </a:ext>
                  </a:extLst>
                </a:gridCol>
                <a:gridCol w="543897">
                  <a:extLst>
                    <a:ext uri="{9D8B030D-6E8A-4147-A177-3AD203B41FA5}">
                      <a16:colId xmlns:a16="http://schemas.microsoft.com/office/drawing/2014/main" val="871205027"/>
                    </a:ext>
                  </a:extLst>
                </a:gridCol>
                <a:gridCol w="543897">
                  <a:extLst>
                    <a:ext uri="{9D8B030D-6E8A-4147-A177-3AD203B41FA5}">
                      <a16:colId xmlns:a16="http://schemas.microsoft.com/office/drawing/2014/main" val="2475846225"/>
                    </a:ext>
                  </a:extLst>
                </a:gridCol>
                <a:gridCol w="543897">
                  <a:extLst>
                    <a:ext uri="{9D8B030D-6E8A-4147-A177-3AD203B41FA5}">
                      <a16:colId xmlns:a16="http://schemas.microsoft.com/office/drawing/2014/main" val="4220292939"/>
                    </a:ext>
                  </a:extLst>
                </a:gridCol>
                <a:gridCol w="568251">
                  <a:extLst>
                    <a:ext uri="{9D8B030D-6E8A-4147-A177-3AD203B41FA5}">
                      <a16:colId xmlns:a16="http://schemas.microsoft.com/office/drawing/2014/main" val="170420228"/>
                    </a:ext>
                  </a:extLst>
                </a:gridCol>
                <a:gridCol w="568251">
                  <a:extLst>
                    <a:ext uri="{9D8B030D-6E8A-4147-A177-3AD203B41FA5}">
                      <a16:colId xmlns:a16="http://schemas.microsoft.com/office/drawing/2014/main" val="3844909512"/>
                    </a:ext>
                  </a:extLst>
                </a:gridCol>
              </a:tblGrid>
              <a:tr h="1033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244" marR="6244" marT="6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244" marR="6244" marT="6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419654"/>
                  </a:ext>
                </a:extLst>
              </a:tr>
              <a:tr h="3166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02709"/>
                  </a:ext>
                </a:extLst>
              </a:tr>
              <a:tr h="1357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144.489.871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425554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112.724.703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112.724.703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45.524.944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051356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27.026.983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27.026.983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7.588.039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369014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303.286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037407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47.577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586851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255.709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611518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1.326.237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1.326.237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1.109.708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075921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1.082.952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1.082.952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40545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9.668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324890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984.173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479988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89.111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89.111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786660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30.308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204443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30.308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437499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95.227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939183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95.227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40456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14.059.060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14.059.060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11.640.014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4771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2.969.950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2.969.950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550.904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707148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11.089.110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11.089.110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11.089.110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904344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591.478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591.478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173.443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137485"/>
                  </a:ext>
                </a:extLst>
              </a:tr>
              <a:tr h="195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88.063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88.063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22.510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608438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 Fondos de Terceros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503.415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503.415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150.933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085577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11.242.525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11.242.525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2.994.801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668510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474.582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474.582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931702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268.129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268.129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45.034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167038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7.976.366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7.976.366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2.753.708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111885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1.399.029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1.399.029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113.544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749820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1.124.419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1.124.419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82.515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14456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98.786.318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98.786.318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60.000.000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633838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564548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641175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35.704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458015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35.704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16033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42.328.989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42.328.989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12.061.502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703970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9.594.326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101304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9.594.326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279443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8.464.427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8.464.427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2.467.176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27897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73.614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877208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8.390.813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8.390.813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2.393.562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081055"/>
                  </a:ext>
                </a:extLst>
              </a:tr>
              <a:tr h="109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3.058.430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829102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3.058.430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422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1189" y="5673561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2829" y="169305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DCC7B601-648B-43FB-BA0C-3DD4BE0C270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494522"/>
          <a:ext cx="8229599" cy="2737318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744193580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246039389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3985122159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444065730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902111339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111101228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254643807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4282257328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1189056639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2784814689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534331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97161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3.411.982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635.704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09270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946.709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946.709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337.434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69720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1.362.956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1.362.956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270.835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39984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63063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60257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70046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29317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4343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75649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06319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558.892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1.076.307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26.180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2052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23.938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23.938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08180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463.477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875.759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412.282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26.180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02889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42.182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87915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48.284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134.428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86.144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352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02128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497FDDFC-AF54-46AC-9AD0-62413A154F6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070679"/>
          <a:ext cx="8229599" cy="3585004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2706567259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2671907476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2976562515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3474477873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670910650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465312267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910397243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264197139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220395775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882434234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182110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983723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14.235.357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963.744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5.505.436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41923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9.558.411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9.558.411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3.808.665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20588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2.258.140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2.258.140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552.583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3154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857.223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857.223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811.511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60641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714.886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714.886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695.015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97584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142.337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142.337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116.496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97513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1.076.591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1.076.591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3851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311.596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311.596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7367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04603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308.583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308.583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08872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08590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8046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42546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77233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378.471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378.471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93.331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39350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21.643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95024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59570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77.930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77.930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44.816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34849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256.647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256.647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91285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08800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656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4926B49-ED09-4303-80F8-17658EB6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BFEE7F0E-7CCD-4F58-BB99-28BCC733E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F6CE07C-E012-43E9-A137-405033FEC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611934"/>
            <a:ext cx="7561872" cy="3744416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6AC19933-E87D-413B-8307-D325686F6B43}"/>
              </a:ext>
            </a:extLst>
          </p:cNvPr>
          <p:cNvSpPr/>
          <p:nvPr/>
        </p:nvSpPr>
        <p:spPr>
          <a:xfrm>
            <a:off x="755576" y="1628800"/>
            <a:ext cx="7705888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200" dirty="0">
                <a:solidFill>
                  <a:prstClr val="black"/>
                </a:solidFill>
              </a:rPr>
              <a:t>A nivel de Capítulos, el presupuesto 2019, concentra los mayores recursos en las tres ramas de las FF.AA. ( Ejército, Armada y Fuerza Aérea),  y en la Dirección de Aeronáutica Civil. </a:t>
            </a:r>
            <a:endParaRPr lang="es-CL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0386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6356" y="551723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03674" y="1916832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F0307E21-F97D-4B53-92E4-C35FD763A5B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423882"/>
          <a:ext cx="8229599" cy="2878598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1700794435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3912468320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2052662647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2431266761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600107842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447367533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816567184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843086384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3288517644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2711767834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105476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00712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4.751.926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1.498.594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3089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3.072.403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3.072.403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1.081.389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03120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571.470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571.470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8653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905.850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905.850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286.380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85028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38.699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92156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38.699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55777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247.681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437972"/>
                  </a:ext>
                </a:extLst>
              </a:tr>
              <a:tr h="282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247.681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29836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03926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UNASUR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55916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74.160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74.160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03662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26.368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26.368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51606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47.792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47.792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46063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66609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185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522838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257437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FAD5BE87-3364-4ECD-8359-D0F9397F2C8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7274" y="1600205"/>
          <a:ext cx="7669452" cy="4525952"/>
        </p:xfrm>
        <a:graphic>
          <a:graphicData uri="http://schemas.openxmlformats.org/drawingml/2006/table">
            <a:tbl>
              <a:tblPr/>
              <a:tblGrid>
                <a:gridCol w="686282">
                  <a:extLst>
                    <a:ext uri="{9D8B030D-6E8A-4147-A177-3AD203B41FA5}">
                      <a16:colId xmlns:a16="http://schemas.microsoft.com/office/drawing/2014/main" val="2498624185"/>
                    </a:ext>
                  </a:extLst>
                </a:gridCol>
                <a:gridCol w="253514">
                  <a:extLst>
                    <a:ext uri="{9D8B030D-6E8A-4147-A177-3AD203B41FA5}">
                      <a16:colId xmlns:a16="http://schemas.microsoft.com/office/drawing/2014/main" val="2001987241"/>
                    </a:ext>
                  </a:extLst>
                </a:gridCol>
                <a:gridCol w="253514">
                  <a:extLst>
                    <a:ext uri="{9D8B030D-6E8A-4147-A177-3AD203B41FA5}">
                      <a16:colId xmlns:a16="http://schemas.microsoft.com/office/drawing/2014/main" val="2248560643"/>
                    </a:ext>
                  </a:extLst>
                </a:gridCol>
                <a:gridCol w="2296994">
                  <a:extLst>
                    <a:ext uri="{9D8B030D-6E8A-4147-A177-3AD203B41FA5}">
                      <a16:colId xmlns:a16="http://schemas.microsoft.com/office/drawing/2014/main" val="1279883692"/>
                    </a:ext>
                  </a:extLst>
                </a:gridCol>
                <a:gridCol w="686282">
                  <a:extLst>
                    <a:ext uri="{9D8B030D-6E8A-4147-A177-3AD203B41FA5}">
                      <a16:colId xmlns:a16="http://schemas.microsoft.com/office/drawing/2014/main" val="115916241"/>
                    </a:ext>
                  </a:extLst>
                </a:gridCol>
                <a:gridCol w="686282">
                  <a:extLst>
                    <a:ext uri="{9D8B030D-6E8A-4147-A177-3AD203B41FA5}">
                      <a16:colId xmlns:a16="http://schemas.microsoft.com/office/drawing/2014/main" val="2532606891"/>
                    </a:ext>
                  </a:extLst>
                </a:gridCol>
                <a:gridCol w="686282">
                  <a:extLst>
                    <a:ext uri="{9D8B030D-6E8A-4147-A177-3AD203B41FA5}">
                      <a16:colId xmlns:a16="http://schemas.microsoft.com/office/drawing/2014/main" val="4176204739"/>
                    </a:ext>
                  </a:extLst>
                </a:gridCol>
                <a:gridCol w="686282">
                  <a:extLst>
                    <a:ext uri="{9D8B030D-6E8A-4147-A177-3AD203B41FA5}">
                      <a16:colId xmlns:a16="http://schemas.microsoft.com/office/drawing/2014/main" val="3478742562"/>
                    </a:ext>
                  </a:extLst>
                </a:gridCol>
                <a:gridCol w="717010">
                  <a:extLst>
                    <a:ext uri="{9D8B030D-6E8A-4147-A177-3AD203B41FA5}">
                      <a16:colId xmlns:a16="http://schemas.microsoft.com/office/drawing/2014/main" val="4035765790"/>
                    </a:ext>
                  </a:extLst>
                </a:gridCol>
                <a:gridCol w="717010">
                  <a:extLst>
                    <a:ext uri="{9D8B030D-6E8A-4147-A177-3AD203B41FA5}">
                      <a16:colId xmlns:a16="http://schemas.microsoft.com/office/drawing/2014/main" val="3596272892"/>
                    </a:ext>
                  </a:extLst>
                </a:gridCol>
              </a:tblGrid>
              <a:tr h="1316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29" marR="8229" marT="82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9" marR="8229" marT="82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360750"/>
                  </a:ext>
                </a:extLst>
              </a:tr>
              <a:tr h="4032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081236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3.997.379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464177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688.585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688.585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256.038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00946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1.086.964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1.086.964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269.429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205483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11.720.606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11.720.606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3.312.648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898326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5.525.841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5.525.841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1.495.000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981764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228.212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228.212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61354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93.298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93.298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460766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32.311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32.311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455077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858.240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858.240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42726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1.453.992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1.453.992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129194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2.859.788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2.859.788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057787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6.194.765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6.194.765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1.817.648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897431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256.708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256.708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94.054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956191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1.137.388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1.137.388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304.784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140287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4.513.652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4.513.652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1.323.781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679887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278.074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278.074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94.866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05945"/>
                  </a:ext>
                </a:extLst>
              </a:tr>
              <a:tr h="263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7676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35.192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77912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24.205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885384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426892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6.004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1.558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131559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13.131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12.840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596584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20.898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20.898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18.319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543348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68197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564281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15.539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558718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403717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Antártico-Ejército de Chile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7.581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84156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97.139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38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517233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08409" y="191683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CB2A133F-02CA-44CB-A529-DE1F5C4D0DE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494523"/>
          <a:ext cx="8229599" cy="2737317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1817710715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3798584439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3141276675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1185232449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323799147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734708657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192321401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4074461476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3141371217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2823562425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259810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73528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9.631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6533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93528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65215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8.621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44334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04171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08335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5958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52864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82270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5258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74954"/>
                  </a:ext>
                </a:extLst>
              </a:tr>
              <a:tr h="282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22048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1460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745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MAYO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2585578-F295-4843-9E44-C01E93339011}"/>
              </a:ext>
            </a:extLst>
          </p:cNvPr>
          <p:cNvSpPr/>
          <p:nvPr/>
        </p:nvSpPr>
        <p:spPr>
          <a:xfrm>
            <a:off x="467544" y="1652607"/>
            <a:ext cx="819011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200" dirty="0">
                <a:solidFill>
                  <a:prstClr val="black"/>
                </a:solidFill>
              </a:rPr>
              <a:t>El presupuesto de </a:t>
            </a:r>
            <a:r>
              <a:rPr lang="es-CL" sz="1200" b="1" dirty="0">
                <a:solidFill>
                  <a:prstClr val="black"/>
                </a:solidFill>
              </a:rPr>
              <a:t>$1.830.618 millones,</a:t>
            </a:r>
            <a:r>
              <a:rPr lang="es-CL" sz="1200" dirty="0">
                <a:solidFill>
                  <a:prstClr val="black"/>
                </a:solidFill>
              </a:rPr>
              <a:t> al mes de mayo, presenta modificaciones presupuestarias que incrementan la autorización de gastos en $8.019 millones, destinados a: deuda flotante $6.625 millones, que corresponde a operaciones del año anterior, Adquisición de Activos No Financieros por $517 millones; y Prestaciones de Seguridad Social por $876 millones.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200" dirty="0">
                <a:solidFill>
                  <a:prstClr val="black"/>
                </a:solidFill>
              </a:rPr>
              <a:t>En el mes de mayo, la ejecución de la Partida 11 Ministerio de Defensa Nacional fue de </a:t>
            </a:r>
            <a:r>
              <a:rPr lang="es-CL" sz="1200" b="1" dirty="0">
                <a:solidFill>
                  <a:prstClr val="black"/>
                </a:solidFill>
              </a:rPr>
              <a:t>$143.807 millones</a:t>
            </a:r>
            <a:r>
              <a:rPr lang="es-CL" sz="1200" dirty="0">
                <a:solidFill>
                  <a:prstClr val="black"/>
                </a:solidFill>
              </a:rPr>
              <a:t>, </a:t>
            </a:r>
            <a:r>
              <a:rPr lang="es-CL" sz="1200" b="1" dirty="0">
                <a:solidFill>
                  <a:prstClr val="black"/>
                </a:solidFill>
              </a:rPr>
              <a:t>equivalente a un 7,8%</a:t>
            </a:r>
            <a:r>
              <a:rPr lang="es-CL" sz="1200" dirty="0">
                <a:solidFill>
                  <a:prstClr val="black"/>
                </a:solidFill>
              </a:rPr>
              <a:t> respecto del presupuesto vigente. Este ejecución es similar a lo registrado en el mismo mes del año anterior.</a:t>
            </a:r>
          </a:p>
        </p:txBody>
      </p:sp>
      <p:graphicFrame>
        <p:nvGraphicFramePr>
          <p:cNvPr id="10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082228"/>
              </p:ext>
            </p:extLst>
          </p:nvPr>
        </p:nvGraphicFramePr>
        <p:xfrm>
          <a:off x="457200" y="3499266"/>
          <a:ext cx="8229600" cy="2626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DED0CFE-B08D-43E6-AFCD-7276563E5C6E}"/>
              </a:ext>
            </a:extLst>
          </p:cNvPr>
          <p:cNvSpPr/>
          <p:nvPr/>
        </p:nvSpPr>
        <p:spPr>
          <a:xfrm>
            <a:off x="467544" y="1821771"/>
            <a:ext cx="819011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  <a:endParaRPr lang="es-CL" sz="12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es-CL" sz="1200" dirty="0">
                <a:solidFill>
                  <a:prstClr val="black"/>
                </a:solidFill>
              </a:rPr>
              <a:t>El gasto acumulado a mayo de la Partida asciende a </a:t>
            </a:r>
            <a:r>
              <a:rPr lang="es-CL" sz="1200" b="1" dirty="0">
                <a:solidFill>
                  <a:prstClr val="black"/>
                </a:solidFill>
              </a:rPr>
              <a:t>$ 765.444 millones, equivalente a un 41,6% </a:t>
            </a:r>
            <a:r>
              <a:rPr lang="es-CL" sz="1200" dirty="0">
                <a:solidFill>
                  <a:prstClr val="black"/>
                </a:solidFill>
              </a:rPr>
              <a:t>del presupuesto vigente. El comportamiento del gasto a la fecha muestra un avance algo superior al ejecutado en igual período de los años 2017 y 2018. (38,7% y 37,9%, respectivamente.).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4198003"/>
              </p:ext>
            </p:extLst>
          </p:nvPr>
        </p:nvGraphicFramePr>
        <p:xfrm>
          <a:off x="827583" y="2959378"/>
          <a:ext cx="7830071" cy="317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D8F66F-DD07-47AA-AF3F-E8F5C60D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1A3E4292-BDA1-4F84-81AF-2D38AD8BF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0646A50-0D61-4147-9988-EF306A5A2A55}"/>
              </a:ext>
            </a:extLst>
          </p:cNvPr>
          <p:cNvSpPr/>
          <p:nvPr/>
        </p:nvSpPr>
        <p:spPr>
          <a:xfrm>
            <a:off x="838200" y="1257225"/>
            <a:ext cx="7623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 en $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del Ministerio de Defensa). (cifras en miles de $)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endParaRPr lang="es-CL" sz="1200" dirty="0">
              <a:solidFill>
                <a:prstClr val="black"/>
              </a:solidFill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D48DDBE-E98C-4BF3-99DB-62A7483F3F1A}"/>
              </a:ext>
            </a:extLst>
          </p:cNvPr>
          <p:cNvGraphicFramePr>
            <a:graphicFrameLocks noGrp="1"/>
          </p:cNvGraphicFramePr>
          <p:nvPr/>
        </p:nvGraphicFramePr>
        <p:xfrm>
          <a:off x="1952696" y="1740123"/>
          <a:ext cx="5238608" cy="4522343"/>
        </p:xfrm>
        <a:graphic>
          <a:graphicData uri="http://schemas.openxmlformats.org/drawingml/2006/table">
            <a:tbl>
              <a:tblPr/>
              <a:tblGrid>
                <a:gridCol w="262860">
                  <a:extLst>
                    <a:ext uri="{9D8B030D-6E8A-4147-A177-3AD203B41FA5}">
                      <a16:colId xmlns:a16="http://schemas.microsoft.com/office/drawing/2014/main" val="3914954580"/>
                    </a:ext>
                  </a:extLst>
                </a:gridCol>
                <a:gridCol w="1871879">
                  <a:extLst>
                    <a:ext uri="{9D8B030D-6E8A-4147-A177-3AD203B41FA5}">
                      <a16:colId xmlns:a16="http://schemas.microsoft.com/office/drawing/2014/main" val="1041249350"/>
                    </a:ext>
                  </a:extLst>
                </a:gridCol>
                <a:gridCol w="690339">
                  <a:extLst>
                    <a:ext uri="{9D8B030D-6E8A-4147-A177-3AD203B41FA5}">
                      <a16:colId xmlns:a16="http://schemas.microsoft.com/office/drawing/2014/main" val="1596453035"/>
                    </a:ext>
                  </a:extLst>
                </a:gridCol>
                <a:gridCol w="658477">
                  <a:extLst>
                    <a:ext uri="{9D8B030D-6E8A-4147-A177-3AD203B41FA5}">
                      <a16:colId xmlns:a16="http://schemas.microsoft.com/office/drawing/2014/main" val="1834196864"/>
                    </a:ext>
                  </a:extLst>
                </a:gridCol>
                <a:gridCol w="573512">
                  <a:extLst>
                    <a:ext uri="{9D8B030D-6E8A-4147-A177-3AD203B41FA5}">
                      <a16:colId xmlns:a16="http://schemas.microsoft.com/office/drawing/2014/main" val="1463923415"/>
                    </a:ext>
                  </a:extLst>
                </a:gridCol>
                <a:gridCol w="597408">
                  <a:extLst>
                    <a:ext uri="{9D8B030D-6E8A-4147-A177-3AD203B41FA5}">
                      <a16:colId xmlns:a16="http://schemas.microsoft.com/office/drawing/2014/main" val="2199005104"/>
                    </a:ext>
                  </a:extLst>
                </a:gridCol>
                <a:gridCol w="584133">
                  <a:extLst>
                    <a:ext uri="{9D8B030D-6E8A-4147-A177-3AD203B41FA5}">
                      <a16:colId xmlns:a16="http://schemas.microsoft.com/office/drawing/2014/main" val="1706908027"/>
                    </a:ext>
                  </a:extLst>
                </a:gridCol>
              </a:tblGrid>
              <a:tr h="25502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Líneas Programáticas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65462"/>
                  </a:ext>
                </a:extLst>
              </a:tr>
              <a:tr h="127512"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1.211.978.509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1.212.855.267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876.758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496.973.369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40,98%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424014"/>
                  </a:ext>
                </a:extLst>
              </a:tr>
              <a:tr h="127512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 Fuerzas Armadas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1.173.500.551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1.173.500.551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484.388.025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41,28%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0009791"/>
                  </a:ext>
                </a:extLst>
              </a:tr>
              <a:tr h="135481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Ejército*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559.915.875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559.915.875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226.209.293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40,40%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6400552"/>
                  </a:ext>
                </a:extLst>
              </a:tr>
              <a:tr h="135481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Armada*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386.801.525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386.801.525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166.535.872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43,05%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820858"/>
                  </a:ext>
                </a:extLst>
              </a:tr>
              <a:tr h="127512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Aérea*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226.783.151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226.783.151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91.642.860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40,41%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7355"/>
                  </a:ext>
                </a:extLst>
              </a:tr>
              <a:tr h="127512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 Soportte Administrativo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13.271.613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14.128.836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857.223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5.398.915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38,21%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976973"/>
                  </a:ext>
                </a:extLst>
              </a:tr>
              <a:tr h="127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FFAA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13.271.613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14.128.836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857.223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5.398.915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38,21%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905521"/>
                  </a:ext>
                </a:extLst>
              </a:tr>
              <a:tr h="135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 Otros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25.206.345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25.225.880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7.186.429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28,49%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519531"/>
                  </a:ext>
                </a:extLst>
              </a:tr>
              <a:tr h="135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Gral. Movilización Nacional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6.894.559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6.914.094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1.690.456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24,45%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758130"/>
                  </a:ext>
                </a:extLst>
              </a:tr>
              <a:tr h="127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Subsecretía de Defensa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4.623.883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4.623.883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1.498.594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31,54%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060891"/>
                  </a:ext>
                </a:extLst>
              </a:tr>
              <a:tr h="127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13.687.903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13.687.903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3.997.379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356554"/>
                  </a:ext>
                </a:extLst>
              </a:tr>
              <a:tr h="135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DEFENSA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177.243.315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177.243.315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66.288.039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64299"/>
                  </a:ext>
                </a:extLst>
              </a:tr>
              <a:tr h="135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71.566.527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71.566.527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26.622.558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37,20%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4085956"/>
                  </a:ext>
                </a:extLst>
              </a:tr>
              <a:tr h="127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71.733.033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71.733.033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26.463.822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36,89%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811900"/>
                  </a:ext>
                </a:extLst>
              </a:tr>
              <a:tr h="127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33.943.755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33.943.755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13.201.659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38,89%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84387"/>
                  </a:ext>
                </a:extLst>
              </a:tr>
              <a:tr h="127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ORGANISMOS DEPENDIENTES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268.184.176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268.184.176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95.260.145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35,52%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1809699"/>
                  </a:ext>
                </a:extLst>
              </a:tr>
              <a:tr h="127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Territorio Marítimo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69.561.525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69.561.525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24.953.518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8677324"/>
                  </a:ext>
                </a:extLst>
              </a:tr>
              <a:tr h="127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198.622.651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198.622.651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70.306.627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77588"/>
                  </a:ext>
                </a:extLst>
              </a:tr>
              <a:tr h="127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 MILITAR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19.263.047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19.780.462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6.034.010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87155"/>
                  </a:ext>
                </a:extLst>
              </a:tr>
              <a:tr h="127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5.367.636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5.367.636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1.661.185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30,95%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842963"/>
                  </a:ext>
                </a:extLst>
              </a:tr>
              <a:tr h="127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4.506.050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4.506.050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1.510.461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34,92%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748995"/>
                  </a:ext>
                </a:extLst>
              </a:tr>
              <a:tr h="127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6.494.794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6.494.794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2.226.660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34,28%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047411"/>
                  </a:ext>
                </a:extLst>
              </a:tr>
              <a:tr h="127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2.894.567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3.411.982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635.704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18,63%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493266"/>
                  </a:ext>
                </a:extLst>
              </a:tr>
              <a:tr h="1593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BRUTO PARTIDA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1.676.669.047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1.678.063.220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1.394.173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664.555.563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35,64%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990302"/>
                  </a:ext>
                </a:extLst>
              </a:tr>
              <a:tr h="1593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TRASNFERENCIAS CONSOLIDABLES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10.770.709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10.770.709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5.685.816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52,79%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8187"/>
                  </a:ext>
                </a:extLst>
              </a:tr>
              <a:tr h="1593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NETO PARTIDA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1.665.898.338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1.667.292.511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1.394.173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658.869.747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39,52%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340937"/>
                  </a:ext>
                </a:extLst>
              </a:tr>
              <a:tr h="12751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 DE ESTADO DE OPERACIONES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1.665.898.338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1.667.292.511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1.394.173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658.869.747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39,52%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736488"/>
                  </a:ext>
                </a:extLst>
              </a:tr>
              <a:tr h="127512"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670623"/>
                  </a:ext>
                </a:extLst>
              </a:tr>
              <a:tr h="127512"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 Total Gastos - (32) Préstamos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531776"/>
                  </a:ext>
                </a:extLst>
              </a:tr>
              <a:tr h="127512"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Ejército -Servicio de la Deuda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018933"/>
                  </a:ext>
                </a:extLst>
              </a:tr>
              <a:tr h="127512"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DGTM - Compra titulos y Valores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035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67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02E1A5-159C-499B-B318-4EE853655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del Ministerio de Defensa). </a:t>
            </a:r>
          </a:p>
          <a:p>
            <a:pPr marL="228600" lvl="0" indent="-2286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b="1" u="sng" dirty="0">
                <a:solidFill>
                  <a:prstClr val="black"/>
                </a:solidFill>
              </a:rPr>
              <a:t>Defensa</a:t>
            </a:r>
            <a:r>
              <a:rPr lang="es-CL" sz="1200" b="1" dirty="0">
                <a:solidFill>
                  <a:prstClr val="black"/>
                </a:solidFill>
              </a:rPr>
              <a:t>: </a:t>
            </a:r>
            <a:r>
              <a:rPr lang="es-CL" sz="1200" dirty="0">
                <a:solidFill>
                  <a:prstClr val="black"/>
                </a:solidFill>
              </a:rPr>
              <a:t>$1.211.978 millones. 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dirty="0">
                <a:solidFill>
                  <a:prstClr val="black"/>
                </a:solidFill>
              </a:rPr>
              <a:t>Financia las actividades propias de las </a:t>
            </a:r>
            <a:r>
              <a:rPr lang="es-CL" sz="1200" b="1" dirty="0">
                <a:solidFill>
                  <a:prstClr val="black"/>
                </a:solidFill>
              </a:rPr>
              <a:t>Fuerzas Armadas</a:t>
            </a:r>
            <a:r>
              <a:rPr lang="es-CL" sz="1200" dirty="0">
                <a:solidFill>
                  <a:prstClr val="black"/>
                </a:solidFill>
              </a:rPr>
              <a:t>, </a:t>
            </a:r>
            <a:r>
              <a:rPr lang="es-CL" sz="1200" dirty="0"/>
              <a:t>alumnos de las escuelas matrices y personal civil. Considera la adquisición del combustible por un monto de $ 40.009 millones, Activos No Financieros por $6.718 millones, y reposición de vehículos en todas las instituciones, por $ 1.033 millones. </a:t>
            </a:r>
            <a:r>
              <a:rPr lang="pt-BR" sz="1200" dirty="0" err="1">
                <a:solidFill>
                  <a:prstClr val="black"/>
                </a:solidFill>
              </a:rPr>
              <a:t>Ejército</a:t>
            </a:r>
            <a:r>
              <a:rPr lang="pt-BR" sz="1200" dirty="0">
                <a:solidFill>
                  <a:prstClr val="black"/>
                </a:solidFill>
              </a:rPr>
              <a:t> de Chile </a:t>
            </a:r>
            <a:r>
              <a:rPr lang="es-CL" sz="1200" dirty="0">
                <a:solidFill>
                  <a:prstClr val="black"/>
                </a:solidFill>
              </a:rPr>
              <a:t>incrementó</a:t>
            </a:r>
            <a:r>
              <a:rPr lang="pt-BR" sz="1200" dirty="0">
                <a:solidFill>
                  <a:prstClr val="black"/>
                </a:solidFill>
              </a:rPr>
              <a:t> sus recursos </a:t>
            </a:r>
            <a:r>
              <a:rPr lang="es-CL" sz="1200" dirty="0">
                <a:solidFill>
                  <a:prstClr val="black"/>
                </a:solidFill>
              </a:rPr>
              <a:t>respecto</a:t>
            </a:r>
            <a:r>
              <a:rPr lang="pt-BR" sz="1200" dirty="0">
                <a:solidFill>
                  <a:prstClr val="black"/>
                </a:solidFill>
              </a:rPr>
              <a:t> </a:t>
            </a:r>
            <a:r>
              <a:rPr lang="es-CL" sz="1200" dirty="0">
                <a:solidFill>
                  <a:prstClr val="black"/>
                </a:solidFill>
              </a:rPr>
              <a:t>del</a:t>
            </a:r>
            <a:r>
              <a:rPr lang="pt-BR" sz="1200" dirty="0">
                <a:solidFill>
                  <a:prstClr val="black"/>
                </a:solidFill>
              </a:rPr>
              <a:t> </a:t>
            </a:r>
            <a:r>
              <a:rPr lang="pt-BR" sz="1200" dirty="0" err="1">
                <a:solidFill>
                  <a:prstClr val="black"/>
                </a:solidFill>
              </a:rPr>
              <a:t>año</a:t>
            </a:r>
            <a:r>
              <a:rPr lang="pt-BR" sz="1200" dirty="0">
                <a:solidFill>
                  <a:prstClr val="black"/>
                </a:solidFill>
              </a:rPr>
              <a:t> anterior, entre </a:t>
            </a:r>
            <a:r>
              <a:rPr lang="pt-BR" sz="1200" dirty="0" err="1">
                <a:solidFill>
                  <a:prstClr val="black"/>
                </a:solidFill>
              </a:rPr>
              <a:t>otros</a:t>
            </a:r>
            <a:r>
              <a:rPr lang="pt-BR" sz="1200" dirty="0">
                <a:solidFill>
                  <a:prstClr val="black"/>
                </a:solidFill>
              </a:rPr>
              <a:t>, por $471 </a:t>
            </a:r>
            <a:r>
              <a:rPr lang="pt-BR" sz="1200" dirty="0" err="1">
                <a:solidFill>
                  <a:prstClr val="black"/>
                </a:solidFill>
              </a:rPr>
              <a:t>millones</a:t>
            </a:r>
            <a:r>
              <a:rPr lang="pt-BR" sz="1200" dirty="0">
                <a:solidFill>
                  <a:prstClr val="black"/>
                </a:solidFill>
              </a:rPr>
              <a:t> para </a:t>
            </a:r>
            <a:r>
              <a:rPr lang="es-CL" sz="1200" dirty="0">
                <a:solidFill>
                  <a:prstClr val="black"/>
                </a:solidFill>
              </a:rPr>
              <a:t>mantenimiento y reparación de viviendas fiscales. Lo propio contempla el presupuesto de la Armada, con $581 millones para  construcción de 32 viviendas.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dirty="0"/>
              <a:t>Además, se agrega el </a:t>
            </a:r>
            <a:r>
              <a:rPr lang="es-CL" sz="1200" b="1" dirty="0"/>
              <a:t>soporte administrativo </a:t>
            </a:r>
            <a:r>
              <a:rPr lang="es-CL" sz="1200" dirty="0"/>
              <a:t>dado por la Subsecretaría de las Fuerzas Armadas, que considera el financiamiento de 392 funcionarios.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dirty="0">
                <a:solidFill>
                  <a:prstClr val="black"/>
                </a:solidFill>
              </a:rPr>
              <a:t>En el rubro </a:t>
            </a:r>
            <a:r>
              <a:rPr lang="es-CL" sz="1200" b="1" dirty="0">
                <a:solidFill>
                  <a:prstClr val="black"/>
                </a:solidFill>
              </a:rPr>
              <a:t>Otros</a:t>
            </a:r>
            <a:r>
              <a:rPr lang="es-CL" sz="1200" dirty="0">
                <a:solidFill>
                  <a:prstClr val="black"/>
                </a:solidFill>
              </a:rPr>
              <a:t>, considera el soporte administrativo del reclutamiento en la Dirección General de Movilización Nacional,  apoyo técnico de Subsecretaría de Defensa, y control y planificación  en tiempos de paz y guerra, así como la participación de tropas chilenas en operaciones  de paz en el exterior  (Estado Mayor Conjunto). 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Al mes de mayo presenta un avance en su ejecución de $496.973 millones, equivalente a un 40,9% sobre el presupuesto vigente.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26352C2-534C-4136-B41E-C55FA926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49B5C74-BA30-4BF7-9D83-7B714E200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637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817CE5-2754-4CB1-8C89-A19D5DAB3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2268"/>
            <a:ext cx="8229600" cy="4964081"/>
          </a:xfrm>
        </p:spPr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dirty="0">
                <a:solidFill>
                  <a:prstClr val="black"/>
                </a:solidFill>
              </a:rPr>
              <a:t>En el Presupuesto del Estado Mayor Conjunto, el programa de Desminado se considera M$4.758.702, para cumplir con la meta de eliminar el 100% de las minas antipersonales en 2020. En 2019 los recursos permiten cumplir con un 98 % de la meta, principalmente mediante la eliminación de minas en las islas del sur, Isla Nueva y </a:t>
            </a:r>
            <a:r>
              <a:rPr lang="es-CL" sz="1200" dirty="0" err="1">
                <a:solidFill>
                  <a:prstClr val="black"/>
                </a:solidFill>
              </a:rPr>
              <a:t>Picton</a:t>
            </a:r>
            <a:r>
              <a:rPr lang="es-CL" sz="1200" dirty="0">
                <a:solidFill>
                  <a:prstClr val="black"/>
                </a:solidFill>
              </a:rPr>
              <a:t>, apoyados por POMTA (Partida de Operaciones de Minas Terrestres de la Armada) y el Ejército.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dirty="0">
                <a:solidFill>
                  <a:prstClr val="black"/>
                </a:solidFill>
              </a:rPr>
              <a:t>El Fondo para Misiones de Paz, contempla M$ 6.462.409, para financiar la participación de contingente de las Fuerzas Armadas, en las siguientes operaciones: Fuerza Combinada Chile-Argentina Cruz del Sur, ONU, Bosnia, Chipre, India-Pakistán, Medio Oriente, Brasil, Argentina y funcionamiento del Centro Conjunto para Operaciones de Paz (CECOPAC). </a:t>
            </a:r>
          </a:p>
          <a:p>
            <a:pPr marL="0" indent="0" algn="just" fontAlgn="b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</a:rPr>
              <a:t>2. Organismos de Salud de la Defensa</a:t>
            </a:r>
            <a:r>
              <a:rPr lang="es-CL" sz="1200" dirty="0">
                <a:solidFill>
                  <a:prstClr val="black"/>
                </a:solidFill>
              </a:rPr>
              <a:t>: $177.243 millones. Considera a </a:t>
            </a:r>
            <a:r>
              <a:rPr lang="es-CL" sz="1200" dirty="0">
                <a:solidFill>
                  <a:srgbClr val="000000"/>
                </a:solidFill>
              </a:rPr>
              <a:t>Organismos de Salud del Ejército, Dirección de Sanidad</a:t>
            </a:r>
            <a:r>
              <a:rPr lang="es-CL" sz="1200" dirty="0"/>
              <a:t> y </a:t>
            </a:r>
            <a:r>
              <a:rPr lang="es-CL" sz="1200" dirty="0">
                <a:solidFill>
                  <a:srgbClr val="000000"/>
                </a:solidFill>
              </a:rPr>
              <a:t>Organismos de Salud de la FACH., destinada a proporcionar </a:t>
            </a:r>
            <a:r>
              <a:rPr lang="es-CL" sz="1200" dirty="0"/>
              <a:t>atención médica y odontológica, preventiva y curativa al personal institucional, sus cargas familiares y personal pasivo de las FF.AA.</a:t>
            </a:r>
          </a:p>
          <a:p>
            <a:pPr marL="0" indent="0" algn="just" fontAlgn="b">
              <a:spcBef>
                <a:spcPts val="0"/>
              </a:spcBef>
              <a:buNone/>
            </a:pPr>
            <a:endParaRPr lang="es-CL" sz="1200" dirty="0"/>
          </a:p>
          <a:p>
            <a:pPr marL="0" indent="0" algn="just" fontAlgn="b">
              <a:spcBef>
                <a:spcPts val="0"/>
              </a:spcBef>
              <a:buNone/>
            </a:pPr>
            <a:r>
              <a:rPr lang="es-CL" sz="1200" b="1" dirty="0"/>
              <a:t>Al mes de mayo, los Organismos de Salud presenta un avance en su ejecución de $66.288 millones, equivalente a un 37,4% del presupuesto vigente.</a:t>
            </a:r>
          </a:p>
          <a:p>
            <a:pPr marL="0" indent="0" algn="just" fontAlgn="b">
              <a:spcBef>
                <a:spcPts val="0"/>
              </a:spcBef>
              <a:buNone/>
            </a:pPr>
            <a:endParaRPr lang="es-CL" sz="1200" dirty="0"/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4CCB54C-3410-4364-9F78-81A336D0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E3727D6C-0F4C-42F4-B4DB-08B7ADA01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52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198E6F-736D-481C-B5E8-E9CBC51A8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</a:p>
          <a:p>
            <a:pPr marL="0" lvl="0" indent="0" algn="just" fontAlgn="b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</a:rPr>
              <a:t>3. Otros Organismos Dependientes</a:t>
            </a:r>
            <a:r>
              <a:rPr lang="es-CL" sz="1200" dirty="0">
                <a:solidFill>
                  <a:prstClr val="black"/>
                </a:solidFill>
              </a:rPr>
              <a:t>: $268.184 millones.  Para labores de policía marítima (Dirección General de Territorio Marítimo) y para fiscalización  del espacio aéreo y servicios aeroportuarios y </a:t>
            </a:r>
            <a:r>
              <a:rPr lang="es-CL" sz="1200" dirty="0" err="1">
                <a:solidFill>
                  <a:prstClr val="black"/>
                </a:solidFill>
              </a:rPr>
              <a:t>metereológicos</a:t>
            </a:r>
            <a:r>
              <a:rPr lang="es-CL" sz="1200" dirty="0">
                <a:solidFill>
                  <a:prstClr val="black"/>
                </a:solidFill>
              </a:rPr>
              <a:t> (Dirección General de Aeronáutica Civil).</a:t>
            </a:r>
          </a:p>
          <a:p>
            <a:pPr marL="0" lvl="0" indent="0" algn="just" fontAlgn="b">
              <a:spcBef>
                <a:spcPts val="0"/>
              </a:spcBef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 fontAlgn="b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</a:rPr>
              <a:t>Al mes de mayo, los Organismos Dependientes presentan un avance en su ejecución de $95.260 millones, equivalente a un 35,5% del presupuesto vigente.</a:t>
            </a:r>
          </a:p>
          <a:p>
            <a:pPr marL="0" lvl="0" indent="0" algn="just" fontAlgn="b">
              <a:spcBef>
                <a:spcPts val="0"/>
              </a:spcBef>
              <a:buNone/>
            </a:pPr>
            <a:endParaRPr lang="es-CL" sz="1200" b="1" dirty="0">
              <a:solidFill>
                <a:prstClr val="black"/>
              </a:solidFill>
            </a:endParaRPr>
          </a:p>
          <a:p>
            <a:pPr marL="0" lvl="0" indent="0" algn="just" fontAlgn="b">
              <a:spcBef>
                <a:spcPts val="0"/>
              </a:spcBef>
              <a:buNone/>
            </a:pPr>
            <a:endParaRPr lang="es-CL" sz="1200" b="1" dirty="0">
              <a:solidFill>
                <a:prstClr val="black"/>
              </a:solidFill>
            </a:endParaRPr>
          </a:p>
          <a:p>
            <a:pPr marL="0" lvl="0" indent="0" algn="just" fontAlgn="b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</a:rPr>
              <a:t>4. Industria Militar: $19.263 millones. </a:t>
            </a:r>
            <a:r>
              <a:rPr lang="es-CL" sz="1200" dirty="0">
                <a:solidFill>
                  <a:prstClr val="black"/>
                </a:solidFill>
              </a:rPr>
              <a:t>Para </a:t>
            </a:r>
            <a:r>
              <a:rPr lang="es-CL" sz="1200" dirty="0"/>
              <a:t>actividades fiscalizadoras y de control de sistemas de armas; los organismos técnicos cartográficos de la Defensa, que tienen la función de realizar la captura de datos del territorio nacional, en el ámbito aeroespacial en el caso del Servicio </a:t>
            </a:r>
            <a:r>
              <a:rPr lang="es-CL" sz="1200" dirty="0" err="1"/>
              <a:t>Aerofotogramétrico</a:t>
            </a:r>
            <a:r>
              <a:rPr lang="es-CL" sz="1200" dirty="0"/>
              <a:t> (SAF), del ámbito terrestre en el caso del Instituto Geográfico Militar (IGM) y del ambiente marítimo, en el caso del Servicio Hidrográfico y Oceanográfico de la Armada (SHOA).</a:t>
            </a:r>
          </a:p>
          <a:p>
            <a:pPr marL="0" lvl="0" indent="0" algn="just" fontAlgn="b">
              <a:spcBef>
                <a:spcPts val="0"/>
              </a:spcBef>
              <a:buNone/>
            </a:pPr>
            <a:endParaRPr lang="es-CL" sz="1200" b="1" dirty="0">
              <a:solidFill>
                <a:prstClr val="black"/>
              </a:solidFill>
            </a:endParaRPr>
          </a:p>
          <a:p>
            <a:pPr marL="0" lvl="0" indent="0" algn="just" fontAlgn="b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</a:rPr>
              <a:t>Al mes de mayo, las actividades de Industria Militar presentan un avance en su ejecución de $6.034 millones, equivalente a un 30,5% del presupuesto vigente.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B92431-C213-42CB-8295-2C0A27AB0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309AEAA-D2C7-47C8-9702-D4D08878C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5588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4782</TotalTime>
  <Words>8768</Words>
  <Application>Microsoft Office PowerPoint</Application>
  <PresentationFormat>Presentación en pantalla (4:3)</PresentationFormat>
  <Paragraphs>5006</Paragraphs>
  <Slides>32</Slides>
  <Notes>19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MAYO 2019 PARTIDA 11: MINISTERIO DE DEFENSA NACIONAL</vt:lpstr>
      <vt:lpstr>EJECUCIÓN ACUMULADA DE GASTOS A MAYO 2019  PARTIDA 11 MINISTERIO DE DEFENSA NACIONAL</vt:lpstr>
      <vt:lpstr>EJECUCIÓN ACUMULADA DE GASTOS A MAYO 2019  PARTIDA 11 MINISTERIO DE DEFENSA NACIONAL</vt:lpstr>
      <vt:lpstr>COMPORTAMIENTO DE LA EJECUCIÓN MENSUAL DE GASTOS A MAYO 2019 PARTIDA 11 MINISTERIO DE DEFENSA NACIONAL</vt:lpstr>
      <vt:lpstr>COMPORTAMIENTO DE LA EJECUCIÓN ACUMULADA DE GASTOS A MAYO 2019  PARTIDA 11 MINISTERIO DE DEFENSA NACIONAL</vt:lpstr>
      <vt:lpstr>EJECUCIÓN ACUMULADA DE GASTOS A MAYO 2019  PARTIDA 11 MINISTERIO DE DEFENSA NACIONAL</vt:lpstr>
      <vt:lpstr>EJECUCIÓN ACUMULADA DE GASTOS A MAYO 2019  PARTIDA 11 MINISTERIO DE DEFENSA NACIONAL</vt:lpstr>
      <vt:lpstr>EJECUCIÓN ACUMULADA DE GASTOS A MAYO 2019  PARTIDA 11 MINISTERIO DE DEFENSA NACIONAL</vt:lpstr>
      <vt:lpstr>EJECUCIÓN ACUMULADA DE GASTOS A MAYO 2019  PARTIDA 11 MINISTERIO DE DEFENSA NACIONAL</vt:lpstr>
      <vt:lpstr>EJECUCIÓN ACUMULADA DE GASTOS A MAYO 2019  PARTIDA 11 MINISTERIO DE DEFENSA NACIONAL</vt:lpstr>
      <vt:lpstr>EJECUCIÓN ACUMULADA DE GASTOS A MAYO 2019  PARTIDA 11 MINISTERIO DE DEFENSA NACIONAL</vt:lpstr>
      <vt:lpstr>EJECUCIÓN ACUMULADA DE GASTOS A MAYO 2019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338</cp:revision>
  <cp:lastPrinted>2019-05-13T15:36:27Z</cp:lastPrinted>
  <dcterms:created xsi:type="dcterms:W3CDTF">2016-06-23T13:38:47Z</dcterms:created>
  <dcterms:modified xsi:type="dcterms:W3CDTF">2019-07-08T14:43:39Z</dcterms:modified>
</cp:coreProperties>
</file>