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298" r:id="rId4"/>
    <p:sldId id="299" r:id="rId5"/>
    <p:sldId id="305" r:id="rId6"/>
    <p:sldId id="303" r:id="rId7"/>
    <p:sldId id="300" r:id="rId8"/>
    <p:sldId id="264" r:id="rId9"/>
    <p:sldId id="263" r:id="rId10"/>
    <p:sldId id="265" r:id="rId11"/>
    <p:sldId id="267" r:id="rId12"/>
    <p:sldId id="268" r:id="rId13"/>
    <p:sldId id="269" r:id="rId14"/>
    <p:sldId id="301" r:id="rId15"/>
    <p:sldId id="271" r:id="rId16"/>
    <p:sldId id="304" r:id="rId17"/>
    <p:sldId id="273" r:id="rId18"/>
    <p:sldId id="274" r:id="rId19"/>
    <p:sldId id="275" r:id="rId20"/>
    <p:sldId id="276" r:id="rId21"/>
    <p:sldId id="278" r:id="rId22"/>
    <p:sldId id="272" r:id="rId23"/>
    <p:sldId id="280" r:id="rId24"/>
    <p:sldId id="281" r:id="rId25"/>
    <p:sldId id="282" r:id="rId26"/>
    <p:sldId id="302" r:id="rId2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5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10-07-2019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10-07-2019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10-07-2019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4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E43D64F-667C-4C3B-BB5F-800E04B1346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2D9F09-E2FD-443A-AE21-D3F51F0FA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388970"/>
              </p:ext>
            </p:extLst>
          </p:nvPr>
        </p:nvGraphicFramePr>
        <p:xfrm>
          <a:off x="529208" y="1859059"/>
          <a:ext cx="8085583" cy="1713959"/>
        </p:xfrm>
        <a:graphic>
          <a:graphicData uri="http://schemas.openxmlformats.org/drawingml/2006/table">
            <a:tbl>
              <a:tblPr/>
              <a:tblGrid>
                <a:gridCol w="270965">
                  <a:extLst>
                    <a:ext uri="{9D8B030D-6E8A-4147-A177-3AD203B41FA5}">
                      <a16:colId xmlns:a16="http://schemas.microsoft.com/office/drawing/2014/main" val="2746898779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756313047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773557325"/>
                    </a:ext>
                  </a:extLst>
                </a:gridCol>
                <a:gridCol w="3056480">
                  <a:extLst>
                    <a:ext uri="{9D8B030D-6E8A-4147-A177-3AD203B41FA5}">
                      <a16:colId xmlns:a16="http://schemas.microsoft.com/office/drawing/2014/main" val="2350579861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498178904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3272742896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3759186111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4271228448"/>
                    </a:ext>
                  </a:extLst>
                </a:gridCol>
                <a:gridCol w="661153">
                  <a:extLst>
                    <a:ext uri="{9D8B030D-6E8A-4147-A177-3AD203B41FA5}">
                      <a16:colId xmlns:a16="http://schemas.microsoft.com/office/drawing/2014/main" val="2156149148"/>
                    </a:ext>
                  </a:extLst>
                </a:gridCol>
                <a:gridCol w="650315">
                  <a:extLst>
                    <a:ext uri="{9D8B030D-6E8A-4147-A177-3AD203B41FA5}">
                      <a16:colId xmlns:a16="http://schemas.microsoft.com/office/drawing/2014/main" val="1069609927"/>
                    </a:ext>
                  </a:extLst>
                </a:gridCol>
              </a:tblGrid>
              <a:tr h="138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416103"/>
                  </a:ext>
                </a:extLst>
              </a:tr>
              <a:tr h="424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128399"/>
                  </a:ext>
                </a:extLst>
              </a:tr>
              <a:tr h="1817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08922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603067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763021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34839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603049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259707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00954"/>
                  </a:ext>
                </a:extLst>
              </a:tr>
              <a:tr h="1385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744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391D0F3-1EAE-4F72-A168-90A7AD7987B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21AFC5-FD3A-4E44-90CF-AB0E5642F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578008"/>
              </p:ext>
            </p:extLst>
          </p:nvPr>
        </p:nvGraphicFramePr>
        <p:xfrm>
          <a:off x="493204" y="1844824"/>
          <a:ext cx="8157591" cy="2089921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292905492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4056310722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469214512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1596728253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98490608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403587457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2414450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4175460693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4291999590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52413982"/>
                    </a:ext>
                  </a:extLst>
                </a:gridCol>
              </a:tblGrid>
              <a:tr h="1453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169579"/>
                  </a:ext>
                </a:extLst>
              </a:tr>
              <a:tr h="445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63176"/>
                  </a:ext>
                </a:extLst>
              </a:tr>
              <a:tr h="1908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1.432.341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084064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39947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1.907.726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476.233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95576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62951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515971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28116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Servicion Agrícola y Ganadero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695179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840.205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36012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1.611.086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835138"/>
                  </a:ext>
                </a:extLst>
              </a:tr>
              <a:tr h="145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12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471B7863-B0D2-4DDD-A2C1-1FBD0EEDFA9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56F2293-6C3F-4BB9-B0EC-7F8222534F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520036"/>
              </p:ext>
            </p:extLst>
          </p:nvPr>
        </p:nvGraphicFramePr>
        <p:xfrm>
          <a:off x="550979" y="1822310"/>
          <a:ext cx="8042041" cy="3118853"/>
        </p:xfrm>
        <a:graphic>
          <a:graphicData uri="http://schemas.openxmlformats.org/drawingml/2006/table">
            <a:tbl>
              <a:tblPr/>
              <a:tblGrid>
                <a:gridCol w="267712">
                  <a:extLst>
                    <a:ext uri="{9D8B030D-6E8A-4147-A177-3AD203B41FA5}">
                      <a16:colId xmlns:a16="http://schemas.microsoft.com/office/drawing/2014/main" val="2885556633"/>
                    </a:ext>
                  </a:extLst>
                </a:gridCol>
                <a:gridCol w="267712">
                  <a:extLst>
                    <a:ext uri="{9D8B030D-6E8A-4147-A177-3AD203B41FA5}">
                      <a16:colId xmlns:a16="http://schemas.microsoft.com/office/drawing/2014/main" val="1540006405"/>
                    </a:ext>
                  </a:extLst>
                </a:gridCol>
                <a:gridCol w="267712">
                  <a:extLst>
                    <a:ext uri="{9D8B030D-6E8A-4147-A177-3AD203B41FA5}">
                      <a16:colId xmlns:a16="http://schemas.microsoft.com/office/drawing/2014/main" val="2813381105"/>
                    </a:ext>
                  </a:extLst>
                </a:gridCol>
                <a:gridCol w="3073324">
                  <a:extLst>
                    <a:ext uri="{9D8B030D-6E8A-4147-A177-3AD203B41FA5}">
                      <a16:colId xmlns:a16="http://schemas.microsoft.com/office/drawing/2014/main" val="145629059"/>
                    </a:ext>
                  </a:extLst>
                </a:gridCol>
                <a:gridCol w="717465">
                  <a:extLst>
                    <a:ext uri="{9D8B030D-6E8A-4147-A177-3AD203B41FA5}">
                      <a16:colId xmlns:a16="http://schemas.microsoft.com/office/drawing/2014/main" val="1717389372"/>
                    </a:ext>
                  </a:extLst>
                </a:gridCol>
                <a:gridCol w="717465">
                  <a:extLst>
                    <a:ext uri="{9D8B030D-6E8A-4147-A177-3AD203B41FA5}">
                      <a16:colId xmlns:a16="http://schemas.microsoft.com/office/drawing/2014/main" val="297039269"/>
                    </a:ext>
                  </a:extLst>
                </a:gridCol>
                <a:gridCol w="717465">
                  <a:extLst>
                    <a:ext uri="{9D8B030D-6E8A-4147-A177-3AD203B41FA5}">
                      <a16:colId xmlns:a16="http://schemas.microsoft.com/office/drawing/2014/main" val="2660207321"/>
                    </a:ext>
                  </a:extLst>
                </a:gridCol>
                <a:gridCol w="717465">
                  <a:extLst>
                    <a:ext uri="{9D8B030D-6E8A-4147-A177-3AD203B41FA5}">
                      <a16:colId xmlns:a16="http://schemas.microsoft.com/office/drawing/2014/main" val="3908726421"/>
                    </a:ext>
                  </a:extLst>
                </a:gridCol>
                <a:gridCol w="653214">
                  <a:extLst>
                    <a:ext uri="{9D8B030D-6E8A-4147-A177-3AD203B41FA5}">
                      <a16:colId xmlns:a16="http://schemas.microsoft.com/office/drawing/2014/main" val="1482217837"/>
                    </a:ext>
                  </a:extLst>
                </a:gridCol>
                <a:gridCol w="642507">
                  <a:extLst>
                    <a:ext uri="{9D8B030D-6E8A-4147-A177-3AD203B41FA5}">
                      <a16:colId xmlns:a16="http://schemas.microsoft.com/office/drawing/2014/main" val="1514267183"/>
                    </a:ext>
                  </a:extLst>
                </a:gridCol>
              </a:tblGrid>
              <a:tr h="132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013785"/>
                  </a:ext>
                </a:extLst>
              </a:tr>
              <a:tr h="406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112140"/>
                  </a:ext>
                </a:extLst>
              </a:tr>
              <a:tr h="174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759.110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88299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370.068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109.509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90493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345.987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432609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25262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4.708.600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368.274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91433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19274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55.025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622213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95.469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852427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577.830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385752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69.144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258387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Registro Civil e Identificación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95890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60.707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09162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19065"/>
                  </a:ext>
                </a:extLst>
              </a:tr>
              <a:tr h="141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190396"/>
                  </a:ext>
                </a:extLst>
              </a:tr>
              <a:tr h="1410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19520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524822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593.955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267.863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910506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178097"/>
                  </a:ext>
                </a:extLst>
              </a:tr>
              <a:tr h="132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47.573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5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A695038-0DE2-40E4-996B-A7E8BDB9FC5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746C69F-3D62-4D49-9028-2B947F924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99000"/>
              </p:ext>
            </p:extLst>
          </p:nvPr>
        </p:nvGraphicFramePr>
        <p:xfrm>
          <a:off x="467545" y="1822310"/>
          <a:ext cx="8157590" cy="2326771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156985123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4033759328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07353800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1421268045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42265710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325977103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4013947219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58911113"/>
                    </a:ext>
                  </a:extLst>
                </a:gridCol>
                <a:gridCol w="667041">
                  <a:extLst>
                    <a:ext uri="{9D8B030D-6E8A-4147-A177-3AD203B41FA5}">
                      <a16:colId xmlns:a16="http://schemas.microsoft.com/office/drawing/2014/main" val="2014470800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1808439923"/>
                    </a:ext>
                  </a:extLst>
                </a:gridCol>
              </a:tblGrid>
              <a:tr h="133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22303"/>
                  </a:ext>
                </a:extLst>
              </a:tr>
              <a:tr h="4101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375848"/>
                  </a:ext>
                </a:extLst>
              </a:tr>
              <a:tr h="175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19332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97592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34573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936684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4.229.180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79834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61972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872.410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21087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981728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1.094.890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122850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928385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061164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08927"/>
                  </a:ext>
                </a:extLst>
              </a:tr>
              <a:tr h="133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301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A6A2E7B-106A-4F25-9957-55343EB12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4468"/>
              </p:ext>
            </p:extLst>
          </p:nvPr>
        </p:nvGraphicFramePr>
        <p:xfrm>
          <a:off x="550980" y="1773618"/>
          <a:ext cx="8042039" cy="2377943"/>
        </p:xfrm>
        <a:graphic>
          <a:graphicData uri="http://schemas.openxmlformats.org/drawingml/2006/table">
            <a:tbl>
              <a:tblPr/>
              <a:tblGrid>
                <a:gridCol w="269506">
                  <a:extLst>
                    <a:ext uri="{9D8B030D-6E8A-4147-A177-3AD203B41FA5}">
                      <a16:colId xmlns:a16="http://schemas.microsoft.com/office/drawing/2014/main" val="2926949594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1804898367"/>
                    </a:ext>
                  </a:extLst>
                </a:gridCol>
                <a:gridCol w="269506">
                  <a:extLst>
                    <a:ext uri="{9D8B030D-6E8A-4147-A177-3AD203B41FA5}">
                      <a16:colId xmlns:a16="http://schemas.microsoft.com/office/drawing/2014/main" val="485141472"/>
                    </a:ext>
                  </a:extLst>
                </a:gridCol>
                <a:gridCol w="3040019">
                  <a:extLst>
                    <a:ext uri="{9D8B030D-6E8A-4147-A177-3AD203B41FA5}">
                      <a16:colId xmlns:a16="http://schemas.microsoft.com/office/drawing/2014/main" val="2313193336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95434286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844570525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1063240591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3810536608"/>
                    </a:ext>
                  </a:extLst>
                </a:gridCol>
                <a:gridCol w="657593">
                  <a:extLst>
                    <a:ext uri="{9D8B030D-6E8A-4147-A177-3AD203B41FA5}">
                      <a16:colId xmlns:a16="http://schemas.microsoft.com/office/drawing/2014/main" val="1385098256"/>
                    </a:ext>
                  </a:extLst>
                </a:gridCol>
                <a:gridCol w="646813">
                  <a:extLst>
                    <a:ext uri="{9D8B030D-6E8A-4147-A177-3AD203B41FA5}">
                      <a16:colId xmlns:a16="http://schemas.microsoft.com/office/drawing/2014/main" val="2807954936"/>
                    </a:ext>
                  </a:extLst>
                </a:gridCol>
              </a:tblGrid>
              <a:tr h="136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15610"/>
                  </a:ext>
                </a:extLst>
              </a:tr>
              <a:tr h="419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656589"/>
                  </a:ext>
                </a:extLst>
              </a:tr>
              <a:tr h="179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17.125.031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8.391.858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273805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12.764.071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12.710.547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6.044.746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87781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2.285.525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986217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55584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03754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07134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26233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94799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Programas de los Servicios Públicos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053563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1.873.338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804499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114125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761170"/>
                  </a:ext>
                </a:extLst>
              </a:tr>
              <a:tr h="136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1.852.077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470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02: SISTEMA DE GESTIÓN FINANCIERA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1AE5828A-8AE2-4AB3-9C13-12D684CB908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2A99F4-1B7C-465F-AE47-6BE7C3663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56552"/>
              </p:ext>
            </p:extLst>
          </p:nvPr>
        </p:nvGraphicFramePr>
        <p:xfrm>
          <a:off x="467545" y="1699122"/>
          <a:ext cx="8157591" cy="1585859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1459715185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276773410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718140312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672899232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98583355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407620313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266638429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65989626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3567436969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3814509212"/>
                    </a:ext>
                  </a:extLst>
                </a:gridCol>
              </a:tblGrid>
              <a:tr h="1528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94155"/>
                  </a:ext>
                </a:extLst>
              </a:tr>
              <a:tr h="468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646271"/>
                  </a:ext>
                </a:extLst>
              </a:tr>
              <a:tr h="200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1.566.651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37010"/>
                  </a:ext>
                </a:extLst>
              </a:tr>
              <a:tr h="152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2.185.840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1.064.029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312266"/>
                  </a:ext>
                </a:extLst>
              </a:tr>
              <a:tr h="152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2.305.621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66879"/>
                  </a:ext>
                </a:extLst>
              </a:tr>
              <a:tr h="152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007917"/>
                  </a:ext>
                </a:extLst>
              </a:tr>
              <a:tr h="152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426901"/>
                  </a:ext>
                </a:extLst>
              </a:tr>
              <a:tr h="1528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43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9144C01-C30A-46B1-916F-CB24DE0E40A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3DDD54-BD25-4EB8-AC39-5987C45A6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60124"/>
              </p:ext>
            </p:extLst>
          </p:nvPr>
        </p:nvGraphicFramePr>
        <p:xfrm>
          <a:off x="539553" y="1820038"/>
          <a:ext cx="8085583" cy="3265142"/>
        </p:xfrm>
        <a:graphic>
          <a:graphicData uri="http://schemas.openxmlformats.org/drawingml/2006/table">
            <a:tbl>
              <a:tblPr/>
              <a:tblGrid>
                <a:gridCol w="270965">
                  <a:extLst>
                    <a:ext uri="{9D8B030D-6E8A-4147-A177-3AD203B41FA5}">
                      <a16:colId xmlns:a16="http://schemas.microsoft.com/office/drawing/2014/main" val="2988101137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1471990539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301660752"/>
                    </a:ext>
                  </a:extLst>
                </a:gridCol>
                <a:gridCol w="3056480">
                  <a:extLst>
                    <a:ext uri="{9D8B030D-6E8A-4147-A177-3AD203B41FA5}">
                      <a16:colId xmlns:a16="http://schemas.microsoft.com/office/drawing/2014/main" val="2571176158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385480079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514351816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1677973826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1094837595"/>
                    </a:ext>
                  </a:extLst>
                </a:gridCol>
                <a:gridCol w="661153">
                  <a:extLst>
                    <a:ext uri="{9D8B030D-6E8A-4147-A177-3AD203B41FA5}">
                      <a16:colId xmlns:a16="http://schemas.microsoft.com/office/drawing/2014/main" val="1050235497"/>
                    </a:ext>
                  </a:extLst>
                </a:gridCol>
                <a:gridCol w="650315">
                  <a:extLst>
                    <a:ext uri="{9D8B030D-6E8A-4147-A177-3AD203B41FA5}">
                      <a16:colId xmlns:a16="http://schemas.microsoft.com/office/drawing/2014/main" val="1622955906"/>
                    </a:ext>
                  </a:extLst>
                </a:gridCol>
              </a:tblGrid>
              <a:tr h="131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351696"/>
                  </a:ext>
                </a:extLst>
              </a:tr>
              <a:tr h="404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23118"/>
                  </a:ext>
                </a:extLst>
              </a:tr>
              <a:tr h="1731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94.648.185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85574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76.968.989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32900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16.617.470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8.937.367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180484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1.444.823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642990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1.444.823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636505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294264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175049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293631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53836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426200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19376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72761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128305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3.628.968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2.194.456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23348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583.623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763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3.045.345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2.189.204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356153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352766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21583"/>
                  </a:ext>
                </a:extLst>
              </a:tr>
              <a:tr h="140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849304"/>
                  </a:ext>
                </a:extLst>
              </a:tr>
              <a:tr h="13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263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4651EE7-B0E8-4C8E-B0B9-8C90887A51E7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43082B9-7031-4414-80AE-CEF55EFFF5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01685"/>
              </p:ext>
            </p:extLst>
          </p:nvPr>
        </p:nvGraphicFramePr>
        <p:xfrm>
          <a:off x="467545" y="1822310"/>
          <a:ext cx="8157591" cy="2110750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64540899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392052020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419727532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57175296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13014396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335477830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79935300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401974398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1347735331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1417980905"/>
                    </a:ext>
                  </a:extLst>
                </a:gridCol>
              </a:tblGrid>
              <a:tr h="146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509127"/>
                  </a:ext>
                </a:extLst>
              </a:tr>
              <a:tr h="449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13393"/>
                  </a:ext>
                </a:extLst>
              </a:tr>
              <a:tr h="1927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31.396.702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226395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59.849.316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26.358.661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592673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8.711.460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179396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1.815.507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55861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04330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373401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137965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42906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110223"/>
                  </a:ext>
                </a:extLst>
              </a:tr>
              <a:tr h="146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391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9551D65-1049-4C1D-A98A-F3C73A33C893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CC03F5-6408-4217-B16E-7D0A8B5AB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50841"/>
              </p:ext>
            </p:extLst>
          </p:nvPr>
        </p:nvGraphicFramePr>
        <p:xfrm>
          <a:off x="476003" y="1822310"/>
          <a:ext cx="8149135" cy="2254757"/>
        </p:xfrm>
        <a:graphic>
          <a:graphicData uri="http://schemas.openxmlformats.org/drawingml/2006/table">
            <a:tbl>
              <a:tblPr/>
              <a:tblGrid>
                <a:gridCol w="273095">
                  <a:extLst>
                    <a:ext uri="{9D8B030D-6E8A-4147-A177-3AD203B41FA5}">
                      <a16:colId xmlns:a16="http://schemas.microsoft.com/office/drawing/2014/main" val="1334069617"/>
                    </a:ext>
                  </a:extLst>
                </a:gridCol>
                <a:gridCol w="273095">
                  <a:extLst>
                    <a:ext uri="{9D8B030D-6E8A-4147-A177-3AD203B41FA5}">
                      <a16:colId xmlns:a16="http://schemas.microsoft.com/office/drawing/2014/main" val="70209428"/>
                    </a:ext>
                  </a:extLst>
                </a:gridCol>
                <a:gridCol w="273095">
                  <a:extLst>
                    <a:ext uri="{9D8B030D-6E8A-4147-A177-3AD203B41FA5}">
                      <a16:colId xmlns:a16="http://schemas.microsoft.com/office/drawing/2014/main" val="2795546430"/>
                    </a:ext>
                  </a:extLst>
                </a:gridCol>
                <a:gridCol w="3080502">
                  <a:extLst>
                    <a:ext uri="{9D8B030D-6E8A-4147-A177-3AD203B41FA5}">
                      <a16:colId xmlns:a16="http://schemas.microsoft.com/office/drawing/2014/main" val="19019923"/>
                    </a:ext>
                  </a:extLst>
                </a:gridCol>
                <a:gridCol w="731893">
                  <a:extLst>
                    <a:ext uri="{9D8B030D-6E8A-4147-A177-3AD203B41FA5}">
                      <a16:colId xmlns:a16="http://schemas.microsoft.com/office/drawing/2014/main" val="3540614282"/>
                    </a:ext>
                  </a:extLst>
                </a:gridCol>
                <a:gridCol w="731893">
                  <a:extLst>
                    <a:ext uri="{9D8B030D-6E8A-4147-A177-3AD203B41FA5}">
                      <a16:colId xmlns:a16="http://schemas.microsoft.com/office/drawing/2014/main" val="1095450599"/>
                    </a:ext>
                  </a:extLst>
                </a:gridCol>
                <a:gridCol w="731893">
                  <a:extLst>
                    <a:ext uri="{9D8B030D-6E8A-4147-A177-3AD203B41FA5}">
                      <a16:colId xmlns:a16="http://schemas.microsoft.com/office/drawing/2014/main" val="595308740"/>
                    </a:ext>
                  </a:extLst>
                </a:gridCol>
                <a:gridCol w="731893">
                  <a:extLst>
                    <a:ext uri="{9D8B030D-6E8A-4147-A177-3AD203B41FA5}">
                      <a16:colId xmlns:a16="http://schemas.microsoft.com/office/drawing/2014/main" val="3221198626"/>
                    </a:ext>
                  </a:extLst>
                </a:gridCol>
                <a:gridCol w="666350">
                  <a:extLst>
                    <a:ext uri="{9D8B030D-6E8A-4147-A177-3AD203B41FA5}">
                      <a16:colId xmlns:a16="http://schemas.microsoft.com/office/drawing/2014/main" val="1030465226"/>
                    </a:ext>
                  </a:extLst>
                </a:gridCol>
                <a:gridCol w="655426">
                  <a:extLst>
                    <a:ext uri="{9D8B030D-6E8A-4147-A177-3AD203B41FA5}">
                      <a16:colId xmlns:a16="http://schemas.microsoft.com/office/drawing/2014/main" val="4074937662"/>
                    </a:ext>
                  </a:extLst>
                </a:gridCol>
              </a:tblGrid>
              <a:tr h="1376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242824"/>
                  </a:ext>
                </a:extLst>
              </a:tr>
              <a:tr h="421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007676"/>
                  </a:ext>
                </a:extLst>
              </a:tr>
              <a:tr h="180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58.572.953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27.988.265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780433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42.584.032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22.494.362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55318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551585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27828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596.459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47933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874.381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285890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568079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693049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428.754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22623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2.353.361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2.305.861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424.796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104312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98909"/>
                  </a:ext>
                </a:extLst>
              </a:tr>
              <a:tr h="137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50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15AE962-81AF-499D-8529-5F6E44A3C2CB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5B8F825-F63D-4669-A711-8D6557F6C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44034"/>
              </p:ext>
            </p:extLst>
          </p:nvPr>
        </p:nvGraphicFramePr>
        <p:xfrm>
          <a:off x="462373" y="1916832"/>
          <a:ext cx="8162762" cy="2304261"/>
        </p:xfrm>
        <a:graphic>
          <a:graphicData uri="http://schemas.openxmlformats.org/drawingml/2006/table">
            <a:tbl>
              <a:tblPr/>
              <a:tblGrid>
                <a:gridCol w="273552">
                  <a:extLst>
                    <a:ext uri="{9D8B030D-6E8A-4147-A177-3AD203B41FA5}">
                      <a16:colId xmlns:a16="http://schemas.microsoft.com/office/drawing/2014/main" val="2677893198"/>
                    </a:ext>
                  </a:extLst>
                </a:gridCol>
                <a:gridCol w="273552">
                  <a:extLst>
                    <a:ext uri="{9D8B030D-6E8A-4147-A177-3AD203B41FA5}">
                      <a16:colId xmlns:a16="http://schemas.microsoft.com/office/drawing/2014/main" val="1390238398"/>
                    </a:ext>
                  </a:extLst>
                </a:gridCol>
                <a:gridCol w="273552">
                  <a:extLst>
                    <a:ext uri="{9D8B030D-6E8A-4147-A177-3AD203B41FA5}">
                      <a16:colId xmlns:a16="http://schemas.microsoft.com/office/drawing/2014/main" val="3691364224"/>
                    </a:ext>
                  </a:extLst>
                </a:gridCol>
                <a:gridCol w="3085655">
                  <a:extLst>
                    <a:ext uri="{9D8B030D-6E8A-4147-A177-3AD203B41FA5}">
                      <a16:colId xmlns:a16="http://schemas.microsoft.com/office/drawing/2014/main" val="1572879372"/>
                    </a:ext>
                  </a:extLst>
                </a:gridCol>
                <a:gridCol w="733116">
                  <a:extLst>
                    <a:ext uri="{9D8B030D-6E8A-4147-A177-3AD203B41FA5}">
                      <a16:colId xmlns:a16="http://schemas.microsoft.com/office/drawing/2014/main" val="1759043440"/>
                    </a:ext>
                  </a:extLst>
                </a:gridCol>
                <a:gridCol w="733116">
                  <a:extLst>
                    <a:ext uri="{9D8B030D-6E8A-4147-A177-3AD203B41FA5}">
                      <a16:colId xmlns:a16="http://schemas.microsoft.com/office/drawing/2014/main" val="291441658"/>
                    </a:ext>
                  </a:extLst>
                </a:gridCol>
                <a:gridCol w="733116">
                  <a:extLst>
                    <a:ext uri="{9D8B030D-6E8A-4147-A177-3AD203B41FA5}">
                      <a16:colId xmlns:a16="http://schemas.microsoft.com/office/drawing/2014/main" val="206068755"/>
                    </a:ext>
                  </a:extLst>
                </a:gridCol>
                <a:gridCol w="733116">
                  <a:extLst>
                    <a:ext uri="{9D8B030D-6E8A-4147-A177-3AD203B41FA5}">
                      <a16:colId xmlns:a16="http://schemas.microsoft.com/office/drawing/2014/main" val="4015448829"/>
                    </a:ext>
                  </a:extLst>
                </a:gridCol>
                <a:gridCol w="667465">
                  <a:extLst>
                    <a:ext uri="{9D8B030D-6E8A-4147-A177-3AD203B41FA5}">
                      <a16:colId xmlns:a16="http://schemas.microsoft.com/office/drawing/2014/main" val="1417512434"/>
                    </a:ext>
                  </a:extLst>
                </a:gridCol>
                <a:gridCol w="656522">
                  <a:extLst>
                    <a:ext uri="{9D8B030D-6E8A-4147-A177-3AD203B41FA5}">
                      <a16:colId xmlns:a16="http://schemas.microsoft.com/office/drawing/2014/main" val="2964473761"/>
                    </a:ext>
                  </a:extLst>
                </a:gridCol>
              </a:tblGrid>
              <a:tr h="1365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30986"/>
                  </a:ext>
                </a:extLst>
              </a:tr>
              <a:tr h="4181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79326"/>
                  </a:ext>
                </a:extLst>
              </a:tr>
              <a:tr h="1792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901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4.610.977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25272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2.877.174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893.245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32650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716301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96518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15749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286226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978.970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23496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083189"/>
                  </a:ext>
                </a:extLst>
              </a:tr>
              <a:tr h="136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220620"/>
                  </a:ext>
                </a:extLst>
              </a:tr>
              <a:tr h="170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287863"/>
                  </a:ext>
                </a:extLst>
              </a:tr>
              <a:tr h="1706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5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El proyecto de Ley de presupuestos contempló, en lo principal, dar continuidad de funcionamiento a los servicios del ministerio, así como financiar nuevos ciclos a plataformas de sistemas, déficit en algunas partidas que impactan en la atención de los usuarios, obligaciones legales asociadas a remuneraciones y leyes en régimen, así como financiar demandas extras producidas por la modernización del Complejo Fronterizo Los Libertadores y la ampliación del Aeropuerto Arturo Merino Benítez.  Respecto del programa de Modernización del Sector Público, el proyecto consideró 4 nuevas iniciativas (Registro Civil, COMPIN, DIBAM, Superintendencia de Salud) y en el marco del programa de Gobierno el proyecto buscó  reforzar el gasto en el Programa SICEX asociado a Certificación Electrónica – SAG.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mayo ascendió a </a:t>
            </a:r>
            <a:r>
              <a:rPr lang="es-CL" sz="1400" b="1" dirty="0">
                <a:latin typeface="+mn-lt"/>
              </a:rPr>
              <a:t>$37.453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7,3%</a:t>
            </a:r>
            <a:r>
              <a:rPr lang="es-CL" sz="1400" dirty="0">
                <a:latin typeface="+mn-lt"/>
              </a:rPr>
              <a:t> respecto al presupuesto vigente, dicha erogación se encuentra en línea con lo ejecutado a igual mes de los últimos dos año.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la mayor ejecución se registra en el subtítulo </a:t>
            </a:r>
            <a:r>
              <a:rPr lang="es-CL" sz="1400" b="1" dirty="0">
                <a:latin typeface="+mn-lt"/>
              </a:rPr>
              <a:t>34 “servicio de la deuda”</a:t>
            </a:r>
            <a:r>
              <a:rPr lang="es-CL" sz="1400" dirty="0">
                <a:latin typeface="+mn-lt"/>
              </a:rPr>
              <a:t> con una ejecución de 207,8% que corresponde básicamente a los gastos destinado al pago de las obligaciones devengadas al 31 de diciembre de 2018 (deuda flotante), de los cuales a la fecha faltan por decretar las modificaciones presupuestarias del SII, Servicio Nacional de Aduanas y la Superintendencia de Casinos de Juego.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A0D5CC08-CEE9-487D-B114-A488E6D3F42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E19D92-34AD-4672-8EE9-76BC0022F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01755"/>
              </p:ext>
            </p:extLst>
          </p:nvPr>
        </p:nvGraphicFramePr>
        <p:xfrm>
          <a:off x="498400" y="1844824"/>
          <a:ext cx="8118457" cy="3096341"/>
        </p:xfrm>
        <a:graphic>
          <a:graphicData uri="http://schemas.openxmlformats.org/drawingml/2006/table">
            <a:tbl>
              <a:tblPr/>
              <a:tblGrid>
                <a:gridCol w="272067">
                  <a:extLst>
                    <a:ext uri="{9D8B030D-6E8A-4147-A177-3AD203B41FA5}">
                      <a16:colId xmlns:a16="http://schemas.microsoft.com/office/drawing/2014/main" val="2225518601"/>
                    </a:ext>
                  </a:extLst>
                </a:gridCol>
                <a:gridCol w="272067">
                  <a:extLst>
                    <a:ext uri="{9D8B030D-6E8A-4147-A177-3AD203B41FA5}">
                      <a16:colId xmlns:a16="http://schemas.microsoft.com/office/drawing/2014/main" val="3464100007"/>
                    </a:ext>
                  </a:extLst>
                </a:gridCol>
                <a:gridCol w="272067">
                  <a:extLst>
                    <a:ext uri="{9D8B030D-6E8A-4147-A177-3AD203B41FA5}">
                      <a16:colId xmlns:a16="http://schemas.microsoft.com/office/drawing/2014/main" val="3756876886"/>
                    </a:ext>
                  </a:extLst>
                </a:gridCol>
                <a:gridCol w="3068907">
                  <a:extLst>
                    <a:ext uri="{9D8B030D-6E8A-4147-A177-3AD203B41FA5}">
                      <a16:colId xmlns:a16="http://schemas.microsoft.com/office/drawing/2014/main" val="1622382118"/>
                    </a:ext>
                  </a:extLst>
                </a:gridCol>
                <a:gridCol w="729137">
                  <a:extLst>
                    <a:ext uri="{9D8B030D-6E8A-4147-A177-3AD203B41FA5}">
                      <a16:colId xmlns:a16="http://schemas.microsoft.com/office/drawing/2014/main" val="4198791176"/>
                    </a:ext>
                  </a:extLst>
                </a:gridCol>
                <a:gridCol w="729137">
                  <a:extLst>
                    <a:ext uri="{9D8B030D-6E8A-4147-A177-3AD203B41FA5}">
                      <a16:colId xmlns:a16="http://schemas.microsoft.com/office/drawing/2014/main" val="150104904"/>
                    </a:ext>
                  </a:extLst>
                </a:gridCol>
                <a:gridCol w="729137">
                  <a:extLst>
                    <a:ext uri="{9D8B030D-6E8A-4147-A177-3AD203B41FA5}">
                      <a16:colId xmlns:a16="http://schemas.microsoft.com/office/drawing/2014/main" val="2196458925"/>
                    </a:ext>
                  </a:extLst>
                </a:gridCol>
                <a:gridCol w="729137">
                  <a:extLst>
                    <a:ext uri="{9D8B030D-6E8A-4147-A177-3AD203B41FA5}">
                      <a16:colId xmlns:a16="http://schemas.microsoft.com/office/drawing/2014/main" val="3278177560"/>
                    </a:ext>
                  </a:extLst>
                </a:gridCol>
                <a:gridCol w="663842">
                  <a:extLst>
                    <a:ext uri="{9D8B030D-6E8A-4147-A177-3AD203B41FA5}">
                      <a16:colId xmlns:a16="http://schemas.microsoft.com/office/drawing/2014/main" val="314080622"/>
                    </a:ext>
                  </a:extLst>
                </a:gridCol>
                <a:gridCol w="652959">
                  <a:extLst>
                    <a:ext uri="{9D8B030D-6E8A-4147-A177-3AD203B41FA5}">
                      <a16:colId xmlns:a16="http://schemas.microsoft.com/office/drawing/2014/main" val="3227212498"/>
                    </a:ext>
                  </a:extLst>
                </a:gridCol>
              </a:tblGrid>
              <a:tr h="1383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32315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546726"/>
                  </a:ext>
                </a:extLst>
              </a:tr>
              <a:tr h="181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35.118.505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-36.370.297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26.685.946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56305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14.051.287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5.590.759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-8.460.528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5.574.938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33747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4.893.719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1.659.071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-3.234.648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1.669.124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80943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58011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35316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74102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083982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960645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887815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448062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941120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27.424.509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-25.083.608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465839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937353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52.508.045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27.424.509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-25.083.536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912568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58178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027603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330661"/>
                  </a:ext>
                </a:extLst>
              </a:tr>
              <a:tr h="1383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318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49894F1-6B63-4BEF-BBF9-A996AC8372B8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6D95E9-8020-4F49-A123-D6C6AD0D0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35554"/>
              </p:ext>
            </p:extLst>
          </p:nvPr>
        </p:nvGraphicFramePr>
        <p:xfrm>
          <a:off x="493204" y="1822310"/>
          <a:ext cx="8157591" cy="2254760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1813999917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2191176046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2121338993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228842197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12916890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619519397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591779253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167525549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874638470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1028056510"/>
                    </a:ext>
                  </a:extLst>
                </a:gridCol>
              </a:tblGrid>
              <a:tr h="146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800126"/>
                  </a:ext>
                </a:extLst>
              </a:tr>
              <a:tr h="4491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00125"/>
                  </a:ext>
                </a:extLst>
              </a:tr>
              <a:tr h="1924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6.517.306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458985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08037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6.399.222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4.003.411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761648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786537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78890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69908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496587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79847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133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76400"/>
                  </a:ext>
                </a:extLst>
              </a:tr>
              <a:tr h="146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11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9FCD0311-64A0-469F-B52E-143ADA19682A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625B22-30AD-4222-962B-7A166A954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55750"/>
              </p:ext>
            </p:extLst>
          </p:nvPr>
        </p:nvGraphicFramePr>
        <p:xfrm>
          <a:off x="464113" y="1822310"/>
          <a:ext cx="8157591" cy="1966727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2173903271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36667933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856390260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1260757650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64586624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4195237989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942472774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610053798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2078258072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2781603896"/>
                    </a:ext>
                  </a:extLst>
                </a:gridCol>
              </a:tblGrid>
              <a:tr h="1470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941841"/>
                  </a:ext>
                </a:extLst>
              </a:tr>
              <a:tr h="450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064697"/>
                  </a:ext>
                </a:extLst>
              </a:tr>
              <a:tr h="1929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653511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8533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847.230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211335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700135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211646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238155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52686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9709"/>
                  </a:ext>
                </a:extLst>
              </a:tr>
              <a:tr h="1470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70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F473E4DA-A5EF-4545-AFFE-2728384F2679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B290511-D73D-42F7-A03D-D00BEF8BE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71703"/>
              </p:ext>
            </p:extLst>
          </p:nvPr>
        </p:nvGraphicFramePr>
        <p:xfrm>
          <a:off x="539553" y="1822310"/>
          <a:ext cx="8085583" cy="1822717"/>
        </p:xfrm>
        <a:graphic>
          <a:graphicData uri="http://schemas.openxmlformats.org/drawingml/2006/table">
            <a:tbl>
              <a:tblPr/>
              <a:tblGrid>
                <a:gridCol w="270965">
                  <a:extLst>
                    <a:ext uri="{9D8B030D-6E8A-4147-A177-3AD203B41FA5}">
                      <a16:colId xmlns:a16="http://schemas.microsoft.com/office/drawing/2014/main" val="3253420932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110537632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1706684999"/>
                    </a:ext>
                  </a:extLst>
                </a:gridCol>
                <a:gridCol w="3056480">
                  <a:extLst>
                    <a:ext uri="{9D8B030D-6E8A-4147-A177-3AD203B41FA5}">
                      <a16:colId xmlns:a16="http://schemas.microsoft.com/office/drawing/2014/main" val="3471189420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582816170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112034287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1639494128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4250743883"/>
                    </a:ext>
                  </a:extLst>
                </a:gridCol>
                <a:gridCol w="661153">
                  <a:extLst>
                    <a:ext uri="{9D8B030D-6E8A-4147-A177-3AD203B41FA5}">
                      <a16:colId xmlns:a16="http://schemas.microsoft.com/office/drawing/2014/main" val="1895408726"/>
                    </a:ext>
                  </a:extLst>
                </a:gridCol>
                <a:gridCol w="650315">
                  <a:extLst>
                    <a:ext uri="{9D8B030D-6E8A-4147-A177-3AD203B41FA5}">
                      <a16:colId xmlns:a16="http://schemas.microsoft.com/office/drawing/2014/main" val="402506837"/>
                    </a:ext>
                  </a:extLst>
                </a:gridCol>
              </a:tblGrid>
              <a:tr h="1602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969301"/>
                  </a:ext>
                </a:extLst>
              </a:tr>
              <a:tr h="4907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065100"/>
                  </a:ext>
                </a:extLst>
              </a:tr>
              <a:tr h="2103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2.000.987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549335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2.662.205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36998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431.609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151917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423875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117472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806785"/>
                  </a:ext>
                </a:extLst>
              </a:tr>
              <a:tr h="16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534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94C1928-39F8-43FD-85C6-D283A8E2328D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5176343-9E91-4815-B6F1-127F50AA9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095490"/>
              </p:ext>
            </p:extLst>
          </p:nvPr>
        </p:nvGraphicFramePr>
        <p:xfrm>
          <a:off x="493204" y="1822310"/>
          <a:ext cx="8157591" cy="2182754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458261787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3883643639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7939606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273467252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588888969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3563146436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4184113503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68194366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1655834882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3957886219"/>
                    </a:ext>
                  </a:extLst>
                </a:gridCol>
              </a:tblGrid>
              <a:tr h="133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915071"/>
                  </a:ext>
                </a:extLst>
              </a:tr>
              <a:tr h="408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311712"/>
                  </a:ext>
                </a:extLst>
              </a:tr>
              <a:tr h="1749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21.779.338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63450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8.448.565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26155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787.523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52604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35961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749689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en Juicios Laborales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898369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153966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875325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540301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549.586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160.346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85673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21652"/>
                  </a:ext>
                </a:extLst>
              </a:tr>
              <a:tr h="133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591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B93CEFE6-BCE0-4655-AA24-48E039DE5834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14874D-82B5-4A6E-92D2-926964CBC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07008"/>
              </p:ext>
            </p:extLst>
          </p:nvPr>
        </p:nvGraphicFramePr>
        <p:xfrm>
          <a:off x="467545" y="1822310"/>
          <a:ext cx="8157591" cy="2542788"/>
        </p:xfrm>
        <a:graphic>
          <a:graphicData uri="http://schemas.openxmlformats.org/drawingml/2006/table">
            <a:tbl>
              <a:tblPr/>
              <a:tblGrid>
                <a:gridCol w="273378">
                  <a:extLst>
                    <a:ext uri="{9D8B030D-6E8A-4147-A177-3AD203B41FA5}">
                      <a16:colId xmlns:a16="http://schemas.microsoft.com/office/drawing/2014/main" val="2915610714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868914296"/>
                    </a:ext>
                  </a:extLst>
                </a:gridCol>
                <a:gridCol w="273378">
                  <a:extLst>
                    <a:ext uri="{9D8B030D-6E8A-4147-A177-3AD203B41FA5}">
                      <a16:colId xmlns:a16="http://schemas.microsoft.com/office/drawing/2014/main" val="1751912026"/>
                    </a:ext>
                  </a:extLst>
                </a:gridCol>
                <a:gridCol w="3083700">
                  <a:extLst>
                    <a:ext uri="{9D8B030D-6E8A-4147-A177-3AD203B41FA5}">
                      <a16:colId xmlns:a16="http://schemas.microsoft.com/office/drawing/2014/main" val="352076993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21292218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2317000696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805640291"/>
                    </a:ext>
                  </a:extLst>
                </a:gridCol>
                <a:gridCol w="732652">
                  <a:extLst>
                    <a:ext uri="{9D8B030D-6E8A-4147-A177-3AD203B41FA5}">
                      <a16:colId xmlns:a16="http://schemas.microsoft.com/office/drawing/2014/main" val="1051295490"/>
                    </a:ext>
                  </a:extLst>
                </a:gridCol>
                <a:gridCol w="667042">
                  <a:extLst>
                    <a:ext uri="{9D8B030D-6E8A-4147-A177-3AD203B41FA5}">
                      <a16:colId xmlns:a16="http://schemas.microsoft.com/office/drawing/2014/main" val="1700490687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1034889403"/>
                    </a:ext>
                  </a:extLst>
                </a:gridCol>
              </a:tblGrid>
              <a:tr h="1383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04850"/>
                  </a:ext>
                </a:extLst>
              </a:tr>
              <a:tr h="423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18743"/>
                  </a:ext>
                </a:extLst>
              </a:tr>
              <a:tr h="181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7.469.455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030766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15.445.366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6.524.619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846263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749.049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604825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462570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32234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237733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570629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93712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153402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185735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036226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532568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99162"/>
                  </a:ext>
                </a:extLst>
              </a:tr>
              <a:tr h="1383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452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En cuanto a los Programas, el 68,7% del presupuesto vigente,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(36,9%), </a:t>
            </a:r>
            <a:r>
              <a:rPr lang="es-CL" sz="1400" b="1" dirty="0"/>
              <a:t>Servicio Nacional de Aduanas </a:t>
            </a:r>
            <a:r>
              <a:rPr lang="es-CL" sz="1400" dirty="0"/>
              <a:t>(13,7%), el </a:t>
            </a:r>
            <a:r>
              <a:rPr lang="es-CL" sz="1400" b="1" dirty="0"/>
              <a:t>Servicio de Tesorería </a:t>
            </a:r>
            <a:r>
              <a:rPr lang="es-CL" sz="1400" dirty="0"/>
              <a:t>(11,4%)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(6,8%), manteniendo su peso relativo dentro del presupuesto global al igual que los ejercicios presupuestarios anteriores.  Dichas Instituciones presentaron al quinto mes de 2019 niveles de ejecución de </a:t>
            </a:r>
            <a:r>
              <a:rPr lang="es-CL" sz="1400" b="1" dirty="0"/>
              <a:t>49,8%, 44,6%, 47,8% y 76% </a:t>
            </a:r>
            <a:r>
              <a:rPr lang="es-CL" sz="1400" dirty="0"/>
              <a:t>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presentó el mayor avance con un </a:t>
            </a:r>
            <a:r>
              <a:rPr lang="es-CL" sz="1400" b="1" dirty="0"/>
              <a:t>76%</a:t>
            </a:r>
            <a:r>
              <a:rPr lang="es-CL" sz="1400" dirty="0"/>
              <a:t>, seguida del </a:t>
            </a:r>
            <a:r>
              <a:rPr lang="es-CL" sz="1400" b="1" dirty="0"/>
              <a:t>Dirección Nacional del Servicio Civil </a:t>
            </a:r>
            <a:r>
              <a:rPr lang="es-CL" sz="1400" dirty="0"/>
              <a:t>que registró una erogación de </a:t>
            </a:r>
            <a:r>
              <a:rPr lang="es-CL" sz="1400" b="1" dirty="0"/>
              <a:t>54,8%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presentó la erogación menor con un</a:t>
            </a:r>
            <a:r>
              <a:rPr lang="es-CL" sz="1400" b="1" dirty="0"/>
              <a:t> </a:t>
            </a:r>
            <a:r>
              <a:rPr lang="es-CL" sz="1400" dirty="0"/>
              <a:t>12,5%, debido al  bajo nivel de ejecución en las transferencias corrientes (7,7%) que a su vez representan el 78,4%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3C383A-3E22-483E-B548-873DF0B61C55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9589463-89E1-48A0-9DD4-E25B7F5B4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10" y="1916832"/>
            <a:ext cx="4069873" cy="244827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59A600C-5106-48EE-86F2-9DAB5AB41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017" y="1916831"/>
            <a:ext cx="4069873" cy="244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70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4898E8-BD13-427A-8F2F-60BEC7AC2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565" y="1700808"/>
            <a:ext cx="6678870" cy="383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7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AB8238CF-26E2-45AB-ADAA-DF79CA7331F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513E03-E657-4E7F-B3AC-A04C2E099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28" y="1700808"/>
            <a:ext cx="6696744" cy="383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00ABE2-5E3F-4EEE-86FB-149C947D3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41782"/>
              </p:ext>
            </p:extLst>
          </p:nvPr>
        </p:nvGraphicFramePr>
        <p:xfrm>
          <a:off x="486348" y="1822310"/>
          <a:ext cx="8157590" cy="2182752"/>
        </p:xfrm>
        <a:graphic>
          <a:graphicData uri="http://schemas.openxmlformats.org/drawingml/2006/table">
            <a:tbl>
              <a:tblPr/>
              <a:tblGrid>
                <a:gridCol w="292597">
                  <a:extLst>
                    <a:ext uri="{9D8B030D-6E8A-4147-A177-3AD203B41FA5}">
                      <a16:colId xmlns:a16="http://schemas.microsoft.com/office/drawing/2014/main" val="955690242"/>
                    </a:ext>
                  </a:extLst>
                </a:gridCol>
                <a:gridCol w="3300489">
                  <a:extLst>
                    <a:ext uri="{9D8B030D-6E8A-4147-A177-3AD203B41FA5}">
                      <a16:colId xmlns:a16="http://schemas.microsoft.com/office/drawing/2014/main" val="1733665453"/>
                    </a:ext>
                  </a:extLst>
                </a:gridCol>
                <a:gridCol w="784158">
                  <a:extLst>
                    <a:ext uri="{9D8B030D-6E8A-4147-A177-3AD203B41FA5}">
                      <a16:colId xmlns:a16="http://schemas.microsoft.com/office/drawing/2014/main" val="1065975720"/>
                    </a:ext>
                  </a:extLst>
                </a:gridCol>
                <a:gridCol w="784158">
                  <a:extLst>
                    <a:ext uri="{9D8B030D-6E8A-4147-A177-3AD203B41FA5}">
                      <a16:colId xmlns:a16="http://schemas.microsoft.com/office/drawing/2014/main" val="3917403510"/>
                    </a:ext>
                  </a:extLst>
                </a:gridCol>
                <a:gridCol w="784158">
                  <a:extLst>
                    <a:ext uri="{9D8B030D-6E8A-4147-A177-3AD203B41FA5}">
                      <a16:colId xmlns:a16="http://schemas.microsoft.com/office/drawing/2014/main" val="2072208509"/>
                    </a:ext>
                  </a:extLst>
                </a:gridCol>
                <a:gridCol w="784158">
                  <a:extLst>
                    <a:ext uri="{9D8B030D-6E8A-4147-A177-3AD203B41FA5}">
                      <a16:colId xmlns:a16="http://schemas.microsoft.com/office/drawing/2014/main" val="3458560924"/>
                    </a:ext>
                  </a:extLst>
                </a:gridCol>
                <a:gridCol w="713936">
                  <a:extLst>
                    <a:ext uri="{9D8B030D-6E8A-4147-A177-3AD203B41FA5}">
                      <a16:colId xmlns:a16="http://schemas.microsoft.com/office/drawing/2014/main" val="4038408366"/>
                    </a:ext>
                  </a:extLst>
                </a:gridCol>
                <a:gridCol w="713936">
                  <a:extLst>
                    <a:ext uri="{9D8B030D-6E8A-4147-A177-3AD203B41FA5}">
                      <a16:colId xmlns:a16="http://schemas.microsoft.com/office/drawing/2014/main" val="1053003560"/>
                    </a:ext>
                  </a:extLst>
                </a:gridCol>
              </a:tblGrid>
              <a:tr h="144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741289"/>
                  </a:ext>
                </a:extLst>
              </a:tr>
              <a:tr h="441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929851"/>
                  </a:ext>
                </a:extLst>
              </a:tr>
              <a:tr h="153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511.943.473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515.203.642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3.260.169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230.614.453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668882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358.732.413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358.646.260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-86.153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163.231.064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06517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67.860.540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334252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2.186.971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46814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18.874.855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18.875.925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4.359.572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89157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52.508.127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157144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610422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10.966.332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3.441.100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035282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367943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2.799.900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5.894.068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3.094.168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12.249.122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02915"/>
                  </a:ext>
                </a:extLst>
              </a:tr>
              <a:tr h="144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70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8C32BD0-8B15-4EF2-9257-B18B6F385491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4D36AB-421F-45AB-9C36-66780A089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73951"/>
              </p:ext>
            </p:extLst>
          </p:nvPr>
        </p:nvGraphicFramePr>
        <p:xfrm>
          <a:off x="529208" y="1791906"/>
          <a:ext cx="8085584" cy="3782391"/>
        </p:xfrm>
        <a:graphic>
          <a:graphicData uri="http://schemas.openxmlformats.org/drawingml/2006/table">
            <a:tbl>
              <a:tblPr/>
              <a:tblGrid>
                <a:gridCol w="280361">
                  <a:extLst>
                    <a:ext uri="{9D8B030D-6E8A-4147-A177-3AD203B41FA5}">
                      <a16:colId xmlns:a16="http://schemas.microsoft.com/office/drawing/2014/main" val="4044486684"/>
                    </a:ext>
                  </a:extLst>
                </a:gridCol>
                <a:gridCol w="280361">
                  <a:extLst>
                    <a:ext uri="{9D8B030D-6E8A-4147-A177-3AD203B41FA5}">
                      <a16:colId xmlns:a16="http://schemas.microsoft.com/office/drawing/2014/main" val="3068084917"/>
                    </a:ext>
                  </a:extLst>
                </a:gridCol>
                <a:gridCol w="3162461">
                  <a:extLst>
                    <a:ext uri="{9D8B030D-6E8A-4147-A177-3AD203B41FA5}">
                      <a16:colId xmlns:a16="http://schemas.microsoft.com/office/drawing/2014/main" val="3066532975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1657443010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3077644467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4164995994"/>
                    </a:ext>
                  </a:extLst>
                </a:gridCol>
                <a:gridCol w="751365">
                  <a:extLst>
                    <a:ext uri="{9D8B030D-6E8A-4147-A177-3AD203B41FA5}">
                      <a16:colId xmlns:a16="http://schemas.microsoft.com/office/drawing/2014/main" val="1814955512"/>
                    </a:ext>
                  </a:extLst>
                </a:gridCol>
                <a:gridCol w="684078">
                  <a:extLst>
                    <a:ext uri="{9D8B030D-6E8A-4147-A177-3AD203B41FA5}">
                      <a16:colId xmlns:a16="http://schemas.microsoft.com/office/drawing/2014/main" val="1969834914"/>
                    </a:ext>
                  </a:extLst>
                </a:gridCol>
                <a:gridCol w="672863">
                  <a:extLst>
                    <a:ext uri="{9D8B030D-6E8A-4147-A177-3AD203B41FA5}">
                      <a16:colId xmlns:a16="http://schemas.microsoft.com/office/drawing/2014/main" val="4021252935"/>
                    </a:ext>
                  </a:extLst>
                </a:gridCol>
              </a:tblGrid>
              <a:tr h="138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112131"/>
                  </a:ext>
                </a:extLst>
              </a:tr>
              <a:tr h="422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57514"/>
                  </a:ext>
                </a:extLst>
              </a:tr>
              <a:tr h="18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33.902.825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33.906.348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9.660.072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09377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3.150.572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94087"/>
                  </a:ext>
                </a:extLst>
              </a:tr>
              <a:tr h="1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Administradora de los Tribunales Tributarios y Aduaneros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9.411.312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9.414.835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3.622.813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06082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4.357.153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1.432.341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35410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935331"/>
                  </a:ext>
                </a:extLst>
              </a:tr>
              <a:tr h="1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4.680.020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48985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20.329.385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22.284.833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1.955.448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9.958.509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21606"/>
                  </a:ext>
                </a:extLst>
              </a:tr>
              <a:tr h="1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15.192.115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17.125.031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1.932.916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8.391.858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252653"/>
                  </a:ext>
                </a:extLst>
              </a:tr>
              <a:tr h="13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Gestión Financiera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5.137.270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5.159.802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1.566.651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07479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189.900.684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94.648.185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899606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70.376.283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31.396.702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755378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58.017.396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58.572.953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555.557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27.988.265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416819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9.319.191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9.401.493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3.184.136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86840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71.488.802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35.118.505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-36.370.297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26.685.946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994146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11.882.179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6.517.306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43196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3.726.084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1.470.043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803031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4.013.681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2.000.987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161597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21.506.304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21.779.338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9.730.316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275877"/>
                  </a:ext>
                </a:extLst>
              </a:tr>
              <a:tr h="172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18.459.629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7.469.455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996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949D303E-6BFB-4F82-92BB-5268593EEE12}"/>
              </a:ext>
            </a:extLst>
          </p:cNvPr>
          <p:cNvSpPr txBox="1">
            <a:spLocks/>
          </p:cNvSpPr>
          <p:nvPr/>
        </p:nvSpPr>
        <p:spPr>
          <a:xfrm>
            <a:off x="414338" y="1340768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B560B4C-A47A-40B2-9FD3-AA464E371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163114"/>
              </p:ext>
            </p:extLst>
          </p:nvPr>
        </p:nvGraphicFramePr>
        <p:xfrm>
          <a:off x="548640" y="1822318"/>
          <a:ext cx="8076499" cy="2470778"/>
        </p:xfrm>
        <a:graphic>
          <a:graphicData uri="http://schemas.openxmlformats.org/drawingml/2006/table">
            <a:tbl>
              <a:tblPr/>
              <a:tblGrid>
                <a:gridCol w="264543">
                  <a:extLst>
                    <a:ext uri="{9D8B030D-6E8A-4147-A177-3AD203B41FA5}">
                      <a16:colId xmlns:a16="http://schemas.microsoft.com/office/drawing/2014/main" val="2012352115"/>
                    </a:ext>
                  </a:extLst>
                </a:gridCol>
                <a:gridCol w="264543">
                  <a:extLst>
                    <a:ext uri="{9D8B030D-6E8A-4147-A177-3AD203B41FA5}">
                      <a16:colId xmlns:a16="http://schemas.microsoft.com/office/drawing/2014/main" val="3920863053"/>
                    </a:ext>
                  </a:extLst>
                </a:gridCol>
                <a:gridCol w="264543">
                  <a:extLst>
                    <a:ext uri="{9D8B030D-6E8A-4147-A177-3AD203B41FA5}">
                      <a16:colId xmlns:a16="http://schemas.microsoft.com/office/drawing/2014/main" val="2741638510"/>
                    </a:ext>
                  </a:extLst>
                </a:gridCol>
                <a:gridCol w="3166582">
                  <a:extLst>
                    <a:ext uri="{9D8B030D-6E8A-4147-A177-3AD203B41FA5}">
                      <a16:colId xmlns:a16="http://schemas.microsoft.com/office/drawing/2014/main" val="1022786296"/>
                    </a:ext>
                  </a:extLst>
                </a:gridCol>
                <a:gridCol w="708975">
                  <a:extLst>
                    <a:ext uri="{9D8B030D-6E8A-4147-A177-3AD203B41FA5}">
                      <a16:colId xmlns:a16="http://schemas.microsoft.com/office/drawing/2014/main" val="2014659180"/>
                    </a:ext>
                  </a:extLst>
                </a:gridCol>
                <a:gridCol w="708975">
                  <a:extLst>
                    <a:ext uri="{9D8B030D-6E8A-4147-A177-3AD203B41FA5}">
                      <a16:colId xmlns:a16="http://schemas.microsoft.com/office/drawing/2014/main" val="1769976877"/>
                    </a:ext>
                  </a:extLst>
                </a:gridCol>
                <a:gridCol w="708975">
                  <a:extLst>
                    <a:ext uri="{9D8B030D-6E8A-4147-A177-3AD203B41FA5}">
                      <a16:colId xmlns:a16="http://schemas.microsoft.com/office/drawing/2014/main" val="179865346"/>
                    </a:ext>
                  </a:extLst>
                </a:gridCol>
                <a:gridCol w="708975">
                  <a:extLst>
                    <a:ext uri="{9D8B030D-6E8A-4147-A177-3AD203B41FA5}">
                      <a16:colId xmlns:a16="http://schemas.microsoft.com/office/drawing/2014/main" val="2723098590"/>
                    </a:ext>
                  </a:extLst>
                </a:gridCol>
                <a:gridCol w="645485">
                  <a:extLst>
                    <a:ext uri="{9D8B030D-6E8A-4147-A177-3AD203B41FA5}">
                      <a16:colId xmlns:a16="http://schemas.microsoft.com/office/drawing/2014/main" val="3956539939"/>
                    </a:ext>
                  </a:extLst>
                </a:gridCol>
                <a:gridCol w="634903">
                  <a:extLst>
                    <a:ext uri="{9D8B030D-6E8A-4147-A177-3AD203B41FA5}">
                      <a16:colId xmlns:a16="http://schemas.microsoft.com/office/drawing/2014/main" val="1788579652"/>
                    </a:ext>
                  </a:extLst>
                </a:gridCol>
              </a:tblGrid>
              <a:tr h="134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52" marR="7752" marT="77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76710"/>
                  </a:ext>
                </a:extLst>
              </a:tr>
              <a:tr h="4117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6340"/>
                  </a:ext>
                </a:extLst>
              </a:tr>
              <a:tr h="176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9.384.230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3.150.572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470711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6.219.109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6.216.116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2.417.211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23338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2.393.653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637.190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34898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674.934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627659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782357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31094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35286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534.950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690162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757038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32.071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24914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96.534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127607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34.948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197093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61.586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635076"/>
                  </a:ext>
                </a:extLst>
              </a:tr>
              <a:tr h="134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2.993 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52" marR="7752" marT="77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52" marR="7752" marT="77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47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4450</TotalTime>
  <Words>4937</Words>
  <Application>Microsoft Office PowerPoint</Application>
  <PresentationFormat>Presentación en pantalla (4:3)</PresentationFormat>
  <Paragraphs>2741</Paragraphs>
  <Slides>25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MAYO DE 2019 PARTIDA 08: MINISTERIO DE HACIENDA</vt:lpstr>
      <vt:lpstr>EJECUCIÓN ACUMULADA DE GASTOS A MAYO DE 2019  PARTIDA 08 MINISTERIO DE HACIENDA</vt:lpstr>
      <vt:lpstr>EJECUCIÓN ACUMULADA DE GASTOS A MAYO DE 2019  PARTIDA 08 MINISTERIO DE HACIENDA</vt:lpstr>
      <vt:lpstr>EJECUCIÓN ACUMULADA DE GASTOS A MAYO DE 2019  PARTIDA 08 MINISTERIO DE HACIENDA</vt:lpstr>
      <vt:lpstr>Presentación de PowerPoint</vt:lpstr>
      <vt:lpstr>Presentación de PowerPoint</vt:lpstr>
      <vt:lpstr>EJECUCIÓN ACUMULADA DE GASTOS A MAYO DE 2019  PARTIDA 08 MINISTERIO DE HACIENDA</vt:lpstr>
      <vt:lpstr>EJECUCIÓN ACUMULADA DE GASTOS A MAYO DE 2019  PARTIDA 08 RESUMEN POR CAPÍTULOS</vt:lpstr>
      <vt:lpstr>EJECUCIÓN ACUMULADA DE GASTOS A MAYO DE 2019  PARTIDA 08. CAPÍTULO 01. PROGRAMA 01: SECRETARÍA Y ADMINISTRACIÓN GENERAL</vt:lpstr>
      <vt:lpstr>EJECUCIÓN ACUMULADA DE GASTOS A MAYO DE 2019  PARTIDA 08. CAPÍTULO 01. PROGRAMA 06: UNIDAD ADMINISTRADORA DE LOS TRIBUNALES TRIBUTARIOS Y ADUANERO</vt:lpstr>
      <vt:lpstr>EJECUCIÓN ACUMULADA DE GASTOS A MAYO DE 2019  PARTIDA 08. CAPÍTULO 01. PROGRAMA 07: SISTEMA INTEGRADO DE COMERCIO EXTERIOR (SICEX)</vt:lpstr>
      <vt:lpstr>EJECUCIÓN ACUMULADA DE GASTOS A MAYO DE 2019  PARTIDA 08. CAPÍTULO 01. PROGRAMA 08: PROGRAMA DE MODERNIZACIÓN SECTOR PÚBLICO</vt:lpstr>
      <vt:lpstr>EJECUCIÓN ACUMULADA DE GASTOS A MAYO DE 2019  PARTIDA 08. CAPÍTULO 01. PROGRAMA 09: PROGRAMA EXPORTACIÓN DE SERVICIOS</vt:lpstr>
      <vt:lpstr>EJECUCIÓN ACUMULADA DE GASTOS A MAYO DE 2019  PARTIDA 08. CAPÍTULO 02. PROGRAMA 01: DIRECCIÓN DE PRESUPUESTOS</vt:lpstr>
      <vt:lpstr>EJECUCIÓN ACUMULADA DE GASTOS A MAYO DE 2019  PARTIDA 08. CAPÍTULO 02. PROGRAMA 02: SISTEMA DE GESTIÓN FINANCIERA DEL ESTADO</vt:lpstr>
      <vt:lpstr>EJECUCIÓN ACUMULADA DE GASTOS A MAYO DE 2019  PARTIDA 08. CAPÍTULO 03. PROGRAMA 01: SERVICIO DE IMPUESTOS INTERNOS</vt:lpstr>
      <vt:lpstr>EJECUCIÓN ACUMULADA DE GASTOS A MAYO DE 2019  PARTIDA 08. CAPÍTULO 04. PROGRAMA 01: SERVICIO NACIONAL DE ADUANAS</vt:lpstr>
      <vt:lpstr>EJECUCIÓN ACUMULADA DE GASTOS A MAYO DE 2019  PARTIDA 08. CAPÍTULO 05. PROGRAMA 01: SERVICIO DE TESORERÍAS</vt:lpstr>
      <vt:lpstr>EJECUCIÓN ACUMULADA DE GASTOS A MAYO DE 2019  PARTIDA 08. CAPÍTULO 07. PROGRAMA 01: DIRECCIÓN DE COMPRAS Y CONTRATACIÓN PÚBLICA</vt:lpstr>
      <vt:lpstr>EJECUCIÓN ACUMULADA DE GASTOS A MAYO DE 2019  PARTIDA 08. CAPÍTULO 11. PROGRAMA 01: SUPERINTENDENCIA DE BANCOS E INSTITUCIONES FINANCIERAS</vt:lpstr>
      <vt:lpstr>EJECUCIÓN ACUMULADA DE GASTOS A MAYO DE 2019  PARTIDA 08. CAPÍTULO 15. PROGRAMA 01: DIRECCIÓN NACIONAL DEL SERVICIO CIVIL</vt:lpstr>
      <vt:lpstr>EJECUCIÓN ACUMULADA DE GASTOS A MAYO DE 2019  PARTIDA 08. CAPÍTULO 16. PROGRAMA 01: UNIDAD DE ANÁLISIS FINANCIERO</vt:lpstr>
      <vt:lpstr>EJECUCIÓN ACUMULADA DE GASTOS A MAYO DE 2019  PARTIDA 08. CAPÍTULO 17. PROGRAMA 01: SUPERINTENDENCIA DE CASINOS DE JUEGO</vt:lpstr>
      <vt:lpstr>EJECUCIÓN ACUMULADA DE GASTOS A MAYO DE 2019  PARTIDA 08. CAPÍTULO 30. PROGRAMA 01: CONSEJO DE DEFENSA DEL ESTADO</vt:lpstr>
      <vt:lpstr>EJECUCIÓN ACUMULADA DE GASTOS A MAYO DE 2019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341</cp:revision>
  <cp:lastPrinted>2018-09-06T17:37:29Z</cp:lastPrinted>
  <dcterms:created xsi:type="dcterms:W3CDTF">2016-06-23T13:38:47Z</dcterms:created>
  <dcterms:modified xsi:type="dcterms:W3CDTF">2019-07-10T22:09:08Z</dcterms:modified>
</cp:coreProperties>
</file>