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33"/>
  </p:notesMasterIdLst>
  <p:handoutMasterIdLst>
    <p:handoutMasterId r:id="rId34"/>
  </p:handoutMasterIdLst>
  <p:sldIdLst>
    <p:sldId id="256" r:id="rId3"/>
    <p:sldId id="315" r:id="rId4"/>
    <p:sldId id="316" r:id="rId5"/>
    <p:sldId id="314" r:id="rId6"/>
    <p:sldId id="313" r:id="rId7"/>
    <p:sldId id="300" r:id="rId8"/>
    <p:sldId id="264" r:id="rId9"/>
    <p:sldId id="263" r:id="rId10"/>
    <p:sldId id="265" r:id="rId11"/>
    <p:sldId id="267" r:id="rId12"/>
    <p:sldId id="268" r:id="rId13"/>
    <p:sldId id="269" r:id="rId14"/>
    <p:sldId id="271" r:id="rId15"/>
    <p:sldId id="273" r:id="rId16"/>
    <p:sldId id="303" r:id="rId17"/>
    <p:sldId id="274" r:id="rId18"/>
    <p:sldId id="275" r:id="rId19"/>
    <p:sldId id="309" r:id="rId20"/>
    <p:sldId id="310" r:id="rId21"/>
    <p:sldId id="276" r:id="rId22"/>
    <p:sldId id="304" r:id="rId23"/>
    <p:sldId id="277" r:id="rId24"/>
    <p:sldId id="278" r:id="rId25"/>
    <p:sldId id="305" r:id="rId26"/>
    <p:sldId id="272" r:id="rId27"/>
    <p:sldId id="280" r:id="rId28"/>
    <p:sldId id="281" r:id="rId29"/>
    <p:sldId id="282" r:id="rId30"/>
    <p:sldId id="302" r:id="rId31"/>
    <p:sldId id="306" r:id="rId32"/>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76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sz="quarter" idx="1"/>
          </p:nvPr>
        </p:nvSpPr>
        <p:spPr>
          <a:xfrm>
            <a:off x="4023097" y="0"/>
            <a:ext cx="3077740" cy="469424"/>
          </a:xfrm>
          <a:prstGeom prst="rect">
            <a:avLst/>
          </a:prstGeom>
        </p:spPr>
        <p:txBody>
          <a:bodyPr vert="horz" lIns="93134" tIns="46566" rIns="93134" bIns="46566" rtlCol="0"/>
          <a:lstStyle>
            <a:lvl1pPr algn="r">
              <a:defRPr sz="1200"/>
            </a:lvl1pPr>
          </a:lstStyle>
          <a:p>
            <a:fld id="{616FA1BA-8A8E-4023-9C91-FC56F051C6FA}" type="datetimeFigureOut">
              <a:rPr lang="es-CL" smtClean="0"/>
              <a:t>03-07-2019</a:t>
            </a:fld>
            <a:endParaRPr lang="es-CL"/>
          </a:p>
        </p:txBody>
      </p:sp>
      <p:sp>
        <p:nvSpPr>
          <p:cNvPr id="4" name="3 Marcador de pie de página"/>
          <p:cNvSpPr>
            <a:spLocks noGrp="1"/>
          </p:cNvSpPr>
          <p:nvPr>
            <p:ph type="ftr" sz="quarter" idx="2"/>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23097" y="8917422"/>
            <a:ext cx="3077740" cy="469424"/>
          </a:xfrm>
          <a:prstGeom prst="rect">
            <a:avLst/>
          </a:prstGeom>
        </p:spPr>
        <p:txBody>
          <a:bodyPr vert="horz" lIns="93134" tIns="46566" rIns="93134" bIns="46566"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idx="1"/>
          </p:nvPr>
        </p:nvSpPr>
        <p:spPr>
          <a:xfrm>
            <a:off x="4023097" y="0"/>
            <a:ext cx="3077740" cy="469424"/>
          </a:xfrm>
          <a:prstGeom prst="rect">
            <a:avLst/>
          </a:prstGeom>
        </p:spPr>
        <p:txBody>
          <a:bodyPr vert="horz" lIns="93134" tIns="46566" rIns="93134" bIns="46566" rtlCol="0"/>
          <a:lstStyle>
            <a:lvl1pPr algn="r">
              <a:defRPr sz="1200"/>
            </a:lvl1pPr>
          </a:lstStyle>
          <a:p>
            <a:fld id="{E2B5B10E-871D-42A9-AFA9-7078BA467708}" type="datetimeFigureOut">
              <a:rPr lang="es-CL" smtClean="0"/>
              <a:t>03-07-2019</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134" tIns="46566" rIns="93134" bIns="46566"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3134" tIns="46566" rIns="93134" bIns="4656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7" y="8917422"/>
            <a:ext cx="3077740" cy="469424"/>
          </a:xfrm>
          <a:prstGeom prst="rect">
            <a:avLst/>
          </a:prstGeom>
        </p:spPr>
        <p:txBody>
          <a:bodyPr vert="horz" lIns="93134" tIns="46566" rIns="93134" bIns="46566"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8</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03-07-2019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03-07-2019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03-07-2019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03-07-2019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03-07-2019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03-07-2019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03-07-2019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03-07-2019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03-07-2019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184404" y="215477"/>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1538956604"/>
              </p:ext>
            </p:extLst>
          </p:nvPr>
        </p:nvGraphicFramePr>
        <p:xfrm>
          <a:off x="5352992" y="215477"/>
          <a:ext cx="659168" cy="417269"/>
        </p:xfrm>
        <a:graphic>
          <a:graphicData uri="http://schemas.openxmlformats.org/presentationml/2006/ole">
            <mc:AlternateContent xmlns:mc="http://schemas.openxmlformats.org/markup-compatibility/2006">
              <mc:Choice xmlns:v="urn:schemas-microsoft-com:vml" Requires="v">
                <p:oleObj spid="_x0000_s6436"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2992" y="215477"/>
                        <a:ext cx="659168" cy="417269"/>
                      </a:xfrm>
                      <a:prstGeom prst="rect">
                        <a:avLst/>
                      </a:prstGeom>
                      <a:noFill/>
                      <a:ln>
                        <a:noFill/>
                      </a:ln>
                    </p:spPr>
                  </p:pic>
                </p:oleObj>
              </mc:Fallback>
            </mc:AlternateContent>
          </a:graphicData>
        </a:graphic>
      </p:graphicFrame>
      <p:sp>
        <p:nvSpPr>
          <p:cNvPr id="5" name="4 Rectángulo"/>
          <p:cNvSpPr/>
          <p:nvPr userDrawn="1"/>
        </p:nvSpPr>
        <p:spPr>
          <a:xfrm>
            <a:off x="6012160" y="215477"/>
            <a:ext cx="3024336"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TÉCNICA DE APOYO PRESUPUESTARIO</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03-07-2019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grpSp>
        <p:nvGrpSpPr>
          <p:cNvPr id="2" name="Grupo 1">
            <a:extLst>
              <a:ext uri="{FF2B5EF4-FFF2-40B4-BE49-F238E27FC236}">
                <a16:creationId xmlns:a16="http://schemas.microsoft.com/office/drawing/2014/main" id="{B318718E-67A3-4385-87F2-EED77AF00B01}"/>
              </a:ext>
            </a:extLst>
          </p:cNvPr>
          <p:cNvGrpSpPr/>
          <p:nvPr userDrawn="1"/>
        </p:nvGrpSpPr>
        <p:grpSpPr>
          <a:xfrm>
            <a:off x="5436096" y="44624"/>
            <a:ext cx="3672408" cy="504056"/>
            <a:chOff x="5436096" y="44624"/>
            <a:chExt cx="3672408" cy="504056"/>
          </a:xfrm>
        </p:grpSpPr>
        <p:sp>
          <p:nvSpPr>
            <p:cNvPr id="10" name="4 CuadroTexto"/>
            <p:cNvSpPr txBox="1"/>
            <p:nvPr userDrawn="1"/>
          </p:nvSpPr>
          <p:spPr>
            <a:xfrm>
              <a:off x="6156176" y="116632"/>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1405216472"/>
                </p:ext>
              </p:extLst>
            </p:nvPr>
          </p:nvGraphicFramePr>
          <p:xfrm>
            <a:off x="5436096" y="44624"/>
            <a:ext cx="565001" cy="417269"/>
          </p:xfrm>
          <a:graphic>
            <a:graphicData uri="http://schemas.openxmlformats.org/presentationml/2006/ole">
              <mc:AlternateContent xmlns:mc="http://schemas.openxmlformats.org/markup-compatibility/2006">
                <mc:Choice xmlns:v="urn:schemas-microsoft-com:vml" Requires="v">
                  <p:oleObj spid="_x0000_s2369"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44624"/>
                          <a:ext cx="565001" cy="417269"/>
                        </a:xfrm>
                        <a:prstGeom prst="rect">
                          <a:avLst/>
                        </a:prstGeom>
                        <a:noFill/>
                        <a:ln>
                          <a:noFill/>
                        </a:ln>
                      </p:spPr>
                    </p:pic>
                  </p:oleObj>
                </mc:Fallback>
              </mc:AlternateContent>
            </a:graphicData>
          </a:graphic>
        </p:graphicFrame>
        <p:sp>
          <p:nvSpPr>
            <p:cNvPr id="5" name="4 Rectángulo"/>
            <p:cNvSpPr/>
            <p:nvPr userDrawn="1"/>
          </p:nvSpPr>
          <p:spPr>
            <a:xfrm>
              <a:off x="6012160" y="87015"/>
              <a:ext cx="3096344"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TÉCNCIA DE APOYO PRESUPUESTARIO</a:t>
              </a:r>
              <a:endParaRPr lang="es-CL" sz="1000" dirty="0">
                <a:effectLst/>
                <a:latin typeface="Andalus" pitchFamily="18" charset="-78"/>
                <a:ea typeface="Times New Roman"/>
                <a:cs typeface="Andalus" pitchFamily="18" charset="-78"/>
              </a:endParaRPr>
            </a:p>
          </p:txBody>
        </p:sp>
      </p:gr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MAYO DE 2019</a:t>
            </a:r>
            <a:br>
              <a:rPr lang="es-CL" sz="2000" b="1" dirty="0">
                <a:solidFill>
                  <a:prstClr val="black"/>
                </a:solidFill>
              </a:rPr>
            </a:br>
            <a:r>
              <a:rPr lang="es-CL" sz="2000" b="1" dirty="0">
                <a:solidFill>
                  <a:prstClr val="black"/>
                </a:solidFill>
              </a:rPr>
              <a:t>PARTIDA 07:</a:t>
            </a:r>
            <a:br>
              <a:rPr lang="es-CL" sz="2000" b="1" dirty="0">
                <a:solidFill>
                  <a:prstClr val="black"/>
                </a:solidFill>
              </a:rPr>
            </a:br>
            <a:r>
              <a:rPr lang="es-CL" sz="2000" b="1" dirty="0">
                <a:latin typeface="+mn-lt"/>
              </a:rPr>
              <a:t>MINISTERIO DE ECONOMÍA, FOMENTO Y TURISMO</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julio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63EBFFCC-CB0A-45F1-B8E4-F25A380EB811}"/>
              </a:ext>
            </a:extLst>
          </p:cNvPr>
          <p:cNvGrpSpPr/>
          <p:nvPr/>
        </p:nvGrpSpPr>
        <p:grpSpPr>
          <a:xfrm>
            <a:off x="410078" y="836712"/>
            <a:ext cx="6682202" cy="893319"/>
            <a:chOff x="410078" y="836712"/>
            <a:chExt cx="6682202" cy="893319"/>
          </a:xfrm>
        </p:grpSpPr>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3007083368"/>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459"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p:spPr>
                    </p:pic>
                  </p:oleObj>
                </mc:Fallback>
              </mc:AlternateContent>
            </a:graphicData>
          </a:graphic>
        </p:graphicFrame>
        <p:sp>
          <p:nvSpPr>
            <p:cNvPr id="8" name="7 Rectángulo"/>
            <p:cNvSpPr/>
            <p:nvPr/>
          </p:nvSpPr>
          <p:spPr>
            <a:xfrm>
              <a:off x="1547664" y="992922"/>
              <a:ext cx="5544616"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a:t>
              </a:r>
              <a:r>
                <a:rPr lang="es-CL" sz="1600" b="1" dirty="0">
                  <a:solidFill>
                    <a:srgbClr val="943634"/>
                  </a:solidFill>
                  <a:latin typeface="Andalus" pitchFamily="18" charset="-78"/>
                  <a:ea typeface="Times New Roman"/>
                  <a:cs typeface="Andalus" pitchFamily="18" charset="-78"/>
                </a:rPr>
                <a:t>TÉCNICA DE APOYO </a:t>
              </a:r>
              <a:r>
                <a:rPr lang="es-CL" sz="1600" b="1" kern="1200" dirty="0">
                  <a:solidFill>
                    <a:srgbClr val="943634"/>
                  </a:solidFill>
                  <a:latin typeface="Andalus" pitchFamily="18" charset="-78"/>
                  <a:ea typeface="Times New Roman"/>
                  <a:cs typeface="Andalus" pitchFamily="18" charset="-78"/>
                </a:rPr>
                <a:t>PRESUPUESTARIO</a:t>
              </a:r>
              <a:endParaRPr lang="es-CL" sz="1400" dirty="0">
                <a:latin typeface="Andalus" pitchFamily="18" charset="-78"/>
                <a:ea typeface="Times New Roman"/>
                <a:cs typeface="Andalus" pitchFamily="18" charset="-78"/>
              </a:endParaRPr>
            </a:p>
          </p:txBody>
        </p:sp>
      </p:gr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548680"/>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07: PROGRAMA FONDO DE INNOVACIÓN PARA LA COMPETITIVIDAD</a:t>
            </a:r>
          </a:p>
        </p:txBody>
      </p:sp>
      <p:sp>
        <p:nvSpPr>
          <p:cNvPr id="10" name="3 Marcador de pie de página">
            <a:extLst>
              <a:ext uri="{FF2B5EF4-FFF2-40B4-BE49-F238E27FC236}">
                <a16:creationId xmlns:a16="http://schemas.microsoft.com/office/drawing/2014/main" id="{17896A16-57B9-45C3-B69F-E6C553700C9A}"/>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E7BC9C04-DB83-446A-9D52-77B03039823C}"/>
              </a:ext>
            </a:extLst>
          </p:cNvPr>
          <p:cNvGraphicFramePr>
            <a:graphicFrameLocks noChangeAspect="1"/>
          </p:cNvGraphicFramePr>
          <p:nvPr>
            <p:extLst>
              <p:ext uri="{D42A27DB-BD31-4B8C-83A1-F6EECF244321}">
                <p14:modId xmlns:p14="http://schemas.microsoft.com/office/powerpoint/2010/main" val="1668322888"/>
              </p:ext>
            </p:extLst>
          </p:nvPr>
        </p:nvGraphicFramePr>
        <p:xfrm>
          <a:off x="500062" y="1916833"/>
          <a:ext cx="8115762" cy="4248472"/>
        </p:xfrm>
        <a:graphic>
          <a:graphicData uri="http://schemas.openxmlformats.org/presentationml/2006/ole">
            <mc:AlternateContent xmlns:mc="http://schemas.openxmlformats.org/markup-compatibility/2006">
              <mc:Choice xmlns:v="urn:schemas-microsoft-com:vml" Requires="v">
                <p:oleObj spid="_x0000_s11269" name="Worksheet" r:id="rId3" imgW="9458435" imgH="4638600" progId="Excel.Sheet.12">
                  <p:embed/>
                </p:oleObj>
              </mc:Choice>
              <mc:Fallback>
                <p:oleObj name="Worksheet" r:id="rId3" imgW="9458435" imgH="4638600" progId="Excel.Sheet.12">
                  <p:embed/>
                  <p:pic>
                    <p:nvPicPr>
                      <p:cNvPr id="0" name=""/>
                      <p:cNvPicPr/>
                      <p:nvPr/>
                    </p:nvPicPr>
                    <p:blipFill>
                      <a:blip r:embed="rId4"/>
                      <a:stretch>
                        <a:fillRect/>
                      </a:stretch>
                    </p:blipFill>
                    <p:spPr>
                      <a:xfrm>
                        <a:off x="500062" y="1916833"/>
                        <a:ext cx="8115762" cy="4248472"/>
                      </a:xfrm>
                      <a:prstGeom prst="rect">
                        <a:avLst/>
                      </a:prstGeom>
                    </p:spPr>
                  </p:pic>
                </p:oleObj>
              </mc:Fallback>
            </mc:AlternateContent>
          </a:graphicData>
        </a:graphic>
      </p:graphicFrame>
    </p:spTree>
    <p:extLst>
      <p:ext uri="{BB962C8B-B14F-4D97-AF65-F5344CB8AC3E}">
        <p14:creationId xmlns:p14="http://schemas.microsoft.com/office/powerpoint/2010/main" val="216990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08: SECRETARÍA EJECUTIVA CONSEJO NACIONAL DE INNOVACIÓN</a:t>
            </a:r>
          </a:p>
        </p:txBody>
      </p:sp>
      <p:sp>
        <p:nvSpPr>
          <p:cNvPr id="10" name="3 Marcador de pie de página">
            <a:extLst>
              <a:ext uri="{FF2B5EF4-FFF2-40B4-BE49-F238E27FC236}">
                <a16:creationId xmlns:a16="http://schemas.microsoft.com/office/drawing/2014/main" id="{FE71F0AE-CF78-43E0-9D51-6A8D7D21539F}"/>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0E32EE5C-B047-4EBB-97B4-2AEF466B521D}"/>
              </a:ext>
            </a:extLst>
          </p:cNvPr>
          <p:cNvGraphicFramePr>
            <a:graphicFrameLocks noChangeAspect="1"/>
          </p:cNvGraphicFramePr>
          <p:nvPr>
            <p:extLst>
              <p:ext uri="{D42A27DB-BD31-4B8C-83A1-F6EECF244321}">
                <p14:modId xmlns:p14="http://schemas.microsoft.com/office/powerpoint/2010/main" val="1825884030"/>
              </p:ext>
            </p:extLst>
          </p:nvPr>
        </p:nvGraphicFramePr>
        <p:xfrm>
          <a:off x="500062" y="1916832"/>
          <a:ext cx="8150583" cy="1013197"/>
        </p:xfrm>
        <a:graphic>
          <a:graphicData uri="http://schemas.openxmlformats.org/presentationml/2006/ole">
            <mc:AlternateContent xmlns:mc="http://schemas.openxmlformats.org/markup-compatibility/2006">
              <mc:Choice xmlns:v="urn:schemas-microsoft-com:vml" Requires="v">
                <p:oleObj spid="_x0000_s12293" name="Worksheet" r:id="rId3" imgW="9458435" imgH="1133460" progId="Excel.Sheet.12">
                  <p:embed/>
                </p:oleObj>
              </mc:Choice>
              <mc:Fallback>
                <p:oleObj name="Worksheet" r:id="rId3" imgW="9458435" imgH="1133460" progId="Excel.Sheet.12">
                  <p:embed/>
                  <p:pic>
                    <p:nvPicPr>
                      <p:cNvPr id="0" name=""/>
                      <p:cNvPicPr/>
                      <p:nvPr/>
                    </p:nvPicPr>
                    <p:blipFill>
                      <a:blip r:embed="rId4"/>
                      <a:stretch>
                        <a:fillRect/>
                      </a:stretch>
                    </p:blipFill>
                    <p:spPr>
                      <a:xfrm>
                        <a:off x="500062" y="1916832"/>
                        <a:ext cx="8150583" cy="1013197"/>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11: PROGRAMA INICIATIVA CIENTÍFICA MILLENIUM</a:t>
            </a:r>
          </a:p>
        </p:txBody>
      </p:sp>
      <p:sp>
        <p:nvSpPr>
          <p:cNvPr id="11" name="3 Marcador de pie de página">
            <a:extLst>
              <a:ext uri="{FF2B5EF4-FFF2-40B4-BE49-F238E27FC236}">
                <a16:creationId xmlns:a16="http://schemas.microsoft.com/office/drawing/2014/main" id="{8C593EF6-5B45-4299-AFF6-62A42014532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04881612-B1B0-4603-B80F-8356444094A4}"/>
              </a:ext>
            </a:extLst>
          </p:cNvPr>
          <p:cNvGraphicFramePr>
            <a:graphicFrameLocks noChangeAspect="1"/>
          </p:cNvGraphicFramePr>
          <p:nvPr>
            <p:extLst>
              <p:ext uri="{D42A27DB-BD31-4B8C-83A1-F6EECF244321}">
                <p14:modId xmlns:p14="http://schemas.microsoft.com/office/powerpoint/2010/main" val="2787739805"/>
              </p:ext>
            </p:extLst>
          </p:nvPr>
        </p:nvGraphicFramePr>
        <p:xfrm>
          <a:off x="500062" y="1663532"/>
          <a:ext cx="8115762" cy="1333420"/>
        </p:xfrm>
        <a:graphic>
          <a:graphicData uri="http://schemas.openxmlformats.org/presentationml/2006/ole">
            <mc:AlternateContent xmlns:mc="http://schemas.openxmlformats.org/markup-compatibility/2006">
              <mc:Choice xmlns:v="urn:schemas-microsoft-com:vml" Requires="v">
                <p:oleObj spid="_x0000_s13317" name="Worksheet" r:id="rId3" imgW="9458435" imgH="1590570" progId="Excel.Sheet.12">
                  <p:embed/>
                </p:oleObj>
              </mc:Choice>
              <mc:Fallback>
                <p:oleObj name="Worksheet" r:id="rId3" imgW="9458435" imgH="1590570" progId="Excel.Sheet.12">
                  <p:embed/>
                  <p:pic>
                    <p:nvPicPr>
                      <p:cNvPr id="0" name=""/>
                      <p:cNvPicPr/>
                      <p:nvPr/>
                    </p:nvPicPr>
                    <p:blipFill>
                      <a:blip r:embed="rId4"/>
                      <a:stretch>
                        <a:fillRect/>
                      </a:stretch>
                    </p:blipFill>
                    <p:spPr>
                      <a:xfrm>
                        <a:off x="500062" y="1663532"/>
                        <a:ext cx="8115762" cy="1333420"/>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02. PROGRAMA 01: SERVICIO NACIONAL DEL CONSUMIDOR</a:t>
            </a:r>
          </a:p>
        </p:txBody>
      </p:sp>
      <p:sp>
        <p:nvSpPr>
          <p:cNvPr id="10" name="3 Marcador de pie de página">
            <a:extLst>
              <a:ext uri="{FF2B5EF4-FFF2-40B4-BE49-F238E27FC236}">
                <a16:creationId xmlns:a16="http://schemas.microsoft.com/office/drawing/2014/main" id="{C8188822-E101-4A1B-8DDC-2B3180450A5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1A3B4262-8951-4698-B53D-AA41A51F9CD5}"/>
              </a:ext>
            </a:extLst>
          </p:cNvPr>
          <p:cNvGraphicFramePr>
            <a:graphicFrameLocks noChangeAspect="1"/>
          </p:cNvGraphicFramePr>
          <p:nvPr>
            <p:extLst>
              <p:ext uri="{D42A27DB-BD31-4B8C-83A1-F6EECF244321}">
                <p14:modId xmlns:p14="http://schemas.microsoft.com/office/powerpoint/2010/main" val="3664819281"/>
              </p:ext>
            </p:extLst>
          </p:nvPr>
        </p:nvGraphicFramePr>
        <p:xfrm>
          <a:off x="500062" y="1709071"/>
          <a:ext cx="8186738" cy="2636689"/>
        </p:xfrm>
        <a:graphic>
          <a:graphicData uri="http://schemas.openxmlformats.org/presentationml/2006/ole">
            <mc:AlternateContent xmlns:mc="http://schemas.openxmlformats.org/markup-compatibility/2006">
              <mc:Choice xmlns:v="urn:schemas-microsoft-com:vml" Requires="v">
                <p:oleObj spid="_x0000_s14341" name="Worksheet" r:id="rId3" imgW="9458435" imgH="3267000" progId="Excel.Sheet.12">
                  <p:embed/>
                </p:oleObj>
              </mc:Choice>
              <mc:Fallback>
                <p:oleObj name="Worksheet" r:id="rId3" imgW="9458435" imgH="3267000" progId="Excel.Sheet.12">
                  <p:embed/>
                  <p:pic>
                    <p:nvPicPr>
                      <p:cNvPr id="0" name=""/>
                      <p:cNvPicPr/>
                      <p:nvPr/>
                    </p:nvPicPr>
                    <p:blipFill>
                      <a:blip r:embed="rId4"/>
                      <a:stretch>
                        <a:fillRect/>
                      </a:stretch>
                    </p:blipFill>
                    <p:spPr>
                      <a:xfrm>
                        <a:off x="500062" y="1709071"/>
                        <a:ext cx="8186738" cy="2636689"/>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03. PROGRAMA 01: SUBSECRETARÍA DE PESCA Y ACUICULTURA</a:t>
            </a:r>
          </a:p>
        </p:txBody>
      </p:sp>
      <p:sp>
        <p:nvSpPr>
          <p:cNvPr id="10" name="3 Marcador de pie de página">
            <a:extLst>
              <a:ext uri="{FF2B5EF4-FFF2-40B4-BE49-F238E27FC236}">
                <a16:creationId xmlns:a16="http://schemas.microsoft.com/office/drawing/2014/main" id="{0FFDB30E-1F9A-4E51-88F6-6CF9E3EB0F0B}"/>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4295EBA2-43CF-48F1-A4D5-827C937ABD00}"/>
              </a:ext>
            </a:extLst>
          </p:cNvPr>
          <p:cNvGraphicFramePr>
            <a:graphicFrameLocks noChangeAspect="1"/>
          </p:cNvGraphicFramePr>
          <p:nvPr>
            <p:extLst>
              <p:ext uri="{D42A27DB-BD31-4B8C-83A1-F6EECF244321}">
                <p14:modId xmlns:p14="http://schemas.microsoft.com/office/powerpoint/2010/main" val="4225369907"/>
              </p:ext>
            </p:extLst>
          </p:nvPr>
        </p:nvGraphicFramePr>
        <p:xfrm>
          <a:off x="500062" y="1699122"/>
          <a:ext cx="8115762" cy="2449958"/>
        </p:xfrm>
        <a:graphic>
          <a:graphicData uri="http://schemas.openxmlformats.org/presentationml/2006/ole">
            <mc:AlternateContent xmlns:mc="http://schemas.openxmlformats.org/markup-compatibility/2006">
              <mc:Choice xmlns:v="urn:schemas-microsoft-com:vml" Requires="v">
                <p:oleObj spid="_x0000_s15365" name="Worksheet" r:id="rId3" imgW="9458435" imgH="3124170" progId="Excel.Sheet.12">
                  <p:embed/>
                </p:oleObj>
              </mc:Choice>
              <mc:Fallback>
                <p:oleObj name="Worksheet" r:id="rId3" imgW="9458435" imgH="3124170" progId="Excel.Sheet.12">
                  <p:embed/>
                  <p:pic>
                    <p:nvPicPr>
                      <p:cNvPr id="0" name=""/>
                      <p:cNvPicPr/>
                      <p:nvPr/>
                    </p:nvPicPr>
                    <p:blipFill>
                      <a:blip r:embed="rId4"/>
                      <a:stretch>
                        <a:fillRect/>
                      </a:stretch>
                    </p:blipFill>
                    <p:spPr>
                      <a:xfrm>
                        <a:off x="500062" y="1699122"/>
                        <a:ext cx="8115762" cy="2449958"/>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03. PROGRAMA 02: FONDO DE ADMINISTRACIÓN PESQUERO</a:t>
            </a:r>
          </a:p>
        </p:txBody>
      </p:sp>
      <p:sp>
        <p:nvSpPr>
          <p:cNvPr id="10" name="3 Marcador de pie de página">
            <a:extLst>
              <a:ext uri="{FF2B5EF4-FFF2-40B4-BE49-F238E27FC236}">
                <a16:creationId xmlns:a16="http://schemas.microsoft.com/office/drawing/2014/main" id="{969FF854-B5E5-4C15-9898-ACF42227C0C2}"/>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8C2FBE14-4EF2-4461-BC4C-40CD105E941E}"/>
              </a:ext>
            </a:extLst>
          </p:cNvPr>
          <p:cNvGraphicFramePr>
            <a:graphicFrameLocks noChangeAspect="1"/>
          </p:cNvGraphicFramePr>
          <p:nvPr>
            <p:extLst>
              <p:ext uri="{D42A27DB-BD31-4B8C-83A1-F6EECF244321}">
                <p14:modId xmlns:p14="http://schemas.microsoft.com/office/powerpoint/2010/main" val="3157177770"/>
              </p:ext>
            </p:extLst>
          </p:nvPr>
        </p:nvGraphicFramePr>
        <p:xfrm>
          <a:off x="500062" y="1709070"/>
          <a:ext cx="8175977" cy="1719929"/>
        </p:xfrm>
        <a:graphic>
          <a:graphicData uri="http://schemas.openxmlformats.org/presentationml/2006/ole">
            <mc:AlternateContent xmlns:mc="http://schemas.openxmlformats.org/markup-compatibility/2006">
              <mc:Choice xmlns:v="urn:schemas-microsoft-com:vml" Requires="v">
                <p:oleObj spid="_x0000_s16389" name="Worksheet" r:id="rId3" imgW="9458435" imgH="1895400" progId="Excel.Sheet.12">
                  <p:embed/>
                </p:oleObj>
              </mc:Choice>
              <mc:Fallback>
                <p:oleObj name="Worksheet" r:id="rId3" imgW="9458435" imgH="1895400" progId="Excel.Sheet.12">
                  <p:embed/>
                  <p:pic>
                    <p:nvPicPr>
                      <p:cNvPr id="0" name=""/>
                      <p:cNvPicPr/>
                      <p:nvPr/>
                    </p:nvPicPr>
                    <p:blipFill>
                      <a:blip r:embed="rId4"/>
                      <a:stretch>
                        <a:fillRect/>
                      </a:stretch>
                    </p:blipFill>
                    <p:spPr>
                      <a:xfrm>
                        <a:off x="500062" y="1709070"/>
                        <a:ext cx="8175977" cy="1719929"/>
                      </a:xfrm>
                      <a:prstGeom prst="rect">
                        <a:avLst/>
                      </a:prstGeom>
                    </p:spPr>
                  </p:pic>
                </p:oleObj>
              </mc:Fallback>
            </mc:AlternateContent>
          </a:graphicData>
        </a:graphic>
      </p:graphicFrame>
    </p:spTree>
    <p:extLst>
      <p:ext uri="{BB962C8B-B14F-4D97-AF65-F5344CB8AC3E}">
        <p14:creationId xmlns:p14="http://schemas.microsoft.com/office/powerpoint/2010/main" val="424507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a:p>
        </p:txBody>
      </p:sp>
      <p:sp>
        <p:nvSpPr>
          <p:cNvPr id="8" name="1 Título"/>
          <p:cNvSpPr txBox="1">
            <a:spLocks/>
          </p:cNvSpPr>
          <p:nvPr/>
        </p:nvSpPr>
        <p:spPr>
          <a:xfrm>
            <a:off x="395536"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04. PROGRAMA 01: SERVICIO NACIONAL DE PESCA Y ACUICULTURA</a:t>
            </a:r>
          </a:p>
        </p:txBody>
      </p:sp>
      <p:sp>
        <p:nvSpPr>
          <p:cNvPr id="10" name="3 Marcador de pie de página">
            <a:extLst>
              <a:ext uri="{FF2B5EF4-FFF2-40B4-BE49-F238E27FC236}">
                <a16:creationId xmlns:a16="http://schemas.microsoft.com/office/drawing/2014/main" id="{55C5D257-0F3A-4436-B3EB-987B02F22EEF}"/>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39F13E13-B13E-47F0-B10A-F24E66BFD2DA}"/>
              </a:ext>
            </a:extLst>
          </p:cNvPr>
          <p:cNvGraphicFramePr>
            <a:graphicFrameLocks noChangeAspect="1"/>
          </p:cNvGraphicFramePr>
          <p:nvPr>
            <p:extLst>
              <p:ext uri="{D42A27DB-BD31-4B8C-83A1-F6EECF244321}">
                <p14:modId xmlns:p14="http://schemas.microsoft.com/office/powerpoint/2010/main" val="276030171"/>
              </p:ext>
            </p:extLst>
          </p:nvPr>
        </p:nvGraphicFramePr>
        <p:xfrm>
          <a:off x="479355" y="1694570"/>
          <a:ext cx="8185289" cy="3102582"/>
        </p:xfrm>
        <a:graphic>
          <a:graphicData uri="http://schemas.openxmlformats.org/presentationml/2006/ole">
            <mc:AlternateContent xmlns:mc="http://schemas.openxmlformats.org/markup-compatibility/2006">
              <mc:Choice xmlns:v="urn:schemas-microsoft-com:vml" Requires="v">
                <p:oleObj spid="_x0000_s17413" name="Worksheet" r:id="rId3" imgW="9458435" imgH="3771900" progId="Excel.Sheet.12">
                  <p:embed/>
                </p:oleObj>
              </mc:Choice>
              <mc:Fallback>
                <p:oleObj name="Worksheet" r:id="rId3" imgW="9458435" imgH="3771900" progId="Excel.Sheet.12">
                  <p:embed/>
                  <p:pic>
                    <p:nvPicPr>
                      <p:cNvPr id="0" name=""/>
                      <p:cNvPicPr/>
                      <p:nvPr/>
                    </p:nvPicPr>
                    <p:blipFill>
                      <a:blip r:embed="rId4"/>
                      <a:stretch>
                        <a:fillRect/>
                      </a:stretch>
                    </p:blipFill>
                    <p:spPr>
                      <a:xfrm>
                        <a:off x="479355" y="1694570"/>
                        <a:ext cx="8185289" cy="3102582"/>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1 de 3</a:t>
            </a: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6131DD8-B003-46A5-893B-1E7242CCD49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1BD180B4-DEE1-435C-9503-3A0573F16E26}"/>
              </a:ext>
            </a:extLst>
          </p:cNvPr>
          <p:cNvGraphicFramePr>
            <a:graphicFrameLocks noChangeAspect="1"/>
          </p:cNvGraphicFramePr>
          <p:nvPr>
            <p:extLst>
              <p:ext uri="{D42A27DB-BD31-4B8C-83A1-F6EECF244321}">
                <p14:modId xmlns:p14="http://schemas.microsoft.com/office/powerpoint/2010/main" val="1229911855"/>
              </p:ext>
            </p:extLst>
          </p:nvPr>
        </p:nvGraphicFramePr>
        <p:xfrm>
          <a:off x="500062" y="1652092"/>
          <a:ext cx="8115762" cy="4009156"/>
        </p:xfrm>
        <a:graphic>
          <a:graphicData uri="http://schemas.openxmlformats.org/presentationml/2006/ole">
            <mc:AlternateContent xmlns:mc="http://schemas.openxmlformats.org/markup-compatibility/2006">
              <mc:Choice xmlns:v="urn:schemas-microsoft-com:vml" Requires="v">
                <p:oleObj spid="_x0000_s18437" name="Worksheet" r:id="rId3" imgW="9458435" imgH="4972050" progId="Excel.Sheet.12">
                  <p:embed/>
                </p:oleObj>
              </mc:Choice>
              <mc:Fallback>
                <p:oleObj name="Worksheet" r:id="rId3" imgW="9458435" imgH="4972050" progId="Excel.Sheet.12">
                  <p:embed/>
                  <p:pic>
                    <p:nvPicPr>
                      <p:cNvPr id="0" name=""/>
                      <p:cNvPicPr/>
                      <p:nvPr/>
                    </p:nvPicPr>
                    <p:blipFill>
                      <a:blip r:embed="rId4"/>
                      <a:stretch>
                        <a:fillRect/>
                      </a:stretch>
                    </p:blipFill>
                    <p:spPr>
                      <a:xfrm>
                        <a:off x="500062" y="1652092"/>
                        <a:ext cx="8115762" cy="4009156"/>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2 de 3</a:t>
            </a: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145B007-4AC7-4B2C-8956-96836DBEB77A}"/>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8A053C47-FCFA-4FFF-9D48-9985287F3347}"/>
              </a:ext>
            </a:extLst>
          </p:cNvPr>
          <p:cNvGraphicFramePr>
            <a:graphicFrameLocks noChangeAspect="1"/>
          </p:cNvGraphicFramePr>
          <p:nvPr>
            <p:extLst>
              <p:ext uri="{D42A27DB-BD31-4B8C-83A1-F6EECF244321}">
                <p14:modId xmlns:p14="http://schemas.microsoft.com/office/powerpoint/2010/main" val="1584863591"/>
              </p:ext>
            </p:extLst>
          </p:nvPr>
        </p:nvGraphicFramePr>
        <p:xfrm>
          <a:off x="500062" y="1652092"/>
          <a:ext cx="8115762" cy="3937148"/>
        </p:xfrm>
        <a:graphic>
          <a:graphicData uri="http://schemas.openxmlformats.org/presentationml/2006/ole">
            <mc:AlternateContent xmlns:mc="http://schemas.openxmlformats.org/markup-compatibility/2006">
              <mc:Choice xmlns:v="urn:schemas-microsoft-com:vml" Requires="v">
                <p:oleObj spid="_x0000_s19461" name="Worksheet" r:id="rId3" imgW="9458435" imgH="5029290" progId="Excel.Sheet.12">
                  <p:embed/>
                </p:oleObj>
              </mc:Choice>
              <mc:Fallback>
                <p:oleObj name="Worksheet" r:id="rId3" imgW="9458435" imgH="5029290" progId="Excel.Sheet.12">
                  <p:embed/>
                  <p:pic>
                    <p:nvPicPr>
                      <p:cNvPr id="0" name=""/>
                      <p:cNvPicPr/>
                      <p:nvPr/>
                    </p:nvPicPr>
                    <p:blipFill>
                      <a:blip r:embed="rId4"/>
                      <a:stretch>
                        <a:fillRect/>
                      </a:stretch>
                    </p:blipFill>
                    <p:spPr>
                      <a:xfrm>
                        <a:off x="500062" y="1652092"/>
                        <a:ext cx="8115762" cy="3937148"/>
                      </a:xfrm>
                      <a:prstGeom prst="rect">
                        <a:avLst/>
                      </a:prstGeom>
                    </p:spPr>
                  </p:pic>
                </p:oleObj>
              </mc:Fallback>
            </mc:AlternateContent>
          </a:graphicData>
        </a:graphic>
      </p:graphicFrame>
    </p:spTree>
    <p:extLst>
      <p:ext uri="{BB962C8B-B14F-4D97-AF65-F5344CB8AC3E}">
        <p14:creationId xmlns:p14="http://schemas.microsoft.com/office/powerpoint/2010/main" val="78638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3 de 3</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09A896E-0858-447F-9EBF-654963D4051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F90C6D27-3FCA-4B30-8199-760A3DA62F1F}"/>
              </a:ext>
            </a:extLst>
          </p:cNvPr>
          <p:cNvGraphicFramePr>
            <a:graphicFrameLocks noChangeAspect="1"/>
          </p:cNvGraphicFramePr>
          <p:nvPr>
            <p:extLst>
              <p:ext uri="{D42A27DB-BD31-4B8C-83A1-F6EECF244321}">
                <p14:modId xmlns:p14="http://schemas.microsoft.com/office/powerpoint/2010/main" val="1666482507"/>
              </p:ext>
            </p:extLst>
          </p:nvPr>
        </p:nvGraphicFramePr>
        <p:xfrm>
          <a:off x="500062" y="1709071"/>
          <a:ext cx="8115762" cy="2728041"/>
        </p:xfrm>
        <a:graphic>
          <a:graphicData uri="http://schemas.openxmlformats.org/presentationml/2006/ole">
            <mc:AlternateContent xmlns:mc="http://schemas.openxmlformats.org/markup-compatibility/2006">
              <mc:Choice xmlns:v="urn:schemas-microsoft-com:vml" Requires="v">
                <p:oleObj spid="_x0000_s20485" name="Worksheet" r:id="rId3" imgW="9458435" imgH="3543210" progId="Excel.Sheet.12">
                  <p:embed/>
                </p:oleObj>
              </mc:Choice>
              <mc:Fallback>
                <p:oleObj name="Worksheet" r:id="rId3" imgW="9458435" imgH="3543210" progId="Excel.Sheet.12">
                  <p:embed/>
                  <p:pic>
                    <p:nvPicPr>
                      <p:cNvPr id="0" name=""/>
                      <p:cNvPicPr/>
                      <p:nvPr/>
                    </p:nvPicPr>
                    <p:blipFill>
                      <a:blip r:embed="rId4"/>
                      <a:stretch>
                        <a:fillRect/>
                      </a:stretch>
                    </p:blipFill>
                    <p:spPr>
                      <a:xfrm>
                        <a:off x="500062" y="1709071"/>
                        <a:ext cx="8115762" cy="2728041"/>
                      </a:xfrm>
                      <a:prstGeom prst="rect">
                        <a:avLst/>
                      </a:prstGeom>
                    </p:spPr>
                  </p:pic>
                </p:oleObj>
              </mc:Fallback>
            </mc:AlternateContent>
          </a:graphicData>
        </a:graphic>
      </p:graphicFrame>
    </p:spTree>
    <p:extLst>
      <p:ext uri="{BB962C8B-B14F-4D97-AF65-F5344CB8AC3E}">
        <p14:creationId xmlns:p14="http://schemas.microsoft.com/office/powerpoint/2010/main" val="21286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dirty="0"/>
          </a:p>
        </p:txBody>
      </p:sp>
      <p:sp>
        <p:nvSpPr>
          <p:cNvPr id="6" name="1 Título"/>
          <p:cNvSpPr txBox="1">
            <a:spLocks/>
          </p:cNvSpPr>
          <p:nvPr/>
        </p:nvSpPr>
        <p:spPr>
          <a:xfrm>
            <a:off x="386224" y="1268760"/>
            <a:ext cx="8229600" cy="460851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s-CL" sz="1600" b="1" dirty="0">
                <a:latin typeface="+mn-lt"/>
                <a:ea typeface="Verdana" pitchFamily="34" charset="0"/>
                <a:cs typeface="Verdana" pitchFamily="34" charset="0"/>
              </a:rPr>
              <a:t>Principales hallazgos</a:t>
            </a:r>
          </a:p>
          <a:p>
            <a:pPr marL="342900" indent="-342900" algn="just">
              <a:spcBef>
                <a:spcPts val="600"/>
              </a:spcBef>
              <a:spcAft>
                <a:spcPts val="600"/>
              </a:spcAft>
              <a:buFont typeface="+mj-lt"/>
              <a:buAutoNum type="arabicPeriod"/>
            </a:pPr>
            <a:r>
              <a:rPr lang="es-CL" sz="1400" dirty="0"/>
              <a:t>La propuesta incluida en el proyecto de Ley de Presupuestos contempló un nivel del Gasto de Estado de Operaciones de $611.552 millones, reduciéndose 1,8% ($11.493 millones) respecto de la Ley de Presupuestos 2018 ajustada.  En lo principal, dicha variación es el resultado neto del termino de iniciativas incluidas en la Agenda de Productividad Innovación y Crecimiento (APIC) por un total de $49.887 millones, la inclusión de $13.262 millones en iniciativas asociadas al programa de Gobierno en diversos ámbitos (competitividad, emprendimiento, pesca y turismo, principalmente), un mayor uso para los Fondos de Cobertura - CORFO, y diversas iniciativas que incrementan el gasto tales como los Censos (Agrícola, y Población y Vivienda) y la construcción de dos buques de investigación científica. </a:t>
            </a:r>
          </a:p>
          <a:p>
            <a:pPr marL="342900" indent="-342900" algn="just">
              <a:spcBef>
                <a:spcPts val="600"/>
              </a:spcBef>
              <a:spcAft>
                <a:spcPts val="600"/>
              </a:spcAft>
              <a:buFont typeface="+mj-lt"/>
              <a:buAutoNum type="arabicPeriod"/>
            </a:pPr>
            <a:r>
              <a:rPr lang="es-CL" sz="1400" dirty="0"/>
              <a:t>Para el año 2019 la Partida presentó un presupuesto aprobado de $1.181.324 millones, de los cuales un 66,2% se destina a transferencias corrientes (32,1%) y adquisición de activos financieros (34,1%), recursos que al quinto mes de 2019 registraron erogaciones del 26,9% y 40,8% respectivamente sobre el presupuesto vigente. </a:t>
            </a:r>
          </a:p>
          <a:p>
            <a:pPr marL="342900" indent="-342900" algn="just">
              <a:spcBef>
                <a:spcPts val="600"/>
              </a:spcBef>
              <a:spcAft>
                <a:spcPts val="600"/>
              </a:spcAft>
              <a:buFont typeface="+mj-lt"/>
              <a:buAutoNum type="arabicPeriod"/>
            </a:pPr>
            <a:r>
              <a:rPr lang="es-CL" sz="1400" dirty="0"/>
              <a:t>La ejecución del Ministerio del mes de mayo ascendió a $127.535 millones, es decir, un 10,8% respecto del presupuesto vigente, presentando un gasto superior en 7,3 puntos porcentuales al registrado a igual período del año 2018, y superior en 2,7 puntos porcentuales al registrado en 2017. </a:t>
            </a:r>
          </a:p>
        </p:txBody>
      </p:sp>
      <p:sp>
        <p:nvSpPr>
          <p:cNvPr id="7" name="1 Título"/>
          <p:cNvSpPr>
            <a:spLocks noGrp="1"/>
          </p:cNvSpPr>
          <p:nvPr>
            <p:ph type="title"/>
          </p:nvPr>
        </p:nvSpPr>
        <p:spPr>
          <a:xfrm>
            <a:off x="414338"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Tree>
    <p:extLst>
      <p:ext uri="{BB962C8B-B14F-4D97-AF65-F5344CB8AC3E}">
        <p14:creationId xmlns:p14="http://schemas.microsoft.com/office/powerpoint/2010/main" val="387802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01: INSTITUTO NACIONAL DE ESTADÍSTICAS</a:t>
            </a:r>
          </a:p>
        </p:txBody>
      </p:sp>
      <p:sp>
        <p:nvSpPr>
          <p:cNvPr id="10" name="3 Marcador de pie de página">
            <a:extLst>
              <a:ext uri="{FF2B5EF4-FFF2-40B4-BE49-F238E27FC236}">
                <a16:creationId xmlns:a16="http://schemas.microsoft.com/office/drawing/2014/main" id="{8DAB41E9-2C40-43F9-BEF9-506ECDA58F60}"/>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0EA0B413-1480-4BFC-A2AE-CC992CC234C2}"/>
              </a:ext>
            </a:extLst>
          </p:cNvPr>
          <p:cNvGraphicFramePr>
            <a:graphicFrameLocks noChangeAspect="1"/>
          </p:cNvGraphicFramePr>
          <p:nvPr>
            <p:extLst>
              <p:ext uri="{D42A27DB-BD31-4B8C-83A1-F6EECF244321}">
                <p14:modId xmlns:p14="http://schemas.microsoft.com/office/powerpoint/2010/main" val="832992300"/>
              </p:ext>
            </p:extLst>
          </p:nvPr>
        </p:nvGraphicFramePr>
        <p:xfrm>
          <a:off x="500062" y="1709071"/>
          <a:ext cx="8115762" cy="2368001"/>
        </p:xfrm>
        <a:graphic>
          <a:graphicData uri="http://schemas.openxmlformats.org/presentationml/2006/ole">
            <mc:AlternateContent xmlns:mc="http://schemas.openxmlformats.org/markup-compatibility/2006">
              <mc:Choice xmlns:v="urn:schemas-microsoft-com:vml" Requires="v">
                <p:oleObj spid="_x0000_s21509" name="Worksheet" r:id="rId3" imgW="9458435" imgH="2809890" progId="Excel.Sheet.12">
                  <p:embed/>
                </p:oleObj>
              </mc:Choice>
              <mc:Fallback>
                <p:oleObj name="Worksheet" r:id="rId3" imgW="9458435" imgH="2809890" progId="Excel.Sheet.12">
                  <p:embed/>
                  <p:pic>
                    <p:nvPicPr>
                      <p:cNvPr id="0" name=""/>
                      <p:cNvPicPr/>
                      <p:nvPr/>
                    </p:nvPicPr>
                    <p:blipFill>
                      <a:blip r:embed="rId4"/>
                      <a:stretch>
                        <a:fillRect/>
                      </a:stretch>
                    </p:blipFill>
                    <p:spPr>
                      <a:xfrm>
                        <a:off x="500062" y="1709071"/>
                        <a:ext cx="8115762" cy="2368001"/>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02: PROGRAMA CENSOS</a:t>
            </a:r>
          </a:p>
        </p:txBody>
      </p:sp>
      <p:sp>
        <p:nvSpPr>
          <p:cNvPr id="10" name="3 Marcador de pie de página">
            <a:extLst>
              <a:ext uri="{FF2B5EF4-FFF2-40B4-BE49-F238E27FC236}">
                <a16:creationId xmlns:a16="http://schemas.microsoft.com/office/drawing/2014/main" id="{EA2B1E31-ADA3-468A-B5F8-2D69E36363AB}"/>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A162DDF8-7B4A-4C50-B76B-BB7622A6A93A}"/>
              </a:ext>
            </a:extLst>
          </p:cNvPr>
          <p:cNvGraphicFramePr>
            <a:graphicFrameLocks noChangeAspect="1"/>
          </p:cNvGraphicFramePr>
          <p:nvPr>
            <p:extLst>
              <p:ext uri="{D42A27DB-BD31-4B8C-83A1-F6EECF244321}">
                <p14:modId xmlns:p14="http://schemas.microsoft.com/office/powerpoint/2010/main" val="2639670704"/>
              </p:ext>
            </p:extLst>
          </p:nvPr>
        </p:nvGraphicFramePr>
        <p:xfrm>
          <a:off x="439847" y="1697994"/>
          <a:ext cx="8175977" cy="1947030"/>
        </p:xfrm>
        <a:graphic>
          <a:graphicData uri="http://schemas.openxmlformats.org/presentationml/2006/ole">
            <mc:AlternateContent xmlns:mc="http://schemas.openxmlformats.org/markup-compatibility/2006">
              <mc:Choice xmlns:v="urn:schemas-microsoft-com:vml" Requires="v">
                <p:oleObj spid="_x0000_s22533" name="Worksheet" r:id="rId3" imgW="9458435" imgH="2352780" progId="Excel.Sheet.12">
                  <p:embed/>
                </p:oleObj>
              </mc:Choice>
              <mc:Fallback>
                <p:oleObj name="Worksheet" r:id="rId3" imgW="9458435" imgH="2352780" progId="Excel.Sheet.12">
                  <p:embed/>
                  <p:pic>
                    <p:nvPicPr>
                      <p:cNvPr id="0" name=""/>
                      <p:cNvPicPr/>
                      <p:nvPr/>
                    </p:nvPicPr>
                    <p:blipFill>
                      <a:blip r:embed="rId4"/>
                      <a:stretch>
                        <a:fillRect/>
                      </a:stretch>
                    </p:blipFill>
                    <p:spPr>
                      <a:xfrm>
                        <a:off x="439847" y="1697994"/>
                        <a:ext cx="8175977" cy="1947030"/>
                      </a:xfrm>
                      <a:prstGeom prst="rect">
                        <a:avLst/>
                      </a:prstGeom>
                    </p:spPr>
                  </p:pic>
                </p:oleObj>
              </mc:Fallback>
            </mc:AlternateContent>
          </a:graphicData>
        </a:graphic>
      </p:graphicFrame>
    </p:spTree>
    <p:extLst>
      <p:ext uri="{BB962C8B-B14F-4D97-AF65-F5344CB8AC3E}">
        <p14:creationId xmlns:p14="http://schemas.microsoft.com/office/powerpoint/2010/main" val="363300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22</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08: FISCALÍA NACIONAL ECONÓMICA</a:t>
            </a:r>
          </a:p>
        </p:txBody>
      </p:sp>
      <p:sp>
        <p:nvSpPr>
          <p:cNvPr id="10" name="3 Marcador de pie de página">
            <a:extLst>
              <a:ext uri="{FF2B5EF4-FFF2-40B4-BE49-F238E27FC236}">
                <a16:creationId xmlns:a16="http://schemas.microsoft.com/office/drawing/2014/main" id="{F4EB1F70-264F-4553-BD4A-316FB6DDB349}"/>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03C6FFA3-F755-4671-980D-70566C67A715}"/>
              </a:ext>
            </a:extLst>
          </p:cNvPr>
          <p:cNvGraphicFramePr>
            <a:graphicFrameLocks noChangeAspect="1"/>
          </p:cNvGraphicFramePr>
          <p:nvPr>
            <p:extLst>
              <p:ext uri="{D42A27DB-BD31-4B8C-83A1-F6EECF244321}">
                <p14:modId xmlns:p14="http://schemas.microsoft.com/office/powerpoint/2010/main" val="2321123070"/>
              </p:ext>
            </p:extLst>
          </p:nvPr>
        </p:nvGraphicFramePr>
        <p:xfrm>
          <a:off x="514119" y="1709071"/>
          <a:ext cx="8115762" cy="1448867"/>
        </p:xfrm>
        <a:graphic>
          <a:graphicData uri="http://schemas.openxmlformats.org/presentationml/2006/ole">
            <mc:AlternateContent xmlns:mc="http://schemas.openxmlformats.org/markup-compatibility/2006">
              <mc:Choice xmlns:v="urn:schemas-microsoft-com:vml" Requires="v">
                <p:oleObj spid="_x0000_s23557" name="Worksheet" r:id="rId3" imgW="9458435" imgH="1590570" progId="Excel.Sheet.12">
                  <p:embed/>
                </p:oleObj>
              </mc:Choice>
              <mc:Fallback>
                <p:oleObj name="Worksheet" r:id="rId3" imgW="9458435" imgH="1590570" progId="Excel.Sheet.12">
                  <p:embed/>
                  <p:pic>
                    <p:nvPicPr>
                      <p:cNvPr id="0" name=""/>
                      <p:cNvPicPr/>
                      <p:nvPr/>
                    </p:nvPicPr>
                    <p:blipFill>
                      <a:blip r:embed="rId4"/>
                      <a:stretch>
                        <a:fillRect/>
                      </a:stretch>
                    </p:blipFill>
                    <p:spPr>
                      <a:xfrm>
                        <a:off x="514119" y="1709071"/>
                        <a:ext cx="8115762" cy="1448867"/>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23</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09. PROGRAMA 01: SERVICIO NACIONAL DE TURISMO</a:t>
            </a:r>
          </a:p>
        </p:txBody>
      </p:sp>
      <p:sp>
        <p:nvSpPr>
          <p:cNvPr id="10" name="3 Marcador de pie de página">
            <a:extLst>
              <a:ext uri="{FF2B5EF4-FFF2-40B4-BE49-F238E27FC236}">
                <a16:creationId xmlns:a16="http://schemas.microsoft.com/office/drawing/2014/main" id="{A9735F2C-AB68-408B-BDD6-DA3D22F4857E}"/>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EAC90478-434A-4F27-AC35-B3D7C99B96D8}"/>
              </a:ext>
            </a:extLst>
          </p:cNvPr>
          <p:cNvGraphicFramePr>
            <a:graphicFrameLocks noChangeAspect="1"/>
          </p:cNvGraphicFramePr>
          <p:nvPr>
            <p:extLst>
              <p:ext uri="{D42A27DB-BD31-4B8C-83A1-F6EECF244321}">
                <p14:modId xmlns:p14="http://schemas.microsoft.com/office/powerpoint/2010/main" val="3029673960"/>
              </p:ext>
            </p:extLst>
          </p:nvPr>
        </p:nvGraphicFramePr>
        <p:xfrm>
          <a:off x="500062" y="1699943"/>
          <a:ext cx="8115762" cy="2161105"/>
        </p:xfrm>
        <a:graphic>
          <a:graphicData uri="http://schemas.openxmlformats.org/presentationml/2006/ole">
            <mc:AlternateContent xmlns:mc="http://schemas.openxmlformats.org/markup-compatibility/2006">
              <mc:Choice xmlns:v="urn:schemas-microsoft-com:vml" Requires="v">
                <p:oleObj spid="_x0000_s24581" name="Worksheet" r:id="rId3" imgW="9458435" imgH="2809890" progId="Excel.Sheet.12">
                  <p:embed/>
                </p:oleObj>
              </mc:Choice>
              <mc:Fallback>
                <p:oleObj name="Worksheet" r:id="rId3" imgW="9458435" imgH="2809890" progId="Excel.Sheet.12">
                  <p:embed/>
                  <p:pic>
                    <p:nvPicPr>
                      <p:cNvPr id="0" name=""/>
                      <p:cNvPicPr/>
                      <p:nvPr/>
                    </p:nvPicPr>
                    <p:blipFill>
                      <a:blip r:embed="rId4"/>
                      <a:stretch>
                        <a:fillRect/>
                      </a:stretch>
                    </p:blipFill>
                    <p:spPr>
                      <a:xfrm>
                        <a:off x="500062" y="1699943"/>
                        <a:ext cx="8115762" cy="2161105"/>
                      </a:xfrm>
                      <a:prstGeom prst="rect">
                        <a:avLst/>
                      </a:prstGeom>
                    </p:spPr>
                  </p:pic>
                </p:oleObj>
              </mc:Fallback>
            </mc:AlternateContent>
          </a:graphicData>
        </a:graphic>
      </p:graphicFrame>
    </p:spTree>
    <p:extLst>
      <p:ext uri="{BB962C8B-B14F-4D97-AF65-F5344CB8AC3E}">
        <p14:creationId xmlns:p14="http://schemas.microsoft.com/office/powerpoint/2010/main" val="383724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24</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09. PROGRAMA 03: PROGRAMA DE PROMOCIÓN INTERNACIONAL</a:t>
            </a:r>
          </a:p>
        </p:txBody>
      </p:sp>
      <p:sp>
        <p:nvSpPr>
          <p:cNvPr id="10" name="3 Marcador de pie de página">
            <a:extLst>
              <a:ext uri="{FF2B5EF4-FFF2-40B4-BE49-F238E27FC236}">
                <a16:creationId xmlns:a16="http://schemas.microsoft.com/office/drawing/2014/main" id="{89ED83A1-EF2A-4A8A-A1FF-356B0F6884AD}"/>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E5CE4416-7822-4B74-917E-74CBDC3EE643}"/>
              </a:ext>
            </a:extLst>
          </p:cNvPr>
          <p:cNvGraphicFramePr>
            <a:graphicFrameLocks noChangeAspect="1"/>
          </p:cNvGraphicFramePr>
          <p:nvPr>
            <p:extLst>
              <p:ext uri="{D42A27DB-BD31-4B8C-83A1-F6EECF244321}">
                <p14:modId xmlns:p14="http://schemas.microsoft.com/office/powerpoint/2010/main" val="3117179916"/>
              </p:ext>
            </p:extLst>
          </p:nvPr>
        </p:nvGraphicFramePr>
        <p:xfrm>
          <a:off x="516752" y="1652092"/>
          <a:ext cx="8115762" cy="1498079"/>
        </p:xfrm>
        <a:graphic>
          <a:graphicData uri="http://schemas.openxmlformats.org/presentationml/2006/ole">
            <mc:AlternateContent xmlns:mc="http://schemas.openxmlformats.org/markup-compatibility/2006">
              <mc:Choice xmlns:v="urn:schemas-microsoft-com:vml" Requires="v">
                <p:oleObj spid="_x0000_s25605" name="Worksheet" r:id="rId3" imgW="9458435" imgH="1743120" progId="Excel.Sheet.12">
                  <p:embed/>
                </p:oleObj>
              </mc:Choice>
              <mc:Fallback>
                <p:oleObj name="Worksheet" r:id="rId3" imgW="9458435" imgH="1743120" progId="Excel.Sheet.12">
                  <p:embed/>
                  <p:pic>
                    <p:nvPicPr>
                      <p:cNvPr id="0" name=""/>
                      <p:cNvPicPr/>
                      <p:nvPr/>
                    </p:nvPicPr>
                    <p:blipFill>
                      <a:blip r:embed="rId4"/>
                      <a:stretch>
                        <a:fillRect/>
                      </a:stretch>
                    </p:blipFill>
                    <p:spPr>
                      <a:xfrm>
                        <a:off x="516752" y="1652092"/>
                        <a:ext cx="8115762" cy="1498079"/>
                      </a:xfrm>
                      <a:prstGeom prst="rect">
                        <a:avLst/>
                      </a:prstGeom>
                    </p:spPr>
                  </p:pic>
                </p:oleObj>
              </mc:Fallback>
            </mc:AlternateContent>
          </a:graphicData>
        </a:graphic>
      </p:graphicFrame>
    </p:spTree>
    <p:extLst>
      <p:ext uri="{BB962C8B-B14F-4D97-AF65-F5344CB8AC3E}">
        <p14:creationId xmlns:p14="http://schemas.microsoft.com/office/powerpoint/2010/main" val="299899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25</a:t>
            </a:fld>
            <a:endParaRPr lang="es-CL"/>
          </a:p>
        </p:txBody>
      </p:sp>
      <p:sp>
        <p:nvSpPr>
          <p:cNvPr id="8"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16. PROGRAMA 01: SERVICIO DE COOPERACIÓN TÉCNICA</a:t>
            </a:r>
          </a:p>
        </p:txBody>
      </p:sp>
      <p:sp>
        <p:nvSpPr>
          <p:cNvPr id="10" name="3 Marcador de pie de página">
            <a:extLst>
              <a:ext uri="{FF2B5EF4-FFF2-40B4-BE49-F238E27FC236}">
                <a16:creationId xmlns:a16="http://schemas.microsoft.com/office/drawing/2014/main" id="{BAEE9349-7142-4AD2-A513-0223530A1C7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6312F8AD-12C2-4B17-88D0-8F3A58B7FFDF}"/>
              </a:ext>
            </a:extLst>
          </p:cNvPr>
          <p:cNvGraphicFramePr>
            <a:graphicFrameLocks noChangeAspect="1"/>
          </p:cNvGraphicFramePr>
          <p:nvPr>
            <p:extLst>
              <p:ext uri="{D42A27DB-BD31-4B8C-83A1-F6EECF244321}">
                <p14:modId xmlns:p14="http://schemas.microsoft.com/office/powerpoint/2010/main" val="1803741629"/>
              </p:ext>
            </p:extLst>
          </p:nvPr>
        </p:nvGraphicFramePr>
        <p:xfrm>
          <a:off x="474668" y="1709071"/>
          <a:ext cx="8175977" cy="2920079"/>
        </p:xfrm>
        <a:graphic>
          <a:graphicData uri="http://schemas.openxmlformats.org/presentationml/2006/ole">
            <mc:AlternateContent xmlns:mc="http://schemas.openxmlformats.org/markup-compatibility/2006">
              <mc:Choice xmlns:v="urn:schemas-microsoft-com:vml" Requires="v">
                <p:oleObj spid="_x0000_s26629" name="Worksheet" r:id="rId3" imgW="9458435" imgH="3724380" progId="Excel.Sheet.12">
                  <p:embed/>
                </p:oleObj>
              </mc:Choice>
              <mc:Fallback>
                <p:oleObj name="Worksheet" r:id="rId3" imgW="9458435" imgH="3724380" progId="Excel.Sheet.12">
                  <p:embed/>
                  <p:pic>
                    <p:nvPicPr>
                      <p:cNvPr id="0" name=""/>
                      <p:cNvPicPr/>
                      <p:nvPr/>
                    </p:nvPicPr>
                    <p:blipFill>
                      <a:blip r:embed="rId4"/>
                      <a:stretch>
                        <a:fillRect/>
                      </a:stretch>
                    </p:blipFill>
                    <p:spPr>
                      <a:xfrm>
                        <a:off x="474668" y="1709071"/>
                        <a:ext cx="8175977" cy="2920079"/>
                      </a:xfrm>
                      <a:prstGeom prst="rect">
                        <a:avLst/>
                      </a:prstGeom>
                    </p:spPr>
                  </p:pic>
                </p:oleObj>
              </mc:Fallback>
            </mc:AlternateContent>
          </a:graphicData>
        </a:graphic>
      </p:graphicFrame>
    </p:spTree>
    <p:extLst>
      <p:ext uri="{BB962C8B-B14F-4D97-AF65-F5344CB8AC3E}">
        <p14:creationId xmlns:p14="http://schemas.microsoft.com/office/powerpoint/2010/main" val="83497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26</a:t>
            </a:fld>
            <a:endParaRPr lang="es-CL"/>
          </a:p>
        </p:txBody>
      </p:sp>
      <p:sp>
        <p:nvSpPr>
          <p:cNvPr id="8" name="1 Título"/>
          <p:cNvSpPr txBox="1">
            <a:spLocks/>
          </p:cNvSpPr>
          <p:nvPr/>
        </p:nvSpPr>
        <p:spPr>
          <a:xfrm>
            <a:off x="414336"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19. PROGRAMA 01: COMITÉ INNOVA CHILE</a:t>
            </a:r>
          </a:p>
        </p:txBody>
      </p:sp>
      <p:sp>
        <p:nvSpPr>
          <p:cNvPr id="10" name="3 Marcador de pie de página">
            <a:extLst>
              <a:ext uri="{FF2B5EF4-FFF2-40B4-BE49-F238E27FC236}">
                <a16:creationId xmlns:a16="http://schemas.microsoft.com/office/drawing/2014/main" id="{07327966-E8D5-486A-8FA3-E57703096865}"/>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E7941E12-C0BD-4385-8B47-57281A85EDE1}"/>
              </a:ext>
            </a:extLst>
          </p:cNvPr>
          <p:cNvGraphicFramePr>
            <a:graphicFrameLocks noChangeAspect="1"/>
          </p:cNvGraphicFramePr>
          <p:nvPr>
            <p:extLst>
              <p:ext uri="{D42A27DB-BD31-4B8C-83A1-F6EECF244321}">
                <p14:modId xmlns:p14="http://schemas.microsoft.com/office/powerpoint/2010/main" val="2896652759"/>
              </p:ext>
            </p:extLst>
          </p:nvPr>
        </p:nvGraphicFramePr>
        <p:xfrm>
          <a:off x="482711" y="1709071"/>
          <a:ext cx="8204089" cy="1788145"/>
        </p:xfrm>
        <a:graphic>
          <a:graphicData uri="http://schemas.openxmlformats.org/presentationml/2006/ole">
            <mc:AlternateContent xmlns:mc="http://schemas.openxmlformats.org/markup-compatibility/2006">
              <mc:Choice xmlns:v="urn:schemas-microsoft-com:vml" Requires="v">
                <p:oleObj spid="_x0000_s27653" name="Worksheet" r:id="rId3" imgW="9458435" imgH="2200230" progId="Excel.Sheet.12">
                  <p:embed/>
                </p:oleObj>
              </mc:Choice>
              <mc:Fallback>
                <p:oleObj name="Worksheet" r:id="rId3" imgW="9458435" imgH="2200230" progId="Excel.Sheet.12">
                  <p:embed/>
                  <p:pic>
                    <p:nvPicPr>
                      <p:cNvPr id="0" name=""/>
                      <p:cNvPicPr/>
                      <p:nvPr/>
                    </p:nvPicPr>
                    <p:blipFill>
                      <a:blip r:embed="rId4"/>
                      <a:stretch>
                        <a:fillRect/>
                      </a:stretch>
                    </p:blipFill>
                    <p:spPr>
                      <a:xfrm>
                        <a:off x="482711" y="1709071"/>
                        <a:ext cx="8204089" cy="1788145"/>
                      </a:xfrm>
                      <a:prstGeom prst="rect">
                        <a:avLst/>
                      </a:prstGeom>
                    </p:spPr>
                  </p:pic>
                </p:oleObj>
              </mc:Fallback>
            </mc:AlternateContent>
          </a:graphicData>
        </a:graphic>
      </p:graphicFrame>
    </p:spTree>
    <p:extLst>
      <p:ext uri="{BB962C8B-B14F-4D97-AF65-F5344CB8AC3E}">
        <p14:creationId xmlns:p14="http://schemas.microsoft.com/office/powerpoint/2010/main" val="356926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27</a:t>
            </a:fld>
            <a:endParaRPr lang="es-CL"/>
          </a:p>
        </p:txBody>
      </p:sp>
      <p:sp>
        <p:nvSpPr>
          <p:cNvPr id="8"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21. PROGRAMA 01: AGENCIA DE PROMOCIÓN DE LA INVERSIÓN EXTRANJERA</a:t>
            </a:r>
          </a:p>
        </p:txBody>
      </p:sp>
      <p:sp>
        <p:nvSpPr>
          <p:cNvPr id="10" name="3 Marcador de pie de página">
            <a:extLst>
              <a:ext uri="{FF2B5EF4-FFF2-40B4-BE49-F238E27FC236}">
                <a16:creationId xmlns:a16="http://schemas.microsoft.com/office/drawing/2014/main" id="{95C7DBE5-0B5F-46FF-B819-B9E553B64D76}"/>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80014A4B-39E2-4565-A364-D9EC253AB72F}"/>
              </a:ext>
            </a:extLst>
          </p:cNvPr>
          <p:cNvGraphicFramePr>
            <a:graphicFrameLocks noChangeAspect="1"/>
          </p:cNvGraphicFramePr>
          <p:nvPr>
            <p:extLst>
              <p:ext uri="{D42A27DB-BD31-4B8C-83A1-F6EECF244321}">
                <p14:modId xmlns:p14="http://schemas.microsoft.com/office/powerpoint/2010/main" val="2975761714"/>
              </p:ext>
            </p:extLst>
          </p:nvPr>
        </p:nvGraphicFramePr>
        <p:xfrm>
          <a:off x="509489" y="1915146"/>
          <a:ext cx="8175977" cy="1619299"/>
        </p:xfrm>
        <a:graphic>
          <a:graphicData uri="http://schemas.openxmlformats.org/presentationml/2006/ole">
            <mc:AlternateContent xmlns:mc="http://schemas.openxmlformats.org/markup-compatibility/2006">
              <mc:Choice xmlns:v="urn:schemas-microsoft-com:vml" Requires="v">
                <p:oleObj spid="_x0000_s28677" name="Worksheet" r:id="rId3" imgW="9458435" imgH="1895400" progId="Excel.Sheet.12">
                  <p:embed/>
                </p:oleObj>
              </mc:Choice>
              <mc:Fallback>
                <p:oleObj name="Worksheet" r:id="rId3" imgW="9458435" imgH="1895400" progId="Excel.Sheet.12">
                  <p:embed/>
                  <p:pic>
                    <p:nvPicPr>
                      <p:cNvPr id="0" name=""/>
                      <p:cNvPicPr/>
                      <p:nvPr/>
                    </p:nvPicPr>
                    <p:blipFill>
                      <a:blip r:embed="rId4"/>
                      <a:stretch>
                        <a:fillRect/>
                      </a:stretch>
                    </p:blipFill>
                    <p:spPr>
                      <a:xfrm>
                        <a:off x="509489" y="1915146"/>
                        <a:ext cx="8175977" cy="1619299"/>
                      </a:xfrm>
                      <a:prstGeom prst="rect">
                        <a:avLst/>
                      </a:prstGeom>
                    </p:spPr>
                  </p:pic>
                </p:oleObj>
              </mc:Fallback>
            </mc:AlternateContent>
          </a:graphicData>
        </a:graphic>
      </p:graphicFrame>
    </p:spTree>
    <p:extLst>
      <p:ext uri="{BB962C8B-B14F-4D97-AF65-F5344CB8AC3E}">
        <p14:creationId xmlns:p14="http://schemas.microsoft.com/office/powerpoint/2010/main" val="294207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28</a:t>
            </a:fld>
            <a:endParaRPr lang="es-CL" dirty="0"/>
          </a:p>
        </p:txBody>
      </p:sp>
      <p:sp>
        <p:nvSpPr>
          <p:cNvPr id="8" name="1 Título"/>
          <p:cNvSpPr txBox="1">
            <a:spLocks/>
          </p:cNvSpPr>
          <p:nvPr/>
        </p:nvSpPr>
        <p:spPr>
          <a:xfrm>
            <a:off x="395536"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23. PROGRAMA 01: INSTITUTO NACIONAL DE PROPIEDAD INDUSTRIAL</a:t>
            </a:r>
          </a:p>
        </p:txBody>
      </p:sp>
      <p:sp>
        <p:nvSpPr>
          <p:cNvPr id="10" name="3 Marcador de pie de página">
            <a:extLst>
              <a:ext uri="{FF2B5EF4-FFF2-40B4-BE49-F238E27FC236}">
                <a16:creationId xmlns:a16="http://schemas.microsoft.com/office/drawing/2014/main" id="{139E20BA-E3C4-40EF-AAD9-540F87F5795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100A3B5B-5C9C-4050-ABDE-083D1428D4D9}"/>
              </a:ext>
            </a:extLst>
          </p:cNvPr>
          <p:cNvGraphicFramePr>
            <a:graphicFrameLocks noChangeAspect="1"/>
          </p:cNvGraphicFramePr>
          <p:nvPr>
            <p:extLst>
              <p:ext uri="{D42A27DB-BD31-4B8C-83A1-F6EECF244321}">
                <p14:modId xmlns:p14="http://schemas.microsoft.com/office/powerpoint/2010/main" val="1998204537"/>
              </p:ext>
            </p:extLst>
          </p:nvPr>
        </p:nvGraphicFramePr>
        <p:xfrm>
          <a:off x="500062" y="1699122"/>
          <a:ext cx="8125074" cy="1369838"/>
        </p:xfrm>
        <a:graphic>
          <a:graphicData uri="http://schemas.openxmlformats.org/presentationml/2006/ole">
            <mc:AlternateContent xmlns:mc="http://schemas.openxmlformats.org/markup-compatibility/2006">
              <mc:Choice xmlns:v="urn:schemas-microsoft-com:vml" Requires="v">
                <p:oleObj spid="_x0000_s29701" name="Worksheet" r:id="rId3" imgW="9467889" imgH="1590570" progId="Excel.Sheet.12">
                  <p:embed/>
                </p:oleObj>
              </mc:Choice>
              <mc:Fallback>
                <p:oleObj name="Worksheet" r:id="rId3" imgW="9467889" imgH="1590570" progId="Excel.Sheet.12">
                  <p:embed/>
                  <p:pic>
                    <p:nvPicPr>
                      <p:cNvPr id="0" name=""/>
                      <p:cNvPicPr/>
                      <p:nvPr/>
                    </p:nvPicPr>
                    <p:blipFill>
                      <a:blip r:embed="rId4"/>
                      <a:stretch>
                        <a:fillRect/>
                      </a:stretch>
                    </p:blipFill>
                    <p:spPr>
                      <a:xfrm>
                        <a:off x="500062" y="1699122"/>
                        <a:ext cx="8125074" cy="1369838"/>
                      </a:xfrm>
                      <a:prstGeom prst="rect">
                        <a:avLst/>
                      </a:prstGeom>
                    </p:spPr>
                  </p:pic>
                </p:oleObj>
              </mc:Fallback>
            </mc:AlternateContent>
          </a:graphicData>
        </a:graphic>
      </p:graphicFrame>
    </p:spTree>
    <p:extLst>
      <p:ext uri="{BB962C8B-B14F-4D97-AF65-F5344CB8AC3E}">
        <p14:creationId xmlns:p14="http://schemas.microsoft.com/office/powerpoint/2010/main" val="265181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29</a:t>
            </a:fld>
            <a:endParaRPr lang="es-CL" dirty="0"/>
          </a:p>
        </p:txBody>
      </p:sp>
      <p:sp>
        <p:nvSpPr>
          <p:cNvPr id="8" name="1 Título"/>
          <p:cNvSpPr txBox="1">
            <a:spLocks/>
          </p:cNvSpPr>
          <p:nvPr/>
        </p:nvSpPr>
        <p:spPr>
          <a:xfrm>
            <a:off x="395536" y="11734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24. PROGRAMA 01: SUBSECRETARÍA DE TURISMO</a:t>
            </a:r>
          </a:p>
        </p:txBody>
      </p:sp>
      <p:sp>
        <p:nvSpPr>
          <p:cNvPr id="10" name="3 Marcador de pie de página">
            <a:extLst>
              <a:ext uri="{FF2B5EF4-FFF2-40B4-BE49-F238E27FC236}">
                <a16:creationId xmlns:a16="http://schemas.microsoft.com/office/drawing/2014/main" id="{E2EBC8CF-72D2-47FE-A899-F3857769AD18}"/>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D07498B2-B95D-403F-B301-11C770DA2745}"/>
              </a:ext>
            </a:extLst>
          </p:cNvPr>
          <p:cNvGraphicFramePr>
            <a:graphicFrameLocks noChangeAspect="1"/>
          </p:cNvGraphicFramePr>
          <p:nvPr>
            <p:extLst>
              <p:ext uri="{D42A27DB-BD31-4B8C-83A1-F6EECF244321}">
                <p14:modId xmlns:p14="http://schemas.microsoft.com/office/powerpoint/2010/main" val="3230226182"/>
              </p:ext>
            </p:extLst>
          </p:nvPr>
        </p:nvGraphicFramePr>
        <p:xfrm>
          <a:off x="525571" y="1675830"/>
          <a:ext cx="8125074" cy="2185218"/>
        </p:xfrm>
        <a:graphic>
          <a:graphicData uri="http://schemas.openxmlformats.org/presentationml/2006/ole">
            <mc:AlternateContent xmlns:mc="http://schemas.openxmlformats.org/markup-compatibility/2006">
              <mc:Choice xmlns:v="urn:schemas-microsoft-com:vml" Requires="v">
                <p:oleObj spid="_x0000_s30725" name="Worksheet" r:id="rId3" imgW="9458435" imgH="2657610" progId="Excel.Sheet.12">
                  <p:embed/>
                </p:oleObj>
              </mc:Choice>
              <mc:Fallback>
                <p:oleObj name="Worksheet" r:id="rId3" imgW="9458435" imgH="2657610" progId="Excel.Sheet.12">
                  <p:embed/>
                  <p:pic>
                    <p:nvPicPr>
                      <p:cNvPr id="0" name=""/>
                      <p:cNvPicPr/>
                      <p:nvPr/>
                    </p:nvPicPr>
                    <p:blipFill>
                      <a:blip r:embed="rId4"/>
                      <a:stretch>
                        <a:fillRect/>
                      </a:stretch>
                    </p:blipFill>
                    <p:spPr>
                      <a:xfrm>
                        <a:off x="525571" y="1675830"/>
                        <a:ext cx="8125074" cy="2185218"/>
                      </a:xfrm>
                      <a:prstGeom prst="rect">
                        <a:avLst/>
                      </a:prstGeom>
                    </p:spPr>
                  </p:pic>
                </p:oleObj>
              </mc:Fallback>
            </mc:AlternateContent>
          </a:graphicData>
        </a:graphic>
      </p:graphicFrame>
    </p:spTree>
    <p:extLst>
      <p:ext uri="{BB962C8B-B14F-4D97-AF65-F5344CB8AC3E}">
        <p14:creationId xmlns:p14="http://schemas.microsoft.com/office/powerpoint/2010/main" val="29621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dirty="0"/>
          </a:p>
        </p:txBody>
      </p:sp>
      <p:sp>
        <p:nvSpPr>
          <p:cNvPr id="6" name="1 Título"/>
          <p:cNvSpPr txBox="1">
            <a:spLocks/>
          </p:cNvSpPr>
          <p:nvPr/>
        </p:nvSpPr>
        <p:spPr>
          <a:xfrm>
            <a:off x="386224" y="1268760"/>
            <a:ext cx="8229600" cy="460851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s-CL" sz="1600" b="1" dirty="0">
                <a:latin typeface="+mn-lt"/>
                <a:ea typeface="Verdana" pitchFamily="34" charset="0"/>
                <a:cs typeface="Verdana" pitchFamily="34" charset="0"/>
              </a:rPr>
              <a:t>Principales hallazgos</a:t>
            </a:r>
          </a:p>
          <a:p>
            <a:pPr marL="342900" indent="-342900" algn="just">
              <a:spcBef>
                <a:spcPts val="600"/>
              </a:spcBef>
              <a:spcAft>
                <a:spcPts val="600"/>
              </a:spcAft>
              <a:buFont typeface="+mj-lt"/>
              <a:buAutoNum type="arabicPeriod"/>
            </a:pPr>
            <a:r>
              <a:rPr lang="es-CL" sz="1400" dirty="0"/>
              <a:t>Respecto a la ejecución por Programa, las mayores tasas de ejecución del presupuesto vigente corresponde a los </a:t>
            </a:r>
            <a:r>
              <a:rPr lang="pt-BR" sz="1400" dirty="0"/>
              <a:t>Programas </a:t>
            </a:r>
            <a:r>
              <a:rPr lang="es-CL" sz="1400" dirty="0"/>
              <a:t>Servicio</a:t>
            </a:r>
            <a:r>
              <a:rPr lang="pt-BR" sz="1400" dirty="0"/>
              <a:t> Nacional </a:t>
            </a:r>
            <a:r>
              <a:rPr lang="es-CL" sz="1400" dirty="0"/>
              <a:t>del</a:t>
            </a:r>
            <a:r>
              <a:rPr lang="pt-BR" sz="1400" dirty="0"/>
              <a:t> Consumidor e INE </a:t>
            </a:r>
            <a:r>
              <a:rPr lang="es-CL" sz="1400" dirty="0"/>
              <a:t>que registran</a:t>
            </a:r>
            <a:r>
              <a:rPr lang="pt-BR" sz="1400" dirty="0"/>
              <a:t> </a:t>
            </a:r>
            <a:r>
              <a:rPr lang="es-CL" sz="1400" dirty="0"/>
              <a:t>un</a:t>
            </a:r>
            <a:r>
              <a:rPr lang="pt-BR" sz="1400" dirty="0"/>
              <a:t> 48,6% y 40,1% respectivamente; </a:t>
            </a:r>
            <a:r>
              <a:rPr lang="es-CL" sz="1400" dirty="0"/>
              <a:t>seguidos por la Subsecretaría de Economía y Empresas de Menor Tamaño con</a:t>
            </a:r>
            <a:r>
              <a:rPr lang="pt-BR" sz="1400" dirty="0"/>
              <a:t> </a:t>
            </a:r>
            <a:r>
              <a:rPr lang="es-CL" sz="1400" dirty="0"/>
              <a:t>un</a:t>
            </a:r>
            <a:r>
              <a:rPr lang="pt-BR" sz="1400" dirty="0"/>
              <a:t> 39,9%.  Por </a:t>
            </a:r>
            <a:r>
              <a:rPr lang="es-CL" sz="1400" dirty="0"/>
              <a:t>su</a:t>
            </a:r>
            <a:r>
              <a:rPr lang="pt-BR" sz="1400" dirty="0"/>
              <a:t> parte, </a:t>
            </a:r>
            <a:r>
              <a:rPr lang="es-CL" sz="1400" dirty="0"/>
              <a:t>la</a:t>
            </a:r>
            <a:r>
              <a:rPr lang="pt-BR" sz="1400" dirty="0"/>
              <a:t> menor </a:t>
            </a:r>
            <a:r>
              <a:rPr lang="es-CL" sz="1400" dirty="0"/>
              <a:t>tasa se registra en el Programa de Promoción Internacional que presenta un gasto de 3,6% a la fecha.</a:t>
            </a:r>
          </a:p>
          <a:p>
            <a:pPr marL="342900" indent="-342900" algn="just">
              <a:spcBef>
                <a:spcPts val="600"/>
              </a:spcBef>
              <a:spcAft>
                <a:spcPts val="600"/>
              </a:spcAft>
              <a:buFont typeface="+mj-lt"/>
              <a:buAutoNum type="arabicPeriod" startAt="4"/>
            </a:pPr>
            <a:r>
              <a:rPr lang="es-CL" sz="1400" dirty="0"/>
              <a:t>A nivel de subtítulo, el mayor gasto se registra en los subtítulos </a:t>
            </a:r>
            <a:r>
              <a:rPr lang="es-CL" sz="1400" b="1" dirty="0"/>
              <a:t>23</a:t>
            </a:r>
            <a:r>
              <a:rPr lang="es-CL" sz="1400" dirty="0"/>
              <a:t> </a:t>
            </a:r>
            <a:r>
              <a:rPr lang="es-CL" sz="1400" b="1" dirty="0"/>
              <a:t>“prestaciones de seguridad social” </a:t>
            </a:r>
            <a:r>
              <a:rPr lang="es-CL" sz="1400" dirty="0"/>
              <a:t>con una ejecución de </a:t>
            </a:r>
            <a:r>
              <a:rPr lang="es-CL" sz="1400" b="1" dirty="0"/>
              <a:t>362,5%</a:t>
            </a:r>
            <a:r>
              <a:rPr lang="es-CL" sz="1400" dirty="0"/>
              <a:t>,</a:t>
            </a:r>
            <a:r>
              <a:rPr lang="es-CL" sz="1400" b="1" dirty="0"/>
              <a:t> </a:t>
            </a:r>
            <a:r>
              <a:rPr lang="es-CL" sz="1400" dirty="0"/>
              <a:t>como consecuencia de la aplicación de la ley de incentivo al retiro; seguido del subtítulo </a:t>
            </a:r>
            <a:r>
              <a:rPr lang="es-CL" sz="1400" b="1" dirty="0"/>
              <a:t>34</a:t>
            </a:r>
            <a:r>
              <a:rPr lang="es-CL" sz="1400" dirty="0"/>
              <a:t> </a:t>
            </a:r>
            <a:r>
              <a:rPr lang="es-CL" sz="1400" b="1" dirty="0"/>
              <a:t>“servicio de la deuda” </a:t>
            </a:r>
            <a:r>
              <a:rPr lang="es-CL" sz="1400" dirty="0"/>
              <a:t>con una erogación de</a:t>
            </a:r>
            <a:r>
              <a:rPr lang="es-CL" sz="1400" b="1" dirty="0"/>
              <a:t> 87,4% ($7.236 millones)</a:t>
            </a:r>
            <a:r>
              <a:rPr lang="es-CL" sz="1400" dirty="0"/>
              <a:t>, de los cuales un 57,2% ($3.644 millones) corresponden al pago de los compromisos devengados al 31 de diciembre de 2018 (deuda flotante), verificando los respectivos decretos de modificación presupuestaria solo en el Servicio Nacional de Pesca y Acuicultura y SERCOTEC, faltando por decretar las modificación en SERNAC, INE, Programas Censos y SERNATUR.</a:t>
            </a:r>
            <a:endParaRPr lang="es-CL" sz="1400" dirty="0">
              <a:ea typeface="Verdana" pitchFamily="34" charset="0"/>
              <a:cs typeface="Verdana" pitchFamily="34" charset="0"/>
            </a:endParaRPr>
          </a:p>
        </p:txBody>
      </p:sp>
      <p:sp>
        <p:nvSpPr>
          <p:cNvPr id="7" name="1 Título"/>
          <p:cNvSpPr>
            <a:spLocks noGrp="1"/>
          </p:cNvSpPr>
          <p:nvPr>
            <p:ph type="title"/>
          </p:nvPr>
        </p:nvSpPr>
        <p:spPr>
          <a:xfrm>
            <a:off x="414338"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Tree>
    <p:extLst>
      <p:ext uri="{BB962C8B-B14F-4D97-AF65-F5344CB8AC3E}">
        <p14:creationId xmlns:p14="http://schemas.microsoft.com/office/powerpoint/2010/main" val="142765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30</a:t>
            </a:fld>
            <a:endParaRPr lang="es-CL" dirty="0"/>
          </a:p>
        </p:txBody>
      </p:sp>
      <p:sp>
        <p:nvSpPr>
          <p:cNvPr id="8" name="1 Título"/>
          <p:cNvSpPr txBox="1">
            <a:spLocks/>
          </p:cNvSpPr>
          <p:nvPr/>
        </p:nvSpPr>
        <p:spPr>
          <a:xfrm>
            <a:off x="395536"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548680"/>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25. PROGRAMA 01: SUPERINTENDENCIA DE INSOLVENCIA Y REEMPRENDIMIENTO</a:t>
            </a:r>
          </a:p>
        </p:txBody>
      </p:sp>
      <p:sp>
        <p:nvSpPr>
          <p:cNvPr id="10" name="3 Marcador de pie de página">
            <a:extLst>
              <a:ext uri="{FF2B5EF4-FFF2-40B4-BE49-F238E27FC236}">
                <a16:creationId xmlns:a16="http://schemas.microsoft.com/office/drawing/2014/main" id="{ECE3D00E-0328-4E97-A756-DC95ECD4AF69}"/>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11885A6D-B86D-441A-BBA7-A1DEC81CDF86}"/>
              </a:ext>
            </a:extLst>
          </p:cNvPr>
          <p:cNvGraphicFramePr>
            <a:graphicFrameLocks noChangeAspect="1"/>
          </p:cNvGraphicFramePr>
          <p:nvPr>
            <p:extLst>
              <p:ext uri="{D42A27DB-BD31-4B8C-83A1-F6EECF244321}">
                <p14:modId xmlns:p14="http://schemas.microsoft.com/office/powerpoint/2010/main" val="621213869"/>
              </p:ext>
            </p:extLst>
          </p:nvPr>
        </p:nvGraphicFramePr>
        <p:xfrm>
          <a:off x="500062" y="1915147"/>
          <a:ext cx="8125074" cy="2569542"/>
        </p:xfrm>
        <a:graphic>
          <a:graphicData uri="http://schemas.openxmlformats.org/presentationml/2006/ole">
            <mc:AlternateContent xmlns:mc="http://schemas.openxmlformats.org/markup-compatibility/2006">
              <mc:Choice xmlns:v="urn:schemas-microsoft-com:vml" Requires="v">
                <p:oleObj spid="_x0000_s31749" name="Worksheet" r:id="rId3" imgW="9458435" imgH="3276720" progId="Excel.Sheet.12">
                  <p:embed/>
                </p:oleObj>
              </mc:Choice>
              <mc:Fallback>
                <p:oleObj name="Worksheet" r:id="rId3" imgW="9458435" imgH="3276720" progId="Excel.Sheet.12">
                  <p:embed/>
                  <p:pic>
                    <p:nvPicPr>
                      <p:cNvPr id="0" name=""/>
                      <p:cNvPicPr/>
                      <p:nvPr/>
                    </p:nvPicPr>
                    <p:blipFill>
                      <a:blip r:embed="rId4"/>
                      <a:stretch>
                        <a:fillRect/>
                      </a:stretch>
                    </p:blipFill>
                    <p:spPr>
                      <a:xfrm>
                        <a:off x="500062" y="1915147"/>
                        <a:ext cx="8125074" cy="2569542"/>
                      </a:xfrm>
                      <a:prstGeom prst="rect">
                        <a:avLst/>
                      </a:prstGeom>
                    </p:spPr>
                  </p:pic>
                </p:oleObj>
              </mc:Fallback>
            </mc:AlternateContent>
          </a:graphicData>
        </a:graphic>
      </p:graphicFrame>
    </p:spTree>
    <p:extLst>
      <p:ext uri="{BB962C8B-B14F-4D97-AF65-F5344CB8AC3E}">
        <p14:creationId xmlns:p14="http://schemas.microsoft.com/office/powerpoint/2010/main" val="319614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dirty="0"/>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endParaRPr lang="es-CL" sz="1600" b="1" dirty="0">
              <a:latin typeface="+mn-lt"/>
              <a:ea typeface="Verdana" pitchFamily="34" charset="0"/>
              <a:cs typeface="Verdana" pitchFamily="34" charset="0"/>
            </a:endParaRPr>
          </a:p>
        </p:txBody>
      </p:sp>
      <p:sp>
        <p:nvSpPr>
          <p:cNvPr id="8" name="1 Título"/>
          <p:cNvSpPr>
            <a:spLocks noGrp="1"/>
          </p:cNvSpPr>
          <p:nvPr>
            <p:ph type="title"/>
          </p:nvPr>
        </p:nvSpPr>
        <p:spPr>
          <a:xfrm>
            <a:off x="414338"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pic>
        <p:nvPicPr>
          <p:cNvPr id="4" name="Imagen 3">
            <a:extLst>
              <a:ext uri="{FF2B5EF4-FFF2-40B4-BE49-F238E27FC236}">
                <a16:creationId xmlns:a16="http://schemas.microsoft.com/office/drawing/2014/main" id="{15634713-0DCB-4B3B-847C-4AFC4D3F8966}"/>
              </a:ext>
            </a:extLst>
          </p:cNvPr>
          <p:cNvPicPr>
            <a:picLocks noChangeAspect="1"/>
          </p:cNvPicPr>
          <p:nvPr/>
        </p:nvPicPr>
        <p:blipFill>
          <a:blip r:embed="rId2"/>
          <a:stretch>
            <a:fillRect/>
          </a:stretch>
        </p:blipFill>
        <p:spPr>
          <a:xfrm>
            <a:off x="4642978" y="1592507"/>
            <a:ext cx="4086687" cy="2618301"/>
          </a:xfrm>
          <a:prstGeom prst="rect">
            <a:avLst/>
          </a:prstGeom>
        </p:spPr>
      </p:pic>
      <p:sp>
        <p:nvSpPr>
          <p:cNvPr id="9" name="3 Marcador de pie de página">
            <a:extLst>
              <a:ext uri="{FF2B5EF4-FFF2-40B4-BE49-F238E27FC236}">
                <a16:creationId xmlns:a16="http://schemas.microsoft.com/office/drawing/2014/main" id="{1BC6C46F-CA3F-4B2F-B80B-A27797E20F9C}"/>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8C4892A3-AF2C-48E9-84C4-AEE160879F50}"/>
              </a:ext>
            </a:extLst>
          </p:cNvPr>
          <p:cNvPicPr>
            <a:picLocks noChangeAspect="1"/>
          </p:cNvPicPr>
          <p:nvPr/>
        </p:nvPicPr>
        <p:blipFill>
          <a:blip r:embed="rId3"/>
          <a:stretch>
            <a:fillRect/>
          </a:stretch>
        </p:blipFill>
        <p:spPr>
          <a:xfrm>
            <a:off x="414336" y="1592507"/>
            <a:ext cx="4086688" cy="2618301"/>
          </a:xfrm>
          <a:prstGeom prst="rect">
            <a:avLst/>
          </a:prstGeom>
        </p:spPr>
      </p:pic>
    </p:spTree>
    <p:extLst>
      <p:ext uri="{BB962C8B-B14F-4D97-AF65-F5344CB8AC3E}">
        <p14:creationId xmlns:p14="http://schemas.microsoft.com/office/powerpoint/2010/main" val="216694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9" name="3 Marcador de pie de página">
            <a:extLst>
              <a:ext uri="{FF2B5EF4-FFF2-40B4-BE49-F238E27FC236}">
                <a16:creationId xmlns:a16="http://schemas.microsoft.com/office/drawing/2014/main" id="{26D5044B-1995-44F2-BAD7-049A88190A84}"/>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sp>
        <p:nvSpPr>
          <p:cNvPr id="11" name="1 Título"/>
          <p:cNvSpPr txBox="1">
            <a:spLocks/>
          </p:cNvSpPr>
          <p:nvPr/>
        </p:nvSpPr>
        <p:spPr>
          <a:xfrm>
            <a:off x="414336" y="548680"/>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DE GASTOS A MAYO DE 2019</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pic>
        <p:nvPicPr>
          <p:cNvPr id="2" name="Imagen 1">
            <a:extLst>
              <a:ext uri="{FF2B5EF4-FFF2-40B4-BE49-F238E27FC236}">
                <a16:creationId xmlns:a16="http://schemas.microsoft.com/office/drawing/2014/main" id="{AA0BC1B9-361F-4A92-A895-4C737332C363}"/>
              </a:ext>
            </a:extLst>
          </p:cNvPr>
          <p:cNvPicPr>
            <a:picLocks noChangeAspect="1"/>
          </p:cNvPicPr>
          <p:nvPr/>
        </p:nvPicPr>
        <p:blipFill>
          <a:blip r:embed="rId2"/>
          <a:stretch>
            <a:fillRect/>
          </a:stretch>
        </p:blipFill>
        <p:spPr>
          <a:xfrm>
            <a:off x="1270730" y="1937419"/>
            <a:ext cx="6602540" cy="3651821"/>
          </a:xfrm>
          <a:prstGeom prst="rect">
            <a:avLst/>
          </a:prstGeom>
        </p:spPr>
      </p:pic>
    </p:spTree>
    <p:extLst>
      <p:ext uri="{BB962C8B-B14F-4D97-AF65-F5344CB8AC3E}">
        <p14:creationId xmlns:p14="http://schemas.microsoft.com/office/powerpoint/2010/main" val="398833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11" name="1 Título"/>
          <p:cNvSpPr txBox="1">
            <a:spLocks/>
          </p:cNvSpPr>
          <p:nvPr/>
        </p:nvSpPr>
        <p:spPr>
          <a:xfrm>
            <a:off x="414336" y="548680"/>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DE GASTOS A MAYO DE 2019</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
        <p:nvSpPr>
          <p:cNvPr id="6" name="3 Marcador de pie de página">
            <a:extLst>
              <a:ext uri="{FF2B5EF4-FFF2-40B4-BE49-F238E27FC236}">
                <a16:creationId xmlns:a16="http://schemas.microsoft.com/office/drawing/2014/main" id="{4A984C97-EB6C-467B-83FF-4C80884FA812}"/>
              </a:ext>
            </a:extLst>
          </p:cNvPr>
          <p:cNvSpPr txBox="1">
            <a:spLocks/>
          </p:cNvSpPr>
          <p:nvPr/>
        </p:nvSpPr>
        <p:spPr>
          <a:xfrm>
            <a:off x="500062" y="6309320"/>
            <a:ext cx="8229600"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pic>
        <p:nvPicPr>
          <p:cNvPr id="2" name="Imagen 1">
            <a:extLst>
              <a:ext uri="{FF2B5EF4-FFF2-40B4-BE49-F238E27FC236}">
                <a16:creationId xmlns:a16="http://schemas.microsoft.com/office/drawing/2014/main" id="{05CBD09F-B807-4C26-BED7-1B5BDE227098}"/>
              </a:ext>
            </a:extLst>
          </p:cNvPr>
          <p:cNvPicPr>
            <a:picLocks noChangeAspect="1"/>
          </p:cNvPicPr>
          <p:nvPr/>
        </p:nvPicPr>
        <p:blipFill>
          <a:blip r:embed="rId2"/>
          <a:stretch>
            <a:fillRect/>
          </a:stretch>
        </p:blipFill>
        <p:spPr>
          <a:xfrm>
            <a:off x="1508494" y="1916832"/>
            <a:ext cx="6127011" cy="3639627"/>
          </a:xfrm>
          <a:prstGeom prst="rect">
            <a:avLst/>
          </a:prstGeom>
        </p:spPr>
      </p:pic>
    </p:spTree>
    <p:extLst>
      <p:ext uri="{BB962C8B-B14F-4D97-AF65-F5344CB8AC3E}">
        <p14:creationId xmlns:p14="http://schemas.microsoft.com/office/powerpoint/2010/main" val="342934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414336" y="1207105"/>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10" name="1 Título"/>
          <p:cNvSpPr>
            <a:spLocks noGrp="1"/>
          </p:cNvSpPr>
          <p:nvPr>
            <p:ph type="title"/>
          </p:nvPr>
        </p:nvSpPr>
        <p:spPr>
          <a:xfrm>
            <a:off x="414338"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
        <p:nvSpPr>
          <p:cNvPr id="7" name="3 Marcador de pie de página">
            <a:extLst>
              <a:ext uri="{FF2B5EF4-FFF2-40B4-BE49-F238E27FC236}">
                <a16:creationId xmlns:a16="http://schemas.microsoft.com/office/drawing/2014/main" id="{69B7CAF8-73C7-46B3-8306-CA07C2243485}"/>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876F6693-0EB4-4C42-B999-0DF5788A060B}"/>
              </a:ext>
            </a:extLst>
          </p:cNvPr>
          <p:cNvGraphicFramePr>
            <a:graphicFrameLocks noChangeAspect="1"/>
          </p:cNvGraphicFramePr>
          <p:nvPr>
            <p:extLst>
              <p:ext uri="{D42A27DB-BD31-4B8C-83A1-F6EECF244321}">
                <p14:modId xmlns:p14="http://schemas.microsoft.com/office/powerpoint/2010/main" val="2604149402"/>
              </p:ext>
            </p:extLst>
          </p:nvPr>
        </p:nvGraphicFramePr>
        <p:xfrm>
          <a:off x="457200" y="1662445"/>
          <a:ext cx="8229600" cy="2414627"/>
        </p:xfrm>
        <a:graphic>
          <a:graphicData uri="http://schemas.openxmlformats.org/presentationml/2006/ole">
            <mc:AlternateContent xmlns:mc="http://schemas.openxmlformats.org/markup-compatibility/2006">
              <mc:Choice xmlns:v="urn:schemas-microsoft-com:vml" Requires="v">
                <p:oleObj spid="_x0000_s8202" name="Worksheet" r:id="rId3" imgW="8839290" imgH="2466990" progId="Excel.Sheet.12">
                  <p:embed/>
                </p:oleObj>
              </mc:Choice>
              <mc:Fallback>
                <p:oleObj name="Worksheet" r:id="rId3" imgW="8839290" imgH="2466990" progId="Excel.Sheet.12">
                  <p:embed/>
                  <p:pic>
                    <p:nvPicPr>
                      <p:cNvPr id="0" name=""/>
                      <p:cNvPicPr/>
                      <p:nvPr/>
                    </p:nvPicPr>
                    <p:blipFill>
                      <a:blip r:embed="rId4"/>
                      <a:stretch>
                        <a:fillRect/>
                      </a:stretch>
                    </p:blipFill>
                    <p:spPr>
                      <a:xfrm>
                        <a:off x="457200" y="1662445"/>
                        <a:ext cx="8229600" cy="2414627"/>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8</a:t>
            </a:fld>
            <a:endParaRPr lang="es-CL"/>
          </a:p>
        </p:txBody>
      </p:sp>
      <p:sp>
        <p:nvSpPr>
          <p:cNvPr id="6" name="1 Título"/>
          <p:cNvSpPr txBox="1">
            <a:spLocks/>
          </p:cNvSpPr>
          <p:nvPr/>
        </p:nvSpPr>
        <p:spPr>
          <a:xfrm>
            <a:off x="386224" y="119675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367834" y="548680"/>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RESUMEN POR CAPÍTULOS</a:t>
            </a:r>
          </a:p>
        </p:txBody>
      </p:sp>
      <p:sp>
        <p:nvSpPr>
          <p:cNvPr id="9" name="3 Marcador de pie de página">
            <a:extLst>
              <a:ext uri="{FF2B5EF4-FFF2-40B4-BE49-F238E27FC236}">
                <a16:creationId xmlns:a16="http://schemas.microsoft.com/office/drawing/2014/main" id="{2291C210-334E-4AD4-BF9B-5F9F4F8CFAA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6323044A-3201-40D2-9320-7006C2108AE9}"/>
              </a:ext>
            </a:extLst>
          </p:cNvPr>
          <p:cNvGraphicFramePr>
            <a:graphicFrameLocks noChangeAspect="1"/>
          </p:cNvGraphicFramePr>
          <p:nvPr>
            <p:extLst>
              <p:ext uri="{D42A27DB-BD31-4B8C-83A1-F6EECF244321}">
                <p14:modId xmlns:p14="http://schemas.microsoft.com/office/powerpoint/2010/main" val="2952209601"/>
              </p:ext>
            </p:extLst>
          </p:nvPr>
        </p:nvGraphicFramePr>
        <p:xfrm>
          <a:off x="386224" y="1652092"/>
          <a:ext cx="8192408" cy="4657228"/>
        </p:xfrm>
        <a:graphic>
          <a:graphicData uri="http://schemas.openxmlformats.org/presentationml/2006/ole">
            <mc:AlternateContent xmlns:mc="http://schemas.openxmlformats.org/markup-compatibility/2006">
              <mc:Choice xmlns:v="urn:schemas-microsoft-com:vml" Requires="v">
                <p:oleObj spid="_x0000_s9221" name="Worksheet" r:id="rId4" imgW="9144000" imgH="4829220" progId="Excel.Sheet.12">
                  <p:embed/>
                </p:oleObj>
              </mc:Choice>
              <mc:Fallback>
                <p:oleObj name="Worksheet" r:id="rId4" imgW="9144000" imgH="4829220" progId="Excel.Sheet.12">
                  <p:embed/>
                  <p:pic>
                    <p:nvPicPr>
                      <p:cNvPr id="0" name=""/>
                      <p:cNvPicPr/>
                      <p:nvPr/>
                    </p:nvPicPr>
                    <p:blipFill>
                      <a:blip r:embed="rId5"/>
                      <a:stretch>
                        <a:fillRect/>
                      </a:stretch>
                    </p:blipFill>
                    <p:spPr>
                      <a:xfrm>
                        <a:off x="386224" y="1652092"/>
                        <a:ext cx="8192408" cy="4657228"/>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9" name="1 Título"/>
          <p:cNvSpPr txBox="1">
            <a:spLocks/>
          </p:cNvSpPr>
          <p:nvPr/>
        </p:nvSpPr>
        <p:spPr>
          <a:xfrm>
            <a:off x="386224" y="146149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10" name="1 Título"/>
          <p:cNvSpPr>
            <a:spLocks noGrp="1"/>
          </p:cNvSpPr>
          <p:nvPr>
            <p:ph type="title"/>
          </p:nvPr>
        </p:nvSpPr>
        <p:spPr>
          <a:xfrm>
            <a:off x="439847" y="548680"/>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01: SUBSECRETARÍA DE ECONOMÍA Y EMPRESAS DE MENOR TAMAÑO</a:t>
            </a:r>
          </a:p>
        </p:txBody>
      </p:sp>
      <p:sp>
        <p:nvSpPr>
          <p:cNvPr id="7" name="3 Marcador de pie de página">
            <a:extLst>
              <a:ext uri="{FF2B5EF4-FFF2-40B4-BE49-F238E27FC236}">
                <a16:creationId xmlns:a16="http://schemas.microsoft.com/office/drawing/2014/main" id="{020C5F97-02D6-45C8-89AE-7A1C3C1399E7}"/>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B9C53CF8-843C-448C-A4A8-BEF2365DAC7E}"/>
              </a:ext>
            </a:extLst>
          </p:cNvPr>
          <p:cNvGraphicFramePr>
            <a:graphicFrameLocks noChangeAspect="1"/>
          </p:cNvGraphicFramePr>
          <p:nvPr>
            <p:extLst>
              <p:ext uri="{D42A27DB-BD31-4B8C-83A1-F6EECF244321}">
                <p14:modId xmlns:p14="http://schemas.microsoft.com/office/powerpoint/2010/main" val="2974092121"/>
              </p:ext>
            </p:extLst>
          </p:nvPr>
        </p:nvGraphicFramePr>
        <p:xfrm>
          <a:off x="528176" y="1819846"/>
          <a:ext cx="8087648" cy="4442444"/>
        </p:xfrm>
        <a:graphic>
          <a:graphicData uri="http://schemas.openxmlformats.org/presentationml/2006/ole">
            <mc:AlternateContent xmlns:mc="http://schemas.openxmlformats.org/markup-compatibility/2006">
              <mc:Choice xmlns:v="urn:schemas-microsoft-com:vml" Requires="v">
                <p:oleObj spid="_x0000_s10245" name="Worksheet" r:id="rId3" imgW="9458435" imgH="5257710" progId="Excel.Sheet.12">
                  <p:embed/>
                </p:oleObj>
              </mc:Choice>
              <mc:Fallback>
                <p:oleObj name="Worksheet" r:id="rId3" imgW="9458435" imgH="5257710" progId="Excel.Sheet.12">
                  <p:embed/>
                  <p:pic>
                    <p:nvPicPr>
                      <p:cNvPr id="0" name=""/>
                      <p:cNvPicPr/>
                      <p:nvPr/>
                    </p:nvPicPr>
                    <p:blipFill>
                      <a:blip r:embed="rId4"/>
                      <a:stretch>
                        <a:fillRect/>
                      </a:stretch>
                    </p:blipFill>
                    <p:spPr>
                      <a:xfrm>
                        <a:off x="528176" y="1819846"/>
                        <a:ext cx="8087648" cy="4442444"/>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4581</TotalTime>
  <Words>1276</Words>
  <Application>Microsoft Office PowerPoint</Application>
  <PresentationFormat>Presentación en pantalla (4:3)</PresentationFormat>
  <Paragraphs>121</Paragraphs>
  <Slides>30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30</vt:i4>
      </vt:variant>
    </vt:vector>
  </HeadingPairs>
  <TitlesOfParts>
    <vt:vector size="38" baseType="lpstr">
      <vt:lpstr>Andalus</vt:lpstr>
      <vt:lpstr>Arial</vt:lpstr>
      <vt:lpstr>Calibri</vt:lpstr>
      <vt:lpstr>Times New Roman</vt:lpstr>
      <vt:lpstr>1_Tema de Office</vt:lpstr>
      <vt:lpstr>Tema de Office</vt:lpstr>
      <vt:lpstr>Imagen de mapa de bits</vt:lpstr>
      <vt:lpstr>Hoja de cálculo de Microsoft Excel</vt:lpstr>
      <vt:lpstr>EJECUCIÓN ACUMULADA DE GASTOS PRESUPUESTARIOS AL MES DE MAYO DE 2019 PARTIDA 07: MINISTERIO DE ECONOMÍA, FOMENTO Y TURISMO</vt:lpstr>
      <vt:lpstr>EJECUCIÓN ACUMULADA DE GASTOS A MAYO DE 2019  PARTIDA 07 MINISTERIO DE ECONOMÍA, FOMENTO Y TURISMO</vt:lpstr>
      <vt:lpstr>EJECUCIÓN ACUMULADA DE GASTOS A MAYO DE 2019  PARTIDA 07 MINISTERIO DE ECONOMÍA, FOMENTO Y TURISMO</vt:lpstr>
      <vt:lpstr>EJECUCIÓN ACUMULADA DE GASTOS A MAYO DE 2019  PARTIDA 07 MINISTERIO DE ECONOMÍA, FOMENTO Y TURISMO</vt:lpstr>
      <vt:lpstr>Presentación de PowerPoint</vt:lpstr>
      <vt:lpstr>Presentación de PowerPoint</vt:lpstr>
      <vt:lpstr>EJECUCIÓN ACUMULADA DE GASTOS A MAYO DE 2019  PARTIDA 07 MINISTERIO DE ECONOMÍA, FOMENTO Y TURISMO</vt:lpstr>
      <vt:lpstr>EJECUCIÓN ACUMULADA DE GASTOS A MAYO DE 2019  PARTIDA 07 RESUMEN POR CAPÍTULOS</vt:lpstr>
      <vt:lpstr>EJECUCIÓN ACUMULADA DE GASTOS A MAYO DE 2019  PARTIDA 07. CAPÍTULO 01. PROGRAMA 01: SUBSECRETARÍA DE ECONOMÍA Y EMPRESAS DE MENOR TAMAÑO</vt:lpstr>
      <vt:lpstr>EJECUCIÓN ACUMULADA DE GASTOS A MAYO DE 2019  PARTIDA 07. CAPÍTULO 01. PROGRAMA 07: PROGRAMA FONDO DE INNOVACIÓN PARA LA COMPETITIVIDAD</vt:lpstr>
      <vt:lpstr>EJECUCIÓN ACUMULADA DE GASTOS A MAYO DE 2019  PARTIDA 07. CAPÍTULO 01. PROGRAMA 08: SECRETARÍA EJECUTIVA CONSEJO NACIONAL DE INNOVACIÓN</vt:lpstr>
      <vt:lpstr>EJECUCIÓN ACUMULADA DE GASTOS A MAYO DE 2019  PARTIDA 07. CAPÍTULO 01. PROGRAMA 11: PROGRAMA INICIATIVA CIENTÍFICA MILLENIUM</vt:lpstr>
      <vt:lpstr>EJECUCIÓN ACUMULADA DE GASTOS A MAYO DE 2019  PARTIDA 07. CAPÍTULO 02. PROGRAMA 01: SERVICIO NACIONAL DEL CONSUMIDOR</vt:lpstr>
      <vt:lpstr>EJECUCIÓN ACUMULADA DE GASTOS A MAYO DE 2019  PARTIDA 07. CAPÍTULO 03. PROGRAMA 01: SUBSECRETARÍA DE PESCA Y ACUICULTURA</vt:lpstr>
      <vt:lpstr>EJECUCIÓN ACUMULADA DE GASTOS A MAYO DE 2019  PARTIDA 07. CAPÍTULO 03. PROGRAMA 02: FONDO DE ADMINISTRACIÓN PESQUERO</vt:lpstr>
      <vt:lpstr>EJECUCIÓN ACUMULADA DE GASTOS A MAYO DE 2019  PARTIDA 07. CAPÍTULO 04. PROGRAMA 01: SERVICIO NACIONAL DE PESCA Y ACUICULTURA</vt:lpstr>
      <vt:lpstr>EJECUCIÓN ACUMULADA DE GASTOS A MAYO DE 2019  PARTIDA 07. CAPÍTULO 06. PROGRAMA 01: CORPORACIÓN DE FOMENTO DE LA PRODUCCIÓN</vt:lpstr>
      <vt:lpstr>EJECUCIÓN ACUMULADA DE GASTOS A MAYO DE 2019  PARTIDA 07. CAPÍTULO 06. PROGRAMA 01: CORPORACIÓN DE FOMENTO DE LA PRODUCCIÓN</vt:lpstr>
      <vt:lpstr>EJECUCIÓN ACUMULADA DE GASTOS A MAYO DE 2019  PARTIDA 07. CAPÍTULO 06. PROGRAMA 01: CORPORACIÓN DE FOMENTO DE LA PRODUCCIÓN</vt:lpstr>
      <vt:lpstr>EJECUCIÓN ACUMULADA DE GASTOS A MAYO DE 2019  PARTIDA 07. CAPÍTULO 07. PROGRAMA 01: INSTITUTO NACIONAL DE ESTADÍSTICAS</vt:lpstr>
      <vt:lpstr>EJECUCIÓN ACUMULADA DE GASTOS A MAYO DE 2019  PARTIDA 07. CAPÍTULO 07. PROGRAMA 02: PROGRAMA CENSOS</vt:lpstr>
      <vt:lpstr>EJECUCIÓN ACUMULADA DE GASTOS A MAYO DE 2019  PARTIDA 07. CAPÍTULO 07. PROGRAMA 08: FISCALÍA NACIONAL ECONÓMICA</vt:lpstr>
      <vt:lpstr>EJECUCIÓN ACUMULADA DE GASTOS A MAYO DE 2019  PARTIDA 07. CAPÍTULO 09. PROGRAMA 01: SERVICIO NACIONAL DE TURISMO</vt:lpstr>
      <vt:lpstr>EJECUCIÓN ACUMULADA DE GASTOS A MAYO DE 2019  PARTIDA 07. CAPÍTULO 09. PROGRAMA 03: PROGRAMA DE PROMOCIÓN INTERNACIONAL</vt:lpstr>
      <vt:lpstr>EJECUCIÓN ACUMULADA DE GASTOS A MAYO DE 2019  PARTIDA 07. CAPÍTULO 16. PROGRAMA 01: SERVICIO DE COOPERACIÓN TÉCNICA</vt:lpstr>
      <vt:lpstr>EJECUCIÓN ACUMULADA DE GASTOS A MAYO DE 2019  PARTIDA 07. CAPÍTULO 19. PROGRAMA 01: COMITÉ INNOVA CHILE</vt:lpstr>
      <vt:lpstr>EJECUCIÓN ACUMULADA DE GASTOS A MAYO DE 2019  PARTIDA 07. CAPÍTULO 21. PROGRAMA 01: AGENCIA DE PROMOCIÓN DE LA INVERSIÓN EXTRANJERA</vt:lpstr>
      <vt:lpstr>EJECUCIÓN ACUMULADA DE GASTOS A MAYO DE 2019  PARTIDA 07. CAPÍTULO 23. PROGRAMA 01: INSTITUTO NACIONAL DE PROPIEDAD INDUSTRIAL</vt:lpstr>
      <vt:lpstr>EJECUCIÓN ACUMULADA DE GASTOS A MAYO DE 2019  PARTIDA 07. CAPÍTULO 24. PROGRAMA 01: SUBSECRETARÍA DE TURISMO</vt:lpstr>
      <vt:lpstr>EJECUCIÓN ACUMULADA DE GASTOS A MAYO DE 2019  PARTIDA 07. CAPÍTULO 25. PROGRAMA 01: SUPERINTENDENCIA DE INSOLVENCIA Y REEMPRENDIMIENTO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322</cp:revision>
  <cp:lastPrinted>2019-06-11T20:46:37Z</cp:lastPrinted>
  <dcterms:created xsi:type="dcterms:W3CDTF">2016-06-23T13:38:47Z</dcterms:created>
  <dcterms:modified xsi:type="dcterms:W3CDTF">2019-07-03T22:38:51Z</dcterms:modified>
</cp:coreProperties>
</file>