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7"/>
  </p:notesMasterIdLst>
  <p:handoutMasterIdLst>
    <p:handoutMasterId r:id="rId28"/>
  </p:handoutMasterIdLst>
  <p:sldIdLst>
    <p:sldId id="256" r:id="rId8"/>
    <p:sldId id="298" r:id="rId9"/>
    <p:sldId id="306" r:id="rId10"/>
    <p:sldId id="309" r:id="rId11"/>
    <p:sldId id="314" r:id="rId12"/>
    <p:sldId id="315" r:id="rId13"/>
    <p:sldId id="313" r:id="rId14"/>
    <p:sldId id="312" r:id="rId15"/>
    <p:sldId id="316" r:id="rId16"/>
    <p:sldId id="317" r:id="rId17"/>
    <p:sldId id="264" r:id="rId18"/>
    <p:sldId id="307" r:id="rId19"/>
    <p:sldId id="263" r:id="rId20"/>
    <p:sldId id="265" r:id="rId21"/>
    <p:sldId id="300" r:id="rId22"/>
    <p:sldId id="301" r:id="rId23"/>
    <p:sldId id="302" r:id="rId24"/>
    <p:sldId id="303" r:id="rId25"/>
    <p:sldId id="304" r:id="rId26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>
      <p:cViewPr varScale="1">
        <p:scale>
          <a:sx n="81" d="100"/>
          <a:sy n="81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09-07-2019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09-07-2019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308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09-07-2019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09-07-2019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09-07-2019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7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6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0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5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8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3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9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82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0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6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7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90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6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20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7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43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52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1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9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09-07-2019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9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6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9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20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3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7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6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09-07-2019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8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4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9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6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1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03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892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5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09-07-2019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8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6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2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1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4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05" name="Picture 1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69" y="17463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62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2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4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86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0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10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3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534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46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9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58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462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4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MAYO DE 2019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06: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RELACIONES EXTERIORES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julio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295" name="Picture 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51567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MAYO 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8384" y="1628800"/>
            <a:ext cx="1967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dólares de 2019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D6C978C-F9B9-4E16-A6C8-D810C8C0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337" y="6016203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7997002-BF51-41A4-B188-0FC73302D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84" y="1988840"/>
            <a:ext cx="8186751" cy="391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0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855963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EF5C3F5-4A4F-4D8E-B679-9591F83666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510998"/>
              </p:ext>
            </p:extLst>
          </p:nvPr>
        </p:nvGraphicFramePr>
        <p:xfrm>
          <a:off x="405027" y="1844824"/>
          <a:ext cx="8203072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6" name="Worksheet" r:id="rId3" imgW="7115243" imgH="2009685" progId="Excel.Sheet.8">
                  <p:embed/>
                </p:oleObj>
              </mc:Choice>
              <mc:Fallback>
                <p:oleObj name="Worksheet" r:id="rId3" imgW="7115243" imgH="2009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7" y="1844824"/>
                        <a:ext cx="8203072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221088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dólares de 2019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5B904AE-E5D4-41BB-AE11-CB99BE069D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094169"/>
              </p:ext>
            </p:extLst>
          </p:nvPr>
        </p:nvGraphicFramePr>
        <p:xfrm>
          <a:off x="405027" y="1844824"/>
          <a:ext cx="8203072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2" name="Worksheet" r:id="rId3" imgW="7115243" imgH="2314575" progId="Excel.Sheet.8">
                  <p:embed/>
                </p:oleObj>
              </mc:Choice>
              <mc:Fallback>
                <p:oleObj name="Worksheet" r:id="rId3" imgW="71152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7" y="1844824"/>
                        <a:ext cx="8203072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77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42329" y="349592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4388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RESUMEN POR CAPÍTULOS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8FCA26F-3C57-48E1-A28C-ECFD887B2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382086"/>
              </p:ext>
            </p:extLst>
          </p:nvPr>
        </p:nvGraphicFramePr>
        <p:xfrm>
          <a:off x="405026" y="1628800"/>
          <a:ext cx="8210798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0" name="Worksheet" r:id="rId4" imgW="8410643" imgH="1743075" progId="Excel.Sheet.8">
                  <p:embed/>
                </p:oleObj>
              </mc:Choice>
              <mc:Fallback>
                <p:oleObj name="Worksheet" r:id="rId4" imgW="8410643" imgH="17430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026" y="1628800"/>
                        <a:ext cx="8210798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2322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497578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01. PROGRAMA 01: SECRETARÍA Y ADMINISTRACIÓN GENERAL Y SERVICIO EXTERIOR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CCBF23C-EB6F-46B7-B52B-4A833D0CA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619424"/>
              </p:ext>
            </p:extLst>
          </p:nvPr>
        </p:nvGraphicFramePr>
        <p:xfrm>
          <a:off x="395536" y="1717129"/>
          <a:ext cx="822595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5" name="Worksheet" r:id="rId3" imgW="8048557" imgH="4448265" progId="Excel.Sheet.8">
                  <p:embed/>
                </p:oleObj>
              </mc:Choice>
              <mc:Fallback>
                <p:oleObj name="Worksheet" r:id="rId3" imgW="80485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17129"/>
                        <a:ext cx="822595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016203"/>
            <a:ext cx="8406135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847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497578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02. PROGRAMA 01: DIRECCIÓN GENERAL DE RELACIONES ECONÓMICAS INTERNACIONALES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50DE70A-DD6D-492A-8E6A-5730D7003F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321558"/>
              </p:ext>
            </p:extLst>
          </p:nvPr>
        </p:nvGraphicFramePr>
        <p:xfrm>
          <a:off x="405026" y="1805905"/>
          <a:ext cx="8210798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9" name="Worksheet" r:id="rId3" imgW="7458143" imgH="4143375" progId="Excel.Sheet.8">
                  <p:embed/>
                </p:oleObj>
              </mc:Choice>
              <mc:Fallback>
                <p:oleObj name="Worksheet" r:id="rId3" imgW="7458143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805905"/>
                        <a:ext cx="8210798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116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486407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34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02. PROGRAMA 02: PROMOCIÓN DE EXPORTACIONES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552409C-6BF2-4263-9CB6-72F9E10BA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308259"/>
              </p:ext>
            </p:extLst>
          </p:nvPr>
        </p:nvGraphicFramePr>
        <p:xfrm>
          <a:off x="405026" y="1700808"/>
          <a:ext cx="8210798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3" name="Worksheet" r:id="rId3" imgW="7410585" imgH="3076665" progId="Excel.Sheet.8">
                  <p:embed/>
                </p:oleObj>
              </mc:Choice>
              <mc:Fallback>
                <p:oleObj name="Worksheet" r:id="rId3" imgW="7410585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700808"/>
                        <a:ext cx="8210798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517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21088"/>
            <a:ext cx="8406135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5985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03. PROGRAMA 01: DIRECCIÓN DE FRONTERAS Y LÍMITES DE ESTADO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5F10849-7C54-4D33-8C72-B4D5875FB4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467785"/>
              </p:ext>
            </p:extLst>
          </p:nvPr>
        </p:nvGraphicFramePr>
        <p:xfrm>
          <a:off x="414337" y="1628800"/>
          <a:ext cx="8201487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6" name="Worksheet" r:id="rId3" imgW="7429500" imgH="2476590" progId="Excel.Sheet.8">
                  <p:embed/>
                </p:oleObj>
              </mc:Choice>
              <mc:Fallback>
                <p:oleObj name="Worksheet" r:id="rId3" imgW="7429500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628800"/>
                        <a:ext cx="8201487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06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01620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04. PROGRAMA 01: INSTITUTO ANTÁRTICO CHILENO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8AD6187-D464-484F-BD89-8F37091B2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720780"/>
              </p:ext>
            </p:extLst>
          </p:nvPr>
        </p:nvGraphicFramePr>
        <p:xfrm>
          <a:off x="405026" y="1653505"/>
          <a:ext cx="8210797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0" name="Worksheet" r:id="rId3" imgW="7915343" imgH="4295685" progId="Excel.Sheet.8">
                  <p:embed/>
                </p:oleObj>
              </mc:Choice>
              <mc:Fallback>
                <p:oleObj name="Worksheet" r:id="rId3" imgW="7915343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653505"/>
                        <a:ext cx="8210797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771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880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84784"/>
            <a:ext cx="8229600" cy="359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625" y="572014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05. PROGRAMA 01: AGENCIA DE COOPERACIÓN INTERNACIONAL DE CHILE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9FB19BC-B03F-4FB5-9C12-8CF5CFE67C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959252"/>
              </p:ext>
            </p:extLst>
          </p:nvPr>
        </p:nvGraphicFramePr>
        <p:xfrm>
          <a:off x="414337" y="1772816"/>
          <a:ext cx="8192086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Worksheet" r:id="rId3" imgW="7534343" imgH="2466885" progId="Excel.Sheet.8">
                  <p:embed/>
                </p:oleObj>
              </mc:Choice>
              <mc:Fallback>
                <p:oleObj name="Worksheet" r:id="rId3" imgW="7534343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72816"/>
                        <a:ext cx="8192086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92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El presupuesto vigente del Ministerio de Relaciones Exteriores corresponde a $122.018 millones  a US$216 millones. 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b="1" dirty="0"/>
              <a:t>En pesos, la ejecución acumulada </a:t>
            </a:r>
            <a:r>
              <a:rPr lang="es-CL" sz="1400" dirty="0"/>
              <a:t>finalizó en $39.226 millones, equivalentes a un 32% del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b="1" dirty="0"/>
              <a:t>En dólares</a:t>
            </a:r>
            <a:r>
              <a:rPr lang="es-CL" sz="1400" dirty="0"/>
              <a:t> se observó un 17% de avance presupuestario, con un total gastado de US$38 millones.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b="1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400" dirty="0">
                <a:solidFill>
                  <a:prstClr val="black"/>
                </a:solidFill>
              </a:rPr>
              <a:t>Respecto </a:t>
            </a:r>
            <a:r>
              <a:rPr lang="es-CL" sz="1400" dirty="0">
                <a:solidFill>
                  <a:prstClr val="black"/>
                </a:solidFill>
              </a:rPr>
              <a:t>a los recursos destinados a cumplir obligaciones del ejercicio presupuestario anterior (deuda flotante), se observa que la Subsecretaría de Relaciones Exteriores dispuso de un gasto de $62 millones. De igual forma, la Dirección de Fronteras y Límites dispuso de un total de $59 millones y el INACH, un devengo total de $476 millones. En estas dos últimas instituciones, no se observan los decretos modificatorios que agreguen estos recursos al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En la Dirección de Relaciones Económicas, el </a:t>
            </a:r>
            <a:r>
              <a:rPr lang="es-CL" sz="1400" b="1" dirty="0"/>
              <a:t>Programa de Defensa Comercial</a:t>
            </a:r>
            <a:r>
              <a:rPr lang="es-CL" sz="1400" dirty="0"/>
              <a:t>, con recursos vigentes por $134 millones, que tiene por objetivo la defensa de los intereses comerciales nacionales, buscando soluciones a los conflictos dentro de los mecanismos establecidos dentro de los acuerdos internacionales suscritos, finalizó con una ejecución presupuestaria de un 12% del presupuesto vigente.</a:t>
            </a:r>
          </a:p>
          <a:p>
            <a:pPr algn="just"/>
            <a:endParaRPr lang="es-CL" sz="1400" dirty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400" dirty="0">
                <a:latin typeface="+mn-lt"/>
              </a:rPr>
              <a:t>En la Dirección de Relaciones Económicas Internacionales, el </a:t>
            </a:r>
            <a:r>
              <a:rPr lang="es-CL" sz="1400" b="1" dirty="0">
                <a:latin typeface="+mn-lt"/>
              </a:rPr>
              <a:t>Programa Certificación de Origen</a:t>
            </a:r>
            <a:r>
              <a:rPr lang="es-CL" sz="1400" dirty="0">
                <a:latin typeface="+mn-lt"/>
              </a:rPr>
              <a:t>, con un presupuesto vigente de $1.002 millones, encargado de prestar el servicio de Certificación de Origen a exportadores con productos con destino a la Unión Europea, EFTA y China, alcanzó un 40% de gasto total. La asignación para </a:t>
            </a:r>
            <a:r>
              <a:rPr lang="es-CL" sz="1400" b="1" dirty="0">
                <a:latin typeface="+mn-lt"/>
              </a:rPr>
              <a:t>Negociaciones y Administración de Acuerdos</a:t>
            </a:r>
            <a:r>
              <a:rPr lang="es-CL" sz="1400" dirty="0">
                <a:latin typeface="+mn-lt"/>
              </a:rPr>
              <a:t>, con recursos adicionales por $1.094 millones, que totalizan un presupuesto vigente de $400 millones, alcanzó una ejecución de un 36%.</a:t>
            </a:r>
          </a:p>
          <a:p>
            <a:pPr marL="342900" indent="-342900" algn="just">
              <a:buFont typeface="+mj-lt"/>
              <a:buAutoNum type="arabicPeriod" startAt="6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400" dirty="0">
                <a:latin typeface="+mn-lt"/>
              </a:rPr>
              <a:t>Los </a:t>
            </a:r>
            <a:r>
              <a:rPr lang="es-CL" sz="1400" b="1" dirty="0">
                <a:latin typeface="+mn-lt"/>
              </a:rPr>
              <a:t>Proyectos y Actividades de Promoción</a:t>
            </a:r>
            <a:r>
              <a:rPr lang="es-CL" sz="1400" dirty="0">
                <a:latin typeface="+mn-lt"/>
              </a:rPr>
              <a:t>, con recursos vigentes por $7.506 millones, informan un avance de 42% del gasto.</a:t>
            </a:r>
          </a:p>
          <a:p>
            <a:pPr marL="342900" indent="-342900" algn="just">
              <a:buFont typeface="+mj-lt"/>
              <a:buAutoNum type="arabicPeriod" startAt="6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400" dirty="0">
                <a:latin typeface="+mn-lt"/>
              </a:rPr>
              <a:t>En la </a:t>
            </a:r>
            <a:r>
              <a:rPr lang="es-CL" sz="1400" b="1" dirty="0">
                <a:latin typeface="+mn-lt"/>
              </a:rPr>
              <a:t>Dirección de Fronteras y Límites de Estado</a:t>
            </a:r>
            <a:r>
              <a:rPr lang="es-CL" sz="1400" dirty="0">
                <a:latin typeface="+mn-lt"/>
              </a:rPr>
              <a:t>, los Programas Especiales de Fronteras y Límites, que incluye actividades relacionadas a la Plataforma Continental Extendida y otras actividades de carácter reservado, ejecutaron un total de $881 millones (16% de avance presupuestario). 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En la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Agencia de Cooperación Internacional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la transferencia al sector privado para “Cooperación Sur-Sur”, presentó una ejecución de recursos de 40%, con un total gastado de </a:t>
            </a:r>
            <a:r>
              <a:rPr lang="es-CL" sz="1400">
                <a:solidFill>
                  <a:prstClr val="black"/>
                </a:solidFill>
                <a:ea typeface="+mn-ea"/>
                <a:cs typeface="+mn-cs"/>
              </a:rPr>
              <a:t>$2.115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millones. </a:t>
            </a:r>
            <a:endParaRPr lang="es-CL" sz="1400" dirty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</p:spTree>
    <p:extLst>
      <p:ext uri="{BB962C8B-B14F-4D97-AF65-F5344CB8AC3E}">
        <p14:creationId xmlns:p14="http://schemas.microsoft.com/office/powerpoint/2010/main" val="143546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MAYO 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6775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porcentajes de gasto, del presupuesto en miles de pesos de 2019</a:t>
            </a:r>
          </a:p>
        </p:txBody>
      </p:sp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id="{C930BAD7-92D6-4E6A-B7C7-914158D6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877272"/>
            <a:ext cx="8406135" cy="365125"/>
          </a:xfrm>
        </p:spPr>
        <p:txBody>
          <a:bodyPr/>
          <a:lstStyle/>
          <a:p>
            <a:pPr lvl="0" algn="just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a Ley de Presupuestos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4C2356-FB06-498A-B7E3-AF884CC3F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47543"/>
            <a:ext cx="5832648" cy="37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MAYO 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6775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millones de pesos de 2019</a:t>
            </a:r>
          </a:p>
        </p:txBody>
      </p:sp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id="{C930BAD7-92D6-4E6A-B7C7-914158D6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944195"/>
            <a:ext cx="8406135" cy="365125"/>
          </a:xfrm>
        </p:spPr>
        <p:txBody>
          <a:bodyPr/>
          <a:lstStyle/>
          <a:p>
            <a:pPr lvl="0" algn="just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a Ley de Presupuestos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0134AD-061A-401F-AF83-E7466CFA6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051184"/>
            <a:ext cx="6264695" cy="36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4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MAYO 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6775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porcentajes de gasto, del presupuesto en miles de dólares de 2019</a:t>
            </a:r>
          </a:p>
        </p:txBody>
      </p:sp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id="{C930BAD7-92D6-4E6A-B7C7-914158D6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877272"/>
            <a:ext cx="8406135" cy="365125"/>
          </a:xfrm>
        </p:spPr>
        <p:txBody>
          <a:bodyPr/>
          <a:lstStyle/>
          <a:p>
            <a:pPr lvl="0" algn="just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a Ley de Presupuestos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F21970-CB2E-4581-ADA5-84BDF10B8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88839"/>
            <a:ext cx="5100606" cy="37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0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MAYO 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677516"/>
            <a:ext cx="8229600" cy="367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id="{CBBC771A-9A76-43BA-8515-F12F2BAA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337" y="6016203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A5A888-66B8-4FE0-8EF3-532581B29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2051183"/>
            <a:ext cx="8209213" cy="385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5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MAYO 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8384" y="1628800"/>
            <a:ext cx="1861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D6C978C-F9B9-4E16-A6C8-D810C8C0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337" y="6016203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D8CBEA-6FBB-404D-9C2E-12A7933C1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84" y="1988841"/>
            <a:ext cx="8205554" cy="39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MAYO 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8384" y="1628800"/>
            <a:ext cx="1967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dólares de 2019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D6C978C-F9B9-4E16-A6C8-D810C8C0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337" y="6016203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765635D-8070-4494-8CD3-238A36AC0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84" y="1988840"/>
            <a:ext cx="8186751" cy="39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1364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918</Words>
  <Application>Microsoft Office PowerPoint</Application>
  <PresentationFormat>Presentación en pantalla (4:3)</PresentationFormat>
  <Paragraphs>92</Paragraphs>
  <Slides>19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32" baseType="lpstr">
      <vt:lpstr>Andalus</vt:lpstr>
      <vt:lpstr>Arial</vt:lpstr>
      <vt:lpstr>Calibri</vt:lpstr>
      <vt:lpstr>Times New Roman</vt:lpstr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Imagen de mapa de bits</vt:lpstr>
      <vt:lpstr>Hoja de cálculo de Microsoft Excel 97-2003</vt:lpstr>
      <vt:lpstr>EJECUCIÓN ACUMULADA DE GASTOS PRESUPUESTARIOS AL MES DE MAYO DE 2019 PARTIDA 06: MINISTERIO DE RELACIONES EXTERIORES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155</cp:revision>
  <cp:lastPrinted>2016-07-04T14:42:46Z</cp:lastPrinted>
  <dcterms:created xsi:type="dcterms:W3CDTF">2016-06-23T13:38:47Z</dcterms:created>
  <dcterms:modified xsi:type="dcterms:W3CDTF">2019-07-09T22:47:30Z</dcterms:modified>
</cp:coreProperties>
</file>