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charts/chart1.xml" ContentType="application/vnd.openxmlformats-officedocument.drawingml.chart+xml"/>
  <Override PartName="/ppt/theme/themeOverride1.xml" ContentType="application/vnd.openxmlformats-officedocument.themeOverride+xml"/>
  <Override PartName="/ppt/charts/chart2.xml" ContentType="application/vnd.openxmlformats-officedocument.drawingml.chart+xml"/>
  <Override PartName="/ppt/theme/themeOverride2.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 id="2147483648" r:id="rId2"/>
  </p:sldMasterIdLst>
  <p:notesMasterIdLst>
    <p:notesMasterId r:id="rId11"/>
  </p:notesMasterIdLst>
  <p:handoutMasterIdLst>
    <p:handoutMasterId r:id="rId12"/>
  </p:handoutMasterIdLst>
  <p:sldIdLst>
    <p:sldId id="256" r:id="rId3"/>
    <p:sldId id="298" r:id="rId4"/>
    <p:sldId id="301" r:id="rId5"/>
    <p:sldId id="300" r:id="rId6"/>
    <p:sldId id="302" r:id="rId7"/>
    <p:sldId id="303" r:id="rId8"/>
    <p:sldId id="264" r:id="rId9"/>
    <p:sldId id="265" r:id="rId10"/>
  </p:sldIdLst>
  <p:sldSz cx="9144000" cy="6858000" type="screen4x3"/>
  <p:notesSz cx="7077075" cy="9363075"/>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49" userDrawn="1">
          <p15:clr>
            <a:srgbClr val="A4A3A4"/>
          </p15:clr>
        </p15:guide>
        <p15:guide id="2" pos="222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F5E91"/>
    <a:srgbClr val="173351"/>
    <a:srgbClr val="3B6285"/>
    <a:srgbClr val="26548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2921" autoAdjust="0"/>
  </p:normalViewPr>
  <p:slideViewPr>
    <p:cSldViewPr>
      <p:cViewPr varScale="1">
        <p:scale>
          <a:sx n="75" d="100"/>
          <a:sy n="75" d="100"/>
        </p:scale>
        <p:origin x="84" y="468"/>
      </p:cViewPr>
      <p:guideLst>
        <p:guide orient="horz" pos="2160"/>
        <p:guide pos="2880"/>
      </p:guideLst>
    </p:cSldViewPr>
  </p:slideViewPr>
  <p:notesTextViewPr>
    <p:cViewPr>
      <p:scale>
        <a:sx n="1" d="1"/>
        <a:sy n="1" d="1"/>
      </p:scale>
      <p:origin x="0" y="0"/>
    </p:cViewPr>
  </p:notesTextViewPr>
  <p:notesViewPr>
    <p:cSldViewPr>
      <p:cViewPr varScale="1">
        <p:scale>
          <a:sx n="53" d="100"/>
          <a:sy n="53" d="100"/>
        </p:scale>
        <p:origin x="-2850" y="-90"/>
      </p:cViewPr>
      <p:guideLst>
        <p:guide orient="horz" pos="2949"/>
        <p:guide pos="2229"/>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charts/_rels/chart1.xml.rels><?xml version="1.0" encoding="UTF-8" standalone="yes"?>
<Relationships xmlns="http://schemas.openxmlformats.org/package/2006/relationships"><Relationship Id="rId2" Type="http://schemas.openxmlformats.org/officeDocument/2006/relationships/package" Target="../embeddings/Microsoft_Excel_Worksheet.xlsx"/><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2" Type="http://schemas.openxmlformats.org/officeDocument/2006/relationships/package" Target="../embeddings/Microsoft_Excel_Worksheet1.xlsx"/><Relationship Id="rId1" Type="http://schemas.openxmlformats.org/officeDocument/2006/relationships/themeOverride" Target="../theme/themeOverrid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sz="1000" b="1" i="0" u="none" strike="noStrike" baseline="0">
                <a:solidFill>
                  <a:srgbClr val="000000"/>
                </a:solidFill>
                <a:latin typeface="Calibri"/>
                <a:ea typeface="Calibri"/>
                <a:cs typeface="Calibri"/>
              </a:defRPr>
            </a:pPr>
            <a:r>
              <a:rPr lang="es-CL" sz="1000"/>
              <a:t>% de Ejecución Mensual 2017 - 2018 - 2019</a:t>
            </a:r>
          </a:p>
        </c:rich>
      </c:tx>
      <c:overlay val="0"/>
    </c:title>
    <c:autoTitleDeleted val="0"/>
    <c:plotArea>
      <c:layout>
        <c:manualLayout>
          <c:layoutTarget val="inner"/>
          <c:xMode val="edge"/>
          <c:yMode val="edge"/>
          <c:x val="3.326935380678183E-2"/>
          <c:y val="0.14252099737532806"/>
          <c:w val="0.9436980166346769"/>
          <c:h val="0.63158366141732281"/>
        </c:manualLayout>
      </c:layout>
      <c:barChart>
        <c:barDir val="col"/>
        <c:grouping val="clustered"/>
        <c:varyColors val="0"/>
        <c:ser>
          <c:idx val="0"/>
          <c:order val="0"/>
          <c:tx>
            <c:strRef>
              <c:f>'Partida 04'!$C$32</c:f>
              <c:strCache>
                <c:ptCount val="1"/>
                <c:pt idx="0">
                  <c:v>% Ejecución Ppto. Vigente 2017</c:v>
                </c:pt>
              </c:strCache>
            </c:strRef>
          </c:tx>
          <c:spPr>
            <a:solidFill>
              <a:srgbClr val="9BBB59"/>
            </a:solidFill>
          </c:spPr>
          <c:invertIfNegative val="0"/>
          <c:dLbls>
            <c:spPr>
              <a:noFill/>
              <a:ln>
                <a:noFill/>
              </a:ln>
              <a:effectLst/>
            </c:spPr>
            <c:txPr>
              <a:bodyPr rot="-5400000" vert="horz"/>
              <a:lstStyle/>
              <a:p>
                <a:pPr>
                  <a:defRPr sz="800"/>
                </a:pPr>
                <a:endParaRPr lang="es-CL"/>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'Partida 04'!$D$31:$O$31</c:f>
              <c:strCache>
                <c:ptCount val="12"/>
                <c:pt idx="0">
                  <c:v>Ene</c:v>
                </c:pt>
                <c:pt idx="1">
                  <c:v>feb</c:v>
                </c:pt>
                <c:pt idx="2">
                  <c:v>Mar</c:v>
                </c:pt>
                <c:pt idx="3">
                  <c:v>Abr</c:v>
                </c:pt>
                <c:pt idx="4">
                  <c:v>May</c:v>
                </c:pt>
                <c:pt idx="5">
                  <c:v>Jun</c:v>
                </c:pt>
                <c:pt idx="6">
                  <c:v>Jul</c:v>
                </c:pt>
                <c:pt idx="7">
                  <c:v>Ago</c:v>
                </c:pt>
                <c:pt idx="8">
                  <c:v>Sep</c:v>
                </c:pt>
                <c:pt idx="9">
                  <c:v>Oct</c:v>
                </c:pt>
                <c:pt idx="10">
                  <c:v>Nov</c:v>
                </c:pt>
                <c:pt idx="11">
                  <c:v>Dic</c:v>
                </c:pt>
              </c:strCache>
            </c:strRef>
          </c:cat>
          <c:val>
            <c:numRef>
              <c:f>'Partida 04'!$D$32:$O$32</c:f>
              <c:numCache>
                <c:formatCode>0.0%</c:formatCode>
                <c:ptCount val="12"/>
                <c:pt idx="0">
                  <c:v>8.8999999999999996E-2</c:v>
                </c:pt>
                <c:pt idx="1">
                  <c:v>6.6000000000000003E-2</c:v>
                </c:pt>
                <c:pt idx="2">
                  <c:v>8.5999999999999993E-2</c:v>
                </c:pt>
                <c:pt idx="3">
                  <c:v>9.6000000000000002E-2</c:v>
                </c:pt>
                <c:pt idx="4">
                  <c:v>7.1999999999999995E-2</c:v>
                </c:pt>
                <c:pt idx="5">
                  <c:v>0.107</c:v>
                </c:pt>
                <c:pt idx="6">
                  <c:v>6.4000000000000001E-2</c:v>
                </c:pt>
                <c:pt idx="7">
                  <c:v>7.4999999999999997E-2</c:v>
                </c:pt>
                <c:pt idx="8">
                  <c:v>0.1</c:v>
                </c:pt>
                <c:pt idx="9">
                  <c:v>6.3E-2</c:v>
                </c:pt>
                <c:pt idx="10">
                  <c:v>7.6999999999999999E-2</c:v>
                </c:pt>
                <c:pt idx="11">
                  <c:v>0.152</c:v>
                </c:pt>
              </c:numCache>
            </c:numRef>
          </c:val>
          <c:extLst>
            <c:ext xmlns:c16="http://schemas.microsoft.com/office/drawing/2014/chart" uri="{C3380CC4-5D6E-409C-BE32-E72D297353CC}">
              <c16:uniqueId val="{00000000-4BE3-477C-B83C-8D6E4565D43D}"/>
            </c:ext>
          </c:extLst>
        </c:ser>
        <c:ser>
          <c:idx val="1"/>
          <c:order val="1"/>
          <c:tx>
            <c:strRef>
              <c:f>'Partida 04'!$C$33</c:f>
              <c:strCache>
                <c:ptCount val="1"/>
                <c:pt idx="0">
                  <c:v>% Ejecución Ppto. Vigente 2018</c:v>
                </c:pt>
              </c:strCache>
            </c:strRef>
          </c:tx>
          <c:spPr>
            <a:solidFill>
              <a:srgbClr val="0070C0"/>
            </a:solidFill>
          </c:spPr>
          <c:invertIfNegative val="0"/>
          <c:dLbls>
            <c:spPr>
              <a:noFill/>
              <a:ln>
                <a:noFill/>
              </a:ln>
              <a:effectLst/>
            </c:spPr>
            <c:txPr>
              <a:bodyPr rot="-5400000" vert="horz"/>
              <a:lstStyle/>
              <a:p>
                <a:pPr>
                  <a:defRPr sz="800"/>
                </a:pPr>
                <a:endParaRPr lang="es-CL"/>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'Partida 04'!$D$31:$O$31</c:f>
              <c:strCache>
                <c:ptCount val="12"/>
                <c:pt idx="0">
                  <c:v>Ene</c:v>
                </c:pt>
                <c:pt idx="1">
                  <c:v>feb</c:v>
                </c:pt>
                <c:pt idx="2">
                  <c:v>Mar</c:v>
                </c:pt>
                <c:pt idx="3">
                  <c:v>Abr</c:v>
                </c:pt>
                <c:pt idx="4">
                  <c:v>May</c:v>
                </c:pt>
                <c:pt idx="5">
                  <c:v>Jun</c:v>
                </c:pt>
                <c:pt idx="6">
                  <c:v>Jul</c:v>
                </c:pt>
                <c:pt idx="7">
                  <c:v>Ago</c:v>
                </c:pt>
                <c:pt idx="8">
                  <c:v>Sep</c:v>
                </c:pt>
                <c:pt idx="9">
                  <c:v>Oct</c:v>
                </c:pt>
                <c:pt idx="10">
                  <c:v>Nov</c:v>
                </c:pt>
                <c:pt idx="11">
                  <c:v>Dic</c:v>
                </c:pt>
              </c:strCache>
            </c:strRef>
          </c:cat>
          <c:val>
            <c:numRef>
              <c:f>'Partida 04'!$D$33:$O$33</c:f>
              <c:numCache>
                <c:formatCode>0.0%</c:formatCode>
                <c:ptCount val="12"/>
                <c:pt idx="0">
                  <c:v>0.112</c:v>
                </c:pt>
                <c:pt idx="1">
                  <c:v>6.8000000000000005E-2</c:v>
                </c:pt>
                <c:pt idx="2">
                  <c:v>9.1999999999999998E-2</c:v>
                </c:pt>
                <c:pt idx="3">
                  <c:v>9.6000000000000002E-2</c:v>
                </c:pt>
                <c:pt idx="4">
                  <c:v>6.7000000000000004E-2</c:v>
                </c:pt>
                <c:pt idx="5">
                  <c:v>0.108</c:v>
                </c:pt>
                <c:pt idx="6">
                  <c:v>7.2999999999999995E-2</c:v>
                </c:pt>
                <c:pt idx="7">
                  <c:v>7.2999999999999995E-2</c:v>
                </c:pt>
                <c:pt idx="8">
                  <c:v>0.106</c:v>
                </c:pt>
                <c:pt idx="9">
                  <c:v>5.8999999999999997E-2</c:v>
                </c:pt>
                <c:pt idx="10">
                  <c:v>8.7999999999999995E-2</c:v>
                </c:pt>
                <c:pt idx="11">
                  <c:v>0.13800000000000001</c:v>
                </c:pt>
              </c:numCache>
            </c:numRef>
          </c:val>
          <c:extLst>
            <c:ext xmlns:c16="http://schemas.microsoft.com/office/drawing/2014/chart" uri="{C3380CC4-5D6E-409C-BE32-E72D297353CC}">
              <c16:uniqueId val="{00000001-4BE3-477C-B83C-8D6E4565D43D}"/>
            </c:ext>
          </c:extLst>
        </c:ser>
        <c:ser>
          <c:idx val="2"/>
          <c:order val="2"/>
          <c:tx>
            <c:strRef>
              <c:f>'Partida 04'!$C$34</c:f>
              <c:strCache>
                <c:ptCount val="1"/>
                <c:pt idx="0">
                  <c:v>% Ejecución Ppto. Vigente 2019</c:v>
                </c:pt>
              </c:strCache>
            </c:strRef>
          </c:tx>
          <c:spPr>
            <a:solidFill>
              <a:srgbClr val="C0504D"/>
            </a:solidFill>
          </c:spPr>
          <c:invertIfNegative val="0"/>
          <c:dLbls>
            <c:spPr>
              <a:noFill/>
              <a:ln>
                <a:noFill/>
              </a:ln>
              <a:effectLst/>
            </c:spPr>
            <c:txPr>
              <a:bodyPr rot="-5400000" vert="horz"/>
              <a:lstStyle/>
              <a:p>
                <a:pPr>
                  <a:defRPr sz="800"/>
                </a:pPr>
                <a:endParaRPr lang="es-CL"/>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'Partida 04'!$D$31:$O$31</c:f>
              <c:strCache>
                <c:ptCount val="12"/>
                <c:pt idx="0">
                  <c:v>Ene</c:v>
                </c:pt>
                <c:pt idx="1">
                  <c:v>feb</c:v>
                </c:pt>
                <c:pt idx="2">
                  <c:v>Mar</c:v>
                </c:pt>
                <c:pt idx="3">
                  <c:v>Abr</c:v>
                </c:pt>
                <c:pt idx="4">
                  <c:v>May</c:v>
                </c:pt>
                <c:pt idx="5">
                  <c:v>Jun</c:v>
                </c:pt>
                <c:pt idx="6">
                  <c:v>Jul</c:v>
                </c:pt>
                <c:pt idx="7">
                  <c:v>Ago</c:v>
                </c:pt>
                <c:pt idx="8">
                  <c:v>Sep</c:v>
                </c:pt>
                <c:pt idx="9">
                  <c:v>Oct</c:v>
                </c:pt>
                <c:pt idx="10">
                  <c:v>Nov</c:v>
                </c:pt>
                <c:pt idx="11">
                  <c:v>Dic</c:v>
                </c:pt>
              </c:strCache>
            </c:strRef>
          </c:cat>
          <c:val>
            <c:numRef>
              <c:f>'Partida 04'!$D$34:$H$34</c:f>
              <c:numCache>
                <c:formatCode>0.0%</c:formatCode>
                <c:ptCount val="5"/>
                <c:pt idx="0">
                  <c:v>9.8465307841019034E-2</c:v>
                </c:pt>
                <c:pt idx="1">
                  <c:v>6.6063434414056529E-2</c:v>
                </c:pt>
                <c:pt idx="2">
                  <c:v>8.3910710045843051E-2</c:v>
                </c:pt>
                <c:pt idx="3">
                  <c:v>0.10390455919652329</c:v>
                </c:pt>
                <c:pt idx="4">
                  <c:v>6.9628237819129385E-2</c:v>
                </c:pt>
              </c:numCache>
            </c:numRef>
          </c:val>
          <c:extLst>
            <c:ext xmlns:c16="http://schemas.microsoft.com/office/drawing/2014/chart" uri="{C3380CC4-5D6E-409C-BE32-E72D297353CC}">
              <c16:uniqueId val="{00000002-4BE3-477C-B83C-8D6E4565D43D}"/>
            </c:ext>
          </c:extLst>
        </c:ser>
        <c:dLbls>
          <c:showLegendKey val="0"/>
          <c:showVal val="0"/>
          <c:showCatName val="0"/>
          <c:showSerName val="0"/>
          <c:showPercent val="0"/>
          <c:showBubbleSize val="0"/>
        </c:dLbls>
        <c:gapWidth val="150"/>
        <c:overlap val="-49"/>
        <c:axId val="123764096"/>
        <c:axId val="123778176"/>
      </c:barChart>
      <c:catAx>
        <c:axId val="123764096"/>
        <c:scaling>
          <c:orientation val="minMax"/>
        </c:scaling>
        <c:delete val="0"/>
        <c:axPos val="b"/>
        <c:numFmt formatCode="General" sourceLinked="1"/>
        <c:majorTickMark val="none"/>
        <c:minorTickMark val="none"/>
        <c:tickLblPos val="nextTo"/>
        <c:txPr>
          <a:bodyPr rot="-2160000" vert="horz" anchor="ctr" anchorCtr="0"/>
          <a:lstStyle/>
          <a:p>
            <a:pPr>
              <a:defRPr sz="800" b="0" i="0" u="none" strike="noStrike" baseline="0">
                <a:solidFill>
                  <a:srgbClr val="000000"/>
                </a:solidFill>
                <a:latin typeface="Calibri"/>
                <a:ea typeface="Calibri"/>
                <a:cs typeface="Calibri"/>
              </a:defRPr>
            </a:pPr>
            <a:endParaRPr lang="es-CL"/>
          </a:p>
        </c:txPr>
        <c:crossAx val="123778176"/>
        <c:crosses val="autoZero"/>
        <c:auto val="0"/>
        <c:lblAlgn val="ctr"/>
        <c:lblOffset val="100"/>
        <c:noMultiLvlLbl val="0"/>
      </c:catAx>
      <c:valAx>
        <c:axId val="123778176"/>
        <c:scaling>
          <c:orientation val="minMax"/>
        </c:scaling>
        <c:delete val="0"/>
        <c:axPos val="l"/>
        <c:numFmt formatCode="0.0%" sourceLinked="1"/>
        <c:majorTickMark val="out"/>
        <c:minorTickMark val="none"/>
        <c:tickLblPos val="nextTo"/>
        <c:txPr>
          <a:bodyPr/>
          <a:lstStyle/>
          <a:p>
            <a:pPr>
              <a:defRPr sz="800"/>
            </a:pPr>
            <a:endParaRPr lang="es-CL"/>
          </a:p>
        </c:txPr>
        <c:crossAx val="123764096"/>
        <c:crosses val="autoZero"/>
        <c:crossBetween val="between"/>
      </c:valAx>
    </c:plotArea>
    <c:legend>
      <c:legendPos val="b"/>
      <c:overlay val="0"/>
      <c:txPr>
        <a:bodyPr/>
        <a:lstStyle/>
        <a:p>
          <a:pPr>
            <a:defRPr sz="800" b="0" i="0" u="none" strike="noStrike" baseline="0">
              <a:solidFill>
                <a:srgbClr val="000000"/>
              </a:solidFill>
              <a:latin typeface="Calibri"/>
              <a:ea typeface="Calibri"/>
              <a:cs typeface="Calibri"/>
            </a:defRPr>
          </a:pPr>
          <a:endParaRPr lang="es-CL"/>
        </a:p>
      </c:txPr>
    </c:legend>
    <c:plotVisOnly val="1"/>
    <c:dispBlanksAs val="gap"/>
    <c:showDLblsOverMax val="0"/>
  </c:chart>
  <c:txPr>
    <a:bodyPr/>
    <a:lstStyle/>
    <a:p>
      <a:pPr>
        <a:defRPr sz="1000" b="0" i="0" u="none" strike="noStrike" baseline="0">
          <a:solidFill>
            <a:srgbClr val="000000"/>
          </a:solidFill>
          <a:latin typeface="Calibri"/>
          <a:ea typeface="Calibri"/>
          <a:cs typeface="Calibri"/>
        </a:defRPr>
      </a:pPr>
      <a:endParaRPr lang="es-CL"/>
    </a:p>
  </c:txPr>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sz="1000" b="1" i="0" u="none" strike="noStrike" baseline="0">
                <a:solidFill>
                  <a:srgbClr val="000000"/>
                </a:solidFill>
                <a:latin typeface="Calibri"/>
                <a:ea typeface="Calibri"/>
                <a:cs typeface="Calibri"/>
              </a:defRPr>
            </a:pPr>
            <a:r>
              <a:rPr lang="es-CL" sz="1000"/>
              <a:t>% de Ejecución Acumulada 2017 - 2018 - 2019</a:t>
            </a:r>
          </a:p>
        </c:rich>
      </c:tx>
      <c:overlay val="0"/>
    </c:title>
    <c:autoTitleDeleted val="0"/>
    <c:plotArea>
      <c:layout/>
      <c:lineChart>
        <c:grouping val="standard"/>
        <c:varyColors val="0"/>
        <c:ser>
          <c:idx val="0"/>
          <c:order val="0"/>
          <c:tx>
            <c:strRef>
              <c:f>'Partida 04'!$C$28</c:f>
              <c:strCache>
                <c:ptCount val="1"/>
                <c:pt idx="0">
                  <c:v>% Ejecución Ppto. Vigente 2017</c:v>
                </c:pt>
              </c:strCache>
            </c:strRef>
          </c:tx>
          <c:spPr>
            <a:ln>
              <a:solidFill>
                <a:srgbClr val="9BBB59"/>
              </a:solidFill>
            </a:ln>
          </c:spPr>
          <c:marker>
            <c:symbol val="none"/>
          </c:marker>
          <c:cat>
            <c:strRef>
              <c:f>'Partida 04'!$D$27:$O$27</c:f>
              <c:strCache>
                <c:ptCount val="12"/>
                <c:pt idx="0">
                  <c:v>Ene</c:v>
                </c:pt>
                <c:pt idx="1">
                  <c:v>feb</c:v>
                </c:pt>
                <c:pt idx="2">
                  <c:v>Mar</c:v>
                </c:pt>
                <c:pt idx="3">
                  <c:v>Abr</c:v>
                </c:pt>
                <c:pt idx="4">
                  <c:v>May</c:v>
                </c:pt>
                <c:pt idx="5">
                  <c:v>Jun</c:v>
                </c:pt>
                <c:pt idx="6">
                  <c:v>Jul</c:v>
                </c:pt>
                <c:pt idx="7">
                  <c:v>Ago</c:v>
                </c:pt>
                <c:pt idx="8">
                  <c:v>Sep</c:v>
                </c:pt>
                <c:pt idx="9">
                  <c:v>Oct</c:v>
                </c:pt>
                <c:pt idx="10">
                  <c:v>Nov</c:v>
                </c:pt>
                <c:pt idx="11">
                  <c:v>Dic</c:v>
                </c:pt>
              </c:strCache>
            </c:strRef>
          </c:cat>
          <c:val>
            <c:numRef>
              <c:f>'Partida 04'!$D$28:$O$28</c:f>
              <c:numCache>
                <c:formatCode>0.0%</c:formatCode>
                <c:ptCount val="12"/>
                <c:pt idx="0">
                  <c:v>8.8999999999999996E-2</c:v>
                </c:pt>
                <c:pt idx="1">
                  <c:v>0.155</c:v>
                </c:pt>
                <c:pt idx="2">
                  <c:v>0.23799999999999999</c:v>
                </c:pt>
                <c:pt idx="3">
                  <c:v>0.33300000000000002</c:v>
                </c:pt>
                <c:pt idx="4">
                  <c:v>0.40600000000000003</c:v>
                </c:pt>
                <c:pt idx="5">
                  <c:v>0.504</c:v>
                </c:pt>
                <c:pt idx="6">
                  <c:v>0.51500000000000001</c:v>
                </c:pt>
                <c:pt idx="7">
                  <c:v>0.59</c:v>
                </c:pt>
                <c:pt idx="8">
                  <c:v>0.68899999999999995</c:v>
                </c:pt>
                <c:pt idx="9">
                  <c:v>0.74299999999999999</c:v>
                </c:pt>
                <c:pt idx="10">
                  <c:v>0.83799999999999997</c:v>
                </c:pt>
                <c:pt idx="11">
                  <c:v>0.98799999999999999</c:v>
                </c:pt>
              </c:numCache>
            </c:numRef>
          </c:val>
          <c:smooth val="0"/>
          <c:extLst>
            <c:ext xmlns:c16="http://schemas.microsoft.com/office/drawing/2014/chart" uri="{C3380CC4-5D6E-409C-BE32-E72D297353CC}">
              <c16:uniqueId val="{00000000-A37E-476A-953D-972BADC0483D}"/>
            </c:ext>
          </c:extLst>
        </c:ser>
        <c:ser>
          <c:idx val="1"/>
          <c:order val="1"/>
          <c:tx>
            <c:strRef>
              <c:f>'Partida 04'!$C$29</c:f>
              <c:strCache>
                <c:ptCount val="1"/>
                <c:pt idx="0">
                  <c:v>% Ejecución Ppto. Vigente 2018</c:v>
                </c:pt>
              </c:strCache>
            </c:strRef>
          </c:tx>
          <c:spPr>
            <a:ln>
              <a:solidFill>
                <a:srgbClr val="0070C0"/>
              </a:solidFill>
            </a:ln>
          </c:spPr>
          <c:marker>
            <c:symbol val="none"/>
          </c:marker>
          <c:cat>
            <c:strRef>
              <c:f>'Partida 04'!$D$27:$O$27</c:f>
              <c:strCache>
                <c:ptCount val="12"/>
                <c:pt idx="0">
                  <c:v>Ene</c:v>
                </c:pt>
                <c:pt idx="1">
                  <c:v>feb</c:v>
                </c:pt>
                <c:pt idx="2">
                  <c:v>Mar</c:v>
                </c:pt>
                <c:pt idx="3">
                  <c:v>Abr</c:v>
                </c:pt>
                <c:pt idx="4">
                  <c:v>May</c:v>
                </c:pt>
                <c:pt idx="5">
                  <c:v>Jun</c:v>
                </c:pt>
                <c:pt idx="6">
                  <c:v>Jul</c:v>
                </c:pt>
                <c:pt idx="7">
                  <c:v>Ago</c:v>
                </c:pt>
                <c:pt idx="8">
                  <c:v>Sep</c:v>
                </c:pt>
                <c:pt idx="9">
                  <c:v>Oct</c:v>
                </c:pt>
                <c:pt idx="10">
                  <c:v>Nov</c:v>
                </c:pt>
                <c:pt idx="11">
                  <c:v>Dic</c:v>
                </c:pt>
              </c:strCache>
            </c:strRef>
          </c:cat>
          <c:val>
            <c:numRef>
              <c:f>'Partida 04'!$D$29:$O$29</c:f>
              <c:numCache>
                <c:formatCode>0.0%</c:formatCode>
                <c:ptCount val="12"/>
                <c:pt idx="0">
                  <c:v>0.112</c:v>
                </c:pt>
                <c:pt idx="1">
                  <c:v>0.18</c:v>
                </c:pt>
                <c:pt idx="2">
                  <c:v>0.27200000000000002</c:v>
                </c:pt>
                <c:pt idx="3">
                  <c:v>0.35499999999999998</c:v>
                </c:pt>
                <c:pt idx="4">
                  <c:v>0.42199999999999999</c:v>
                </c:pt>
                <c:pt idx="5">
                  <c:v>0.53100000000000003</c:v>
                </c:pt>
                <c:pt idx="6">
                  <c:v>0.60899999999999999</c:v>
                </c:pt>
                <c:pt idx="7">
                  <c:v>0.622</c:v>
                </c:pt>
                <c:pt idx="8">
                  <c:v>0.72799999999999998</c:v>
                </c:pt>
                <c:pt idx="9">
                  <c:v>0.78500000000000003</c:v>
                </c:pt>
                <c:pt idx="10">
                  <c:v>0.873</c:v>
                </c:pt>
                <c:pt idx="11">
                  <c:v>0.98399999999999999</c:v>
                </c:pt>
              </c:numCache>
            </c:numRef>
          </c:val>
          <c:smooth val="0"/>
          <c:extLst>
            <c:ext xmlns:c16="http://schemas.microsoft.com/office/drawing/2014/chart" uri="{C3380CC4-5D6E-409C-BE32-E72D297353CC}">
              <c16:uniqueId val="{00000001-A37E-476A-953D-972BADC0483D}"/>
            </c:ext>
          </c:extLst>
        </c:ser>
        <c:ser>
          <c:idx val="2"/>
          <c:order val="2"/>
          <c:tx>
            <c:strRef>
              <c:f>'Partida 04'!$C$30</c:f>
              <c:strCache>
                <c:ptCount val="1"/>
                <c:pt idx="0">
                  <c:v>% Ejecución Ppto. Vigente 2019</c:v>
                </c:pt>
              </c:strCache>
            </c:strRef>
          </c:tx>
          <c:spPr>
            <a:ln>
              <a:solidFill>
                <a:srgbClr val="C00000"/>
              </a:solidFill>
            </a:ln>
          </c:spPr>
          <c:marker>
            <c:symbol val="none"/>
          </c:marker>
          <c:dLbls>
            <c:dLbl>
              <c:idx val="0"/>
              <c:layout>
                <c:manualLayout>
                  <c:x val="-3.5153797865662272E-2"/>
                  <c:y val="2.916666666666666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A37E-476A-953D-972BADC0483D}"/>
                </c:ext>
              </c:extLst>
            </c:dLbl>
            <c:dLbl>
              <c:idx val="1"/>
              <c:layout>
                <c:manualLayout>
                  <c:x val="-4.519774011299435E-2"/>
                  <c:y val="2.916666666666659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A37E-476A-953D-972BADC0483D}"/>
                </c:ext>
              </c:extLst>
            </c:dLbl>
            <c:dLbl>
              <c:idx val="2"/>
              <c:layout>
                <c:manualLayout>
                  <c:x val="-5.0219711236660386E-2"/>
                  <c:y val="2.916666666666659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A37E-476A-953D-972BADC0483D}"/>
                </c:ext>
              </c:extLst>
            </c:dLbl>
            <c:dLbl>
              <c:idx val="3"/>
              <c:layout>
                <c:manualLayout>
                  <c:x val="-4.2686754551161374E-2"/>
                  <c:y val="3.333333333333333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A37E-476A-953D-972BADC0483D}"/>
                </c:ext>
              </c:extLst>
            </c:dLbl>
            <c:dLbl>
              <c:idx val="4"/>
              <c:layout>
                <c:manualLayout>
                  <c:x val="-4.0175768989328314E-2"/>
                  <c:y val="4.583333333333325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A37E-476A-953D-972BADC0483D}"/>
                </c:ext>
              </c:extLst>
            </c:dLbl>
            <c:spPr>
              <a:noFill/>
              <a:ln>
                <a:noFill/>
              </a:ln>
              <a:effectLst/>
            </c:spPr>
            <c:txPr>
              <a:bodyPr/>
              <a:lstStyle/>
              <a:p>
                <a:pPr>
                  <a:defRPr sz="800" b="1"/>
                </a:pPr>
                <a:endParaRPr lang="es-CL"/>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'Partida 04'!$D$27:$O$27</c:f>
              <c:strCache>
                <c:ptCount val="12"/>
                <c:pt idx="0">
                  <c:v>Ene</c:v>
                </c:pt>
                <c:pt idx="1">
                  <c:v>feb</c:v>
                </c:pt>
                <c:pt idx="2">
                  <c:v>Mar</c:v>
                </c:pt>
                <c:pt idx="3">
                  <c:v>Abr</c:v>
                </c:pt>
                <c:pt idx="4">
                  <c:v>May</c:v>
                </c:pt>
                <c:pt idx="5">
                  <c:v>Jun</c:v>
                </c:pt>
                <c:pt idx="6">
                  <c:v>Jul</c:v>
                </c:pt>
                <c:pt idx="7">
                  <c:v>Ago</c:v>
                </c:pt>
                <c:pt idx="8">
                  <c:v>Sep</c:v>
                </c:pt>
                <c:pt idx="9">
                  <c:v>Oct</c:v>
                </c:pt>
                <c:pt idx="10">
                  <c:v>Nov</c:v>
                </c:pt>
                <c:pt idx="11">
                  <c:v>Dic</c:v>
                </c:pt>
              </c:strCache>
            </c:strRef>
          </c:cat>
          <c:val>
            <c:numRef>
              <c:f>'Partida 04'!$D$30:$H$30</c:f>
              <c:numCache>
                <c:formatCode>0.0%</c:formatCode>
                <c:ptCount val="5"/>
                <c:pt idx="0">
                  <c:v>9.8465307841019034E-2</c:v>
                </c:pt>
                <c:pt idx="1">
                  <c:v>0.16452874225507555</c:v>
                </c:pt>
                <c:pt idx="2">
                  <c:v>0.24358350545267077</c:v>
                </c:pt>
                <c:pt idx="3">
                  <c:v>0.34748806464919407</c:v>
                </c:pt>
                <c:pt idx="4">
                  <c:v>0.41711630246832343</c:v>
                </c:pt>
              </c:numCache>
            </c:numRef>
          </c:val>
          <c:smooth val="0"/>
          <c:extLst>
            <c:ext xmlns:c16="http://schemas.microsoft.com/office/drawing/2014/chart" uri="{C3380CC4-5D6E-409C-BE32-E72D297353CC}">
              <c16:uniqueId val="{00000007-A37E-476A-953D-972BADC0483D}"/>
            </c:ext>
          </c:extLst>
        </c:ser>
        <c:dLbls>
          <c:showLegendKey val="0"/>
          <c:showVal val="0"/>
          <c:showCatName val="0"/>
          <c:showSerName val="0"/>
          <c:showPercent val="0"/>
          <c:showBubbleSize val="0"/>
        </c:dLbls>
        <c:smooth val="0"/>
        <c:axId val="66230528"/>
        <c:axId val="66236416"/>
      </c:lineChart>
      <c:catAx>
        <c:axId val="66230528"/>
        <c:scaling>
          <c:orientation val="minMax"/>
        </c:scaling>
        <c:delete val="0"/>
        <c:axPos val="b"/>
        <c:numFmt formatCode="General" sourceLinked="1"/>
        <c:majorTickMark val="none"/>
        <c:minorTickMark val="none"/>
        <c:tickLblPos val="low"/>
        <c:txPr>
          <a:bodyPr rot="-1620000" vert="horz"/>
          <a:lstStyle/>
          <a:p>
            <a:pPr>
              <a:defRPr sz="800" b="0" i="0" u="none" strike="noStrike" baseline="0">
                <a:ln>
                  <a:noFill/>
                  <a:headEnd type="none"/>
                </a:ln>
                <a:solidFill>
                  <a:srgbClr val="000000">
                    <a:alpha val="90000"/>
                  </a:srgbClr>
                </a:solidFill>
                <a:latin typeface="Calibri"/>
                <a:ea typeface="Calibri"/>
                <a:cs typeface="Calibri"/>
              </a:defRPr>
            </a:pPr>
            <a:endParaRPr lang="es-CL"/>
          </a:p>
        </c:txPr>
        <c:crossAx val="66236416"/>
        <c:crosses val="autoZero"/>
        <c:auto val="1"/>
        <c:lblAlgn val="ctr"/>
        <c:lblOffset val="100"/>
        <c:tickLblSkip val="1"/>
        <c:noMultiLvlLbl val="0"/>
      </c:catAx>
      <c:valAx>
        <c:axId val="66236416"/>
        <c:scaling>
          <c:orientation val="minMax"/>
        </c:scaling>
        <c:delete val="0"/>
        <c:axPos val="l"/>
        <c:majorGridlines/>
        <c:numFmt formatCode="0.0%" sourceLinked="1"/>
        <c:majorTickMark val="none"/>
        <c:minorTickMark val="none"/>
        <c:tickLblPos val="nextTo"/>
        <c:txPr>
          <a:bodyPr rot="0" vert="horz"/>
          <a:lstStyle/>
          <a:p>
            <a:pPr>
              <a:defRPr sz="800" b="0" i="0" u="none" strike="noStrike" baseline="0">
                <a:solidFill>
                  <a:srgbClr val="000000"/>
                </a:solidFill>
                <a:latin typeface="Calibri"/>
                <a:ea typeface="Calibri"/>
                <a:cs typeface="Calibri"/>
              </a:defRPr>
            </a:pPr>
            <a:endParaRPr lang="es-CL"/>
          </a:p>
        </c:txPr>
        <c:crossAx val="66230528"/>
        <c:crosses val="autoZero"/>
        <c:crossBetween val="between"/>
      </c:valAx>
    </c:plotArea>
    <c:legend>
      <c:legendPos val="b"/>
      <c:overlay val="0"/>
      <c:txPr>
        <a:bodyPr/>
        <a:lstStyle/>
        <a:p>
          <a:pPr>
            <a:defRPr sz="800"/>
          </a:pPr>
          <a:endParaRPr lang="es-CL"/>
        </a:p>
      </c:txPr>
    </c:legend>
    <c:plotVisOnly val="1"/>
    <c:dispBlanksAs val="gap"/>
    <c:showDLblsOverMax val="0"/>
  </c:chart>
  <c:txPr>
    <a:bodyPr/>
    <a:lstStyle/>
    <a:p>
      <a:pPr>
        <a:defRPr sz="1000" b="0" i="0" u="none" strike="noStrike" baseline="0">
          <a:solidFill>
            <a:srgbClr val="000000"/>
          </a:solidFill>
          <a:latin typeface="Calibri"/>
          <a:ea typeface="Calibri"/>
          <a:cs typeface="Calibri"/>
        </a:defRPr>
      </a:pPr>
      <a:endParaRPr lang="es-CL"/>
    </a:p>
  </c:txPr>
  <c:externalData r:id="rId2">
    <c:autoUpdate val="0"/>
  </c:externalData>
</c:chartSpace>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4" y="0"/>
            <a:ext cx="3066733" cy="468154"/>
          </a:xfrm>
          <a:prstGeom prst="rect">
            <a:avLst/>
          </a:prstGeom>
        </p:spPr>
        <p:txBody>
          <a:bodyPr vert="horz" lIns="92845" tIns="46422" rIns="92845" bIns="46422" rtlCol="0"/>
          <a:lstStyle>
            <a:lvl1pPr algn="l">
              <a:defRPr sz="1200"/>
            </a:lvl1pPr>
          </a:lstStyle>
          <a:p>
            <a:endParaRPr lang="es-CL"/>
          </a:p>
        </p:txBody>
      </p:sp>
      <p:sp>
        <p:nvSpPr>
          <p:cNvPr id="3" name="2 Marcador de fecha"/>
          <p:cNvSpPr>
            <a:spLocks noGrp="1"/>
          </p:cNvSpPr>
          <p:nvPr>
            <p:ph type="dt" sz="quarter" idx="1"/>
          </p:nvPr>
        </p:nvSpPr>
        <p:spPr>
          <a:xfrm>
            <a:off x="4008710" y="0"/>
            <a:ext cx="3066733" cy="468154"/>
          </a:xfrm>
          <a:prstGeom prst="rect">
            <a:avLst/>
          </a:prstGeom>
        </p:spPr>
        <p:txBody>
          <a:bodyPr vert="horz" lIns="92845" tIns="46422" rIns="92845" bIns="46422" rtlCol="0"/>
          <a:lstStyle>
            <a:lvl1pPr algn="r">
              <a:defRPr sz="1200"/>
            </a:lvl1pPr>
          </a:lstStyle>
          <a:p>
            <a:fld id="{616FA1BA-8A8E-4023-9C91-FC56F051C6FA}" type="datetimeFigureOut">
              <a:rPr lang="es-CL" smtClean="0"/>
              <a:t>03-07-2019</a:t>
            </a:fld>
            <a:endParaRPr lang="es-CL"/>
          </a:p>
        </p:txBody>
      </p:sp>
      <p:sp>
        <p:nvSpPr>
          <p:cNvPr id="4" name="3 Marcador de pie de página"/>
          <p:cNvSpPr>
            <a:spLocks noGrp="1"/>
          </p:cNvSpPr>
          <p:nvPr>
            <p:ph type="ftr" sz="quarter" idx="2"/>
          </p:nvPr>
        </p:nvSpPr>
        <p:spPr>
          <a:xfrm>
            <a:off x="4" y="8893296"/>
            <a:ext cx="3066733" cy="468154"/>
          </a:xfrm>
          <a:prstGeom prst="rect">
            <a:avLst/>
          </a:prstGeom>
        </p:spPr>
        <p:txBody>
          <a:bodyPr vert="horz" lIns="92845" tIns="46422" rIns="92845" bIns="46422" rtlCol="0" anchor="b"/>
          <a:lstStyle>
            <a:lvl1pPr algn="l">
              <a:defRPr sz="1200"/>
            </a:lvl1pPr>
          </a:lstStyle>
          <a:p>
            <a:endParaRPr lang="es-CL"/>
          </a:p>
        </p:txBody>
      </p:sp>
      <p:sp>
        <p:nvSpPr>
          <p:cNvPr id="5" name="4 Marcador de número de diapositiva"/>
          <p:cNvSpPr>
            <a:spLocks noGrp="1"/>
          </p:cNvSpPr>
          <p:nvPr>
            <p:ph type="sldNum" sz="quarter" idx="3"/>
          </p:nvPr>
        </p:nvSpPr>
        <p:spPr>
          <a:xfrm>
            <a:off x="4008710" y="8893296"/>
            <a:ext cx="3066733" cy="468154"/>
          </a:xfrm>
          <a:prstGeom prst="rect">
            <a:avLst/>
          </a:prstGeom>
        </p:spPr>
        <p:txBody>
          <a:bodyPr vert="horz" lIns="92845" tIns="46422" rIns="92845" bIns="46422" rtlCol="0" anchor="b"/>
          <a:lstStyle>
            <a:lvl1pPr algn="r">
              <a:defRPr sz="1200"/>
            </a:lvl1pPr>
          </a:lstStyle>
          <a:p>
            <a:fld id="{5B2478F1-BD0C-402D-A16D-7669D4371A65}" type="slidenum">
              <a:rPr lang="es-CL" smtClean="0"/>
              <a:t>‹Nº›</a:t>
            </a:fld>
            <a:endParaRPr lang="es-CL"/>
          </a:p>
        </p:txBody>
      </p:sp>
    </p:spTree>
    <p:extLst>
      <p:ext uri="{BB962C8B-B14F-4D97-AF65-F5344CB8AC3E}">
        <p14:creationId xmlns:p14="http://schemas.microsoft.com/office/powerpoint/2010/main" val="17397176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4" y="0"/>
            <a:ext cx="3066733" cy="468154"/>
          </a:xfrm>
          <a:prstGeom prst="rect">
            <a:avLst/>
          </a:prstGeom>
        </p:spPr>
        <p:txBody>
          <a:bodyPr vert="horz" lIns="92845" tIns="46422" rIns="92845" bIns="46422" rtlCol="0"/>
          <a:lstStyle>
            <a:lvl1pPr algn="l">
              <a:defRPr sz="1200"/>
            </a:lvl1pPr>
          </a:lstStyle>
          <a:p>
            <a:endParaRPr lang="es-CL"/>
          </a:p>
        </p:txBody>
      </p:sp>
      <p:sp>
        <p:nvSpPr>
          <p:cNvPr id="3" name="2 Marcador de fecha"/>
          <p:cNvSpPr>
            <a:spLocks noGrp="1"/>
          </p:cNvSpPr>
          <p:nvPr>
            <p:ph type="dt" idx="1"/>
          </p:nvPr>
        </p:nvSpPr>
        <p:spPr>
          <a:xfrm>
            <a:off x="4008710" y="0"/>
            <a:ext cx="3066733" cy="468154"/>
          </a:xfrm>
          <a:prstGeom prst="rect">
            <a:avLst/>
          </a:prstGeom>
        </p:spPr>
        <p:txBody>
          <a:bodyPr vert="horz" lIns="92845" tIns="46422" rIns="92845" bIns="46422" rtlCol="0"/>
          <a:lstStyle>
            <a:lvl1pPr algn="r">
              <a:defRPr sz="1200"/>
            </a:lvl1pPr>
          </a:lstStyle>
          <a:p>
            <a:fld id="{E2B5B10E-871D-42A9-AFA9-7078BA467708}" type="datetimeFigureOut">
              <a:rPr lang="es-CL" smtClean="0"/>
              <a:t>03-07-2019</a:t>
            </a:fld>
            <a:endParaRPr lang="es-CL"/>
          </a:p>
        </p:txBody>
      </p:sp>
      <p:sp>
        <p:nvSpPr>
          <p:cNvPr id="4" name="3 Marcador de imagen de diapositiva"/>
          <p:cNvSpPr>
            <a:spLocks noGrp="1" noRot="1" noChangeAspect="1"/>
          </p:cNvSpPr>
          <p:nvPr>
            <p:ph type="sldImg" idx="2"/>
          </p:nvPr>
        </p:nvSpPr>
        <p:spPr>
          <a:xfrm>
            <a:off x="1198563" y="701675"/>
            <a:ext cx="4679950" cy="3511550"/>
          </a:xfrm>
          <a:prstGeom prst="rect">
            <a:avLst/>
          </a:prstGeom>
          <a:noFill/>
          <a:ln w="12700">
            <a:solidFill>
              <a:prstClr val="black"/>
            </a:solidFill>
          </a:ln>
        </p:spPr>
        <p:txBody>
          <a:bodyPr vert="horz" lIns="92845" tIns="46422" rIns="92845" bIns="46422" rtlCol="0" anchor="ctr"/>
          <a:lstStyle/>
          <a:p>
            <a:endParaRPr lang="es-CL"/>
          </a:p>
        </p:txBody>
      </p:sp>
      <p:sp>
        <p:nvSpPr>
          <p:cNvPr id="5" name="4 Marcador de notas"/>
          <p:cNvSpPr>
            <a:spLocks noGrp="1"/>
          </p:cNvSpPr>
          <p:nvPr>
            <p:ph type="body" sz="quarter" idx="3"/>
          </p:nvPr>
        </p:nvSpPr>
        <p:spPr>
          <a:xfrm>
            <a:off x="707708" y="4447461"/>
            <a:ext cx="5661660" cy="4213384"/>
          </a:xfrm>
          <a:prstGeom prst="rect">
            <a:avLst/>
          </a:prstGeom>
        </p:spPr>
        <p:txBody>
          <a:bodyPr vert="horz" lIns="92845" tIns="46422" rIns="92845" bIns="46422" rtlCol="0"/>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6" name="5 Marcador de pie de página"/>
          <p:cNvSpPr>
            <a:spLocks noGrp="1"/>
          </p:cNvSpPr>
          <p:nvPr>
            <p:ph type="ftr" sz="quarter" idx="4"/>
          </p:nvPr>
        </p:nvSpPr>
        <p:spPr>
          <a:xfrm>
            <a:off x="4" y="8893296"/>
            <a:ext cx="3066733" cy="468154"/>
          </a:xfrm>
          <a:prstGeom prst="rect">
            <a:avLst/>
          </a:prstGeom>
        </p:spPr>
        <p:txBody>
          <a:bodyPr vert="horz" lIns="92845" tIns="46422" rIns="92845" bIns="46422" rtlCol="0" anchor="b"/>
          <a:lstStyle>
            <a:lvl1pPr algn="l">
              <a:defRPr sz="1200"/>
            </a:lvl1pPr>
          </a:lstStyle>
          <a:p>
            <a:endParaRPr lang="es-CL"/>
          </a:p>
        </p:txBody>
      </p:sp>
      <p:sp>
        <p:nvSpPr>
          <p:cNvPr id="7" name="6 Marcador de número de diapositiva"/>
          <p:cNvSpPr>
            <a:spLocks noGrp="1"/>
          </p:cNvSpPr>
          <p:nvPr>
            <p:ph type="sldNum" sz="quarter" idx="5"/>
          </p:nvPr>
        </p:nvSpPr>
        <p:spPr>
          <a:xfrm>
            <a:off x="4008710" y="8893296"/>
            <a:ext cx="3066733" cy="468154"/>
          </a:xfrm>
          <a:prstGeom prst="rect">
            <a:avLst/>
          </a:prstGeom>
        </p:spPr>
        <p:txBody>
          <a:bodyPr vert="horz" lIns="92845" tIns="46422" rIns="92845" bIns="46422" rtlCol="0" anchor="b"/>
          <a:lstStyle>
            <a:lvl1pPr algn="r">
              <a:defRPr sz="1200"/>
            </a:lvl1pPr>
          </a:lstStyle>
          <a:p>
            <a:fld id="{15CC87D2-554F-43C8-B789-DB86F48C67F4}" type="slidenum">
              <a:rPr lang="es-CL" smtClean="0"/>
              <a:t>‹Nº›</a:t>
            </a:fld>
            <a:endParaRPr lang="es-CL"/>
          </a:p>
        </p:txBody>
      </p:sp>
    </p:spTree>
    <p:extLst>
      <p:ext uri="{BB962C8B-B14F-4D97-AF65-F5344CB8AC3E}">
        <p14:creationId xmlns:p14="http://schemas.microsoft.com/office/powerpoint/2010/main" val="4230339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3568" y="2204864"/>
            <a:ext cx="7772400" cy="1470025"/>
          </a:xfrm>
          <a:prstGeom prst="rect">
            <a:avLst/>
          </a:prstGeom>
        </p:spPr>
        <p:txBody>
          <a:bodyPr/>
          <a:lstStyle/>
          <a:p>
            <a:r>
              <a:rPr lang="es-ES"/>
              <a:t>Haga clic para modificar el estilo de título del patrón</a:t>
            </a:r>
            <a:endParaRPr lang="es-CL"/>
          </a:p>
        </p:txBody>
      </p:sp>
      <p:sp>
        <p:nvSpPr>
          <p:cNvPr id="4" name="3 Marcador de fecha"/>
          <p:cNvSpPr>
            <a:spLocks noGrp="1"/>
          </p:cNvSpPr>
          <p:nvPr>
            <p:ph type="dt" sz="half" idx="10"/>
          </p:nvPr>
        </p:nvSpPr>
        <p:spPr/>
        <p:txBody>
          <a:bodyPr/>
          <a:lstStyle/>
          <a:p>
            <a:fld id="{36CB32A8-ACCF-408E-AE69-3B995A8F0BFF}" type="datetime1">
              <a:rPr lang="es-CL" smtClean="0"/>
              <a:t>03-07-2019</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dirty="0"/>
          </a:p>
        </p:txBody>
      </p:sp>
    </p:spTree>
    <p:extLst>
      <p:ext uri="{BB962C8B-B14F-4D97-AF65-F5344CB8AC3E}">
        <p14:creationId xmlns:p14="http://schemas.microsoft.com/office/powerpoint/2010/main" val="409334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texto vertical"/>
          <p:cNvSpPr>
            <a:spLocks noGrp="1"/>
          </p:cNvSpPr>
          <p:nvPr>
            <p:ph type="body" orient="vert" idx="1"/>
          </p:nvPr>
        </p:nvSpPr>
        <p:spPr>
          <a:xfrm>
            <a:off x="457200" y="1600200"/>
            <a:ext cx="8229600" cy="4525963"/>
          </a:xfrm>
          <a:prstGeom prst="rect">
            <a:avLst/>
          </a:prstGeo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fecha"/>
          <p:cNvSpPr>
            <a:spLocks noGrp="1"/>
          </p:cNvSpPr>
          <p:nvPr>
            <p:ph type="dt" sz="half" idx="10"/>
          </p:nvPr>
        </p:nvSpPr>
        <p:spPr/>
        <p:txBody>
          <a:bodyPr/>
          <a:lstStyle/>
          <a:p>
            <a:fld id="{09A67D08-3D11-4B0F-A15F-9F52EB68D63D}" type="datetime1">
              <a:rPr lang="es-CL" smtClean="0"/>
              <a:t>03-07-2019</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40248819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a:prstGeom prst="rect">
            <a:avLst/>
          </a:prstGeom>
        </p:spPr>
        <p:txBody>
          <a:bodyPr vert="eaVert"/>
          <a:lstStyle/>
          <a:p>
            <a:r>
              <a:rPr lang="es-ES"/>
              <a:t>Haga clic para modificar el estilo de título del patrón</a:t>
            </a:r>
            <a:endParaRPr lang="es-CL"/>
          </a:p>
        </p:txBody>
      </p:sp>
      <p:sp>
        <p:nvSpPr>
          <p:cNvPr id="3" name="2 Marcador de texto vertical"/>
          <p:cNvSpPr>
            <a:spLocks noGrp="1"/>
          </p:cNvSpPr>
          <p:nvPr>
            <p:ph type="body" orient="vert" idx="1"/>
          </p:nvPr>
        </p:nvSpPr>
        <p:spPr>
          <a:xfrm>
            <a:off x="457200" y="274638"/>
            <a:ext cx="6019800" cy="5851525"/>
          </a:xfrm>
          <a:prstGeom prst="rect">
            <a:avLst/>
          </a:prstGeo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fecha"/>
          <p:cNvSpPr>
            <a:spLocks noGrp="1"/>
          </p:cNvSpPr>
          <p:nvPr>
            <p:ph type="dt" sz="half" idx="10"/>
          </p:nvPr>
        </p:nvSpPr>
        <p:spPr/>
        <p:txBody>
          <a:bodyPr/>
          <a:lstStyle/>
          <a:p>
            <a:fld id="{9B78813F-3287-4428-A15C-12A23CF4CFA4}" type="datetime1">
              <a:rPr lang="es-CL" smtClean="0"/>
              <a:t>03-07-2019</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6664956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3568" y="2204864"/>
            <a:ext cx="7772400" cy="1470025"/>
          </a:xfrm>
          <a:prstGeom prst="rect">
            <a:avLst/>
          </a:prstGeom>
        </p:spPr>
        <p:txBody>
          <a:bodyPr/>
          <a:lstStyle/>
          <a:p>
            <a:r>
              <a:rPr lang="es-ES"/>
              <a:t>Haga clic para modificar el estilo de título del patrón</a:t>
            </a:r>
            <a:endParaRPr lang="es-CL"/>
          </a:p>
        </p:txBody>
      </p:sp>
      <p:sp>
        <p:nvSpPr>
          <p:cNvPr id="4" name="3 Marcador de fecha"/>
          <p:cNvSpPr>
            <a:spLocks noGrp="1"/>
          </p:cNvSpPr>
          <p:nvPr>
            <p:ph type="dt" sz="half" idx="10"/>
          </p:nvPr>
        </p:nvSpPr>
        <p:spPr/>
        <p:txBody>
          <a:bodyPr/>
          <a:lstStyle/>
          <a:p>
            <a:fld id="{36CB32A8-ACCF-408E-AE69-3B995A8F0BFF}" type="datetime1">
              <a:rPr lang="es-CL" smtClean="0"/>
              <a:t>03-07-2019</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dirty="0"/>
          </a:p>
        </p:txBody>
      </p:sp>
    </p:spTree>
    <p:extLst>
      <p:ext uri="{BB962C8B-B14F-4D97-AF65-F5344CB8AC3E}">
        <p14:creationId xmlns:p14="http://schemas.microsoft.com/office/powerpoint/2010/main" val="208252046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dirty="0"/>
              <a:t>Haga clic para modificar el estilo de título del patrón</a:t>
            </a:r>
            <a:endParaRPr lang="es-CL" dirty="0"/>
          </a:p>
        </p:txBody>
      </p:sp>
      <p:sp>
        <p:nvSpPr>
          <p:cNvPr id="3" name="2 Marcador de contenido"/>
          <p:cNvSpPr>
            <a:spLocks noGrp="1"/>
          </p:cNvSpPr>
          <p:nvPr>
            <p:ph idx="1"/>
          </p:nvPr>
        </p:nvSpPr>
        <p:spPr>
          <a:xfrm>
            <a:off x="457200" y="1600200"/>
            <a:ext cx="8229600" cy="4525963"/>
          </a:xfrm>
          <a:prstGeom prst="rect">
            <a:avLst/>
          </a:prstGeo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fecha"/>
          <p:cNvSpPr>
            <a:spLocks noGrp="1"/>
          </p:cNvSpPr>
          <p:nvPr>
            <p:ph type="dt" sz="half" idx="10"/>
          </p:nvPr>
        </p:nvSpPr>
        <p:spPr/>
        <p:txBody>
          <a:bodyPr/>
          <a:lstStyle/>
          <a:p>
            <a:fld id="{70E02360-A21A-4CCD-BCB0-8531ABD610AB}" type="datetime1">
              <a:rPr lang="es-CL" smtClean="0"/>
              <a:t>03-07-2019</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105467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s-ES"/>
              <a:t>Haga clic para modificar el estilo de título del patrón</a:t>
            </a:r>
            <a:endParaRPr lang="es-CL"/>
          </a:p>
        </p:txBody>
      </p:sp>
      <p:sp>
        <p:nvSpPr>
          <p:cNvPr id="3" name="2 Marcador de texto"/>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3 Marcador de fecha"/>
          <p:cNvSpPr>
            <a:spLocks noGrp="1"/>
          </p:cNvSpPr>
          <p:nvPr>
            <p:ph type="dt" sz="half" idx="10"/>
          </p:nvPr>
        </p:nvSpPr>
        <p:spPr/>
        <p:txBody>
          <a:bodyPr/>
          <a:lstStyle/>
          <a:p>
            <a:fld id="{7BC7CA73-43A2-4A16-A5CB-3D4B44330E0D}" type="datetime1">
              <a:rPr lang="es-CL" smtClean="0"/>
              <a:t>03-07-2019</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78908534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contenido"/>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contenido"/>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4 Marcador de fecha"/>
          <p:cNvSpPr>
            <a:spLocks noGrp="1"/>
          </p:cNvSpPr>
          <p:nvPr>
            <p:ph type="dt" sz="half" idx="10"/>
          </p:nvPr>
        </p:nvSpPr>
        <p:spPr/>
        <p:txBody>
          <a:bodyPr/>
          <a:lstStyle/>
          <a:p>
            <a:fld id="{9EBAF36A-EDE5-4FA8-84EC-3AA788C97240}" type="datetime1">
              <a:rPr lang="es-CL" smtClean="0"/>
              <a:t>03-07-2019</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298883964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lvl1pPr>
              <a:defRPr/>
            </a:lvl1pPr>
          </a:lstStyle>
          <a:p>
            <a:r>
              <a:rPr lang="es-ES"/>
              <a:t>Haga clic para modificar el estilo de título del patrón</a:t>
            </a:r>
            <a:endParaRPr lang="es-CL"/>
          </a:p>
        </p:txBody>
      </p:sp>
      <p:sp>
        <p:nvSpPr>
          <p:cNvPr id="3" name="2 Marcador de texto"/>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4 Marcador de texto"/>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7" name="6 Marcador de fecha"/>
          <p:cNvSpPr>
            <a:spLocks noGrp="1"/>
          </p:cNvSpPr>
          <p:nvPr>
            <p:ph type="dt" sz="half" idx="10"/>
          </p:nvPr>
        </p:nvSpPr>
        <p:spPr/>
        <p:txBody>
          <a:bodyPr/>
          <a:lstStyle/>
          <a:p>
            <a:fld id="{622D39C1-1D08-4F24-AE34-397A80400841}" type="datetime1">
              <a:rPr lang="es-CL" smtClean="0"/>
              <a:t>03-07-2019</a:t>
            </a:fld>
            <a:endParaRPr lang="es-CL"/>
          </a:p>
        </p:txBody>
      </p:sp>
      <p:sp>
        <p:nvSpPr>
          <p:cNvPr id="8" name="7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9" name="8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409691954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fecha"/>
          <p:cNvSpPr>
            <a:spLocks noGrp="1"/>
          </p:cNvSpPr>
          <p:nvPr>
            <p:ph type="dt" sz="half" idx="10"/>
          </p:nvPr>
        </p:nvSpPr>
        <p:spPr/>
        <p:txBody>
          <a:bodyPr/>
          <a:lstStyle/>
          <a:p>
            <a:fld id="{28A55497-5A8F-46E9-977B-DA4B0E8E00C9}" type="datetime1">
              <a:rPr lang="es-CL" smtClean="0"/>
              <a:t>03-07-2019</a:t>
            </a:fld>
            <a:endParaRPr lang="es-CL"/>
          </a:p>
        </p:txBody>
      </p:sp>
      <p:sp>
        <p:nvSpPr>
          <p:cNvPr id="4" name="3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5" name="4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82097187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8A9ED8E3-6EAB-4093-9165-930AB8B37E7F}" type="datetime1">
              <a:rPr lang="es-CL" smtClean="0"/>
              <a:t>03-07-2019</a:t>
            </a:fld>
            <a:endParaRPr lang="es-CL"/>
          </a:p>
        </p:txBody>
      </p:sp>
      <p:sp>
        <p:nvSpPr>
          <p:cNvPr id="3" name="2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4" name="3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57064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a:prstGeom prst="rect">
            <a:avLst/>
          </a:prstGeom>
        </p:spPr>
        <p:txBody>
          <a:bodyPr anchor="b"/>
          <a:lstStyle>
            <a:lvl1pPr algn="l">
              <a:defRPr sz="2000" b="1"/>
            </a:lvl1pPr>
          </a:lstStyle>
          <a:p>
            <a:r>
              <a:rPr lang="es-ES"/>
              <a:t>Haga clic para modificar el estilo de título del patrón</a:t>
            </a:r>
            <a:endParaRPr lang="es-CL"/>
          </a:p>
        </p:txBody>
      </p:sp>
      <p:sp>
        <p:nvSpPr>
          <p:cNvPr id="3" name="2 Marcador de contenido"/>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texto"/>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C0437570-0FE3-4267-B1AE-9E8F529BA4FA}" type="datetime1">
              <a:rPr lang="es-CL" smtClean="0"/>
              <a:t>03-07-2019</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4227487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contenido"/>
          <p:cNvSpPr>
            <a:spLocks noGrp="1"/>
          </p:cNvSpPr>
          <p:nvPr>
            <p:ph idx="1"/>
          </p:nvPr>
        </p:nvSpPr>
        <p:spPr>
          <a:xfrm>
            <a:off x="457200" y="1600200"/>
            <a:ext cx="8229600" cy="4525963"/>
          </a:xfrm>
          <a:prstGeom prst="rect">
            <a:avLst/>
          </a:prstGeo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fecha"/>
          <p:cNvSpPr>
            <a:spLocks noGrp="1"/>
          </p:cNvSpPr>
          <p:nvPr>
            <p:ph type="dt" sz="half" idx="10"/>
          </p:nvPr>
        </p:nvSpPr>
        <p:spPr/>
        <p:txBody>
          <a:bodyPr/>
          <a:lstStyle/>
          <a:p>
            <a:fld id="{70E02360-A21A-4CCD-BCB0-8531ABD610AB}" type="datetime1">
              <a:rPr lang="es-CL" smtClean="0"/>
              <a:t>03-07-2019</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01847426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a:prstGeom prst="rect">
            <a:avLst/>
          </a:prstGeom>
        </p:spPr>
        <p:txBody>
          <a:bodyPr anchor="b"/>
          <a:lstStyle>
            <a:lvl1pPr algn="l">
              <a:defRPr sz="2000" b="1"/>
            </a:lvl1pPr>
          </a:lstStyle>
          <a:p>
            <a:r>
              <a:rPr lang="es-ES"/>
              <a:t>Haga clic para modificar el estilo de título del patrón</a:t>
            </a:r>
            <a:endParaRPr lang="es-CL"/>
          </a:p>
        </p:txBody>
      </p:sp>
      <p:sp>
        <p:nvSpPr>
          <p:cNvPr id="3" name="2 Marcador de posición de imagen"/>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3 Marcador de texto"/>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0659995C-6C5E-4774-930D-FE8EA32FE7EF}" type="datetime1">
              <a:rPr lang="es-CL" smtClean="0"/>
              <a:t>03-07-2019</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98529586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texto vertical"/>
          <p:cNvSpPr>
            <a:spLocks noGrp="1"/>
          </p:cNvSpPr>
          <p:nvPr>
            <p:ph type="body" orient="vert" idx="1"/>
          </p:nvPr>
        </p:nvSpPr>
        <p:spPr>
          <a:xfrm>
            <a:off x="457200" y="1600200"/>
            <a:ext cx="8229600" cy="4525963"/>
          </a:xfrm>
          <a:prstGeom prst="rect">
            <a:avLst/>
          </a:prstGeo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fecha"/>
          <p:cNvSpPr>
            <a:spLocks noGrp="1"/>
          </p:cNvSpPr>
          <p:nvPr>
            <p:ph type="dt" sz="half" idx="10"/>
          </p:nvPr>
        </p:nvSpPr>
        <p:spPr/>
        <p:txBody>
          <a:bodyPr/>
          <a:lstStyle/>
          <a:p>
            <a:fld id="{09A67D08-3D11-4B0F-A15F-9F52EB68D63D}" type="datetime1">
              <a:rPr lang="es-CL" smtClean="0"/>
              <a:t>03-07-2019</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5913542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a:prstGeom prst="rect">
            <a:avLst/>
          </a:prstGeom>
        </p:spPr>
        <p:txBody>
          <a:bodyPr vert="eaVert"/>
          <a:lstStyle/>
          <a:p>
            <a:r>
              <a:rPr lang="es-ES"/>
              <a:t>Haga clic para modificar el estilo de título del patrón</a:t>
            </a:r>
            <a:endParaRPr lang="es-CL"/>
          </a:p>
        </p:txBody>
      </p:sp>
      <p:sp>
        <p:nvSpPr>
          <p:cNvPr id="3" name="2 Marcador de texto vertical"/>
          <p:cNvSpPr>
            <a:spLocks noGrp="1"/>
          </p:cNvSpPr>
          <p:nvPr>
            <p:ph type="body" orient="vert" idx="1"/>
          </p:nvPr>
        </p:nvSpPr>
        <p:spPr>
          <a:xfrm>
            <a:off x="457200" y="274638"/>
            <a:ext cx="6019800" cy="5851525"/>
          </a:xfrm>
          <a:prstGeom prst="rect">
            <a:avLst/>
          </a:prstGeo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fecha"/>
          <p:cNvSpPr>
            <a:spLocks noGrp="1"/>
          </p:cNvSpPr>
          <p:nvPr>
            <p:ph type="dt" sz="half" idx="10"/>
          </p:nvPr>
        </p:nvSpPr>
        <p:spPr/>
        <p:txBody>
          <a:bodyPr/>
          <a:lstStyle/>
          <a:p>
            <a:fld id="{9B78813F-3287-4428-A15C-12A23CF4CFA4}" type="datetime1">
              <a:rPr lang="es-CL" smtClean="0"/>
              <a:t>03-07-2019</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9605268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s-ES"/>
              <a:t>Haga clic para modificar el estilo de título del patrón</a:t>
            </a:r>
            <a:endParaRPr lang="es-CL"/>
          </a:p>
        </p:txBody>
      </p:sp>
      <p:sp>
        <p:nvSpPr>
          <p:cNvPr id="3" name="2 Marcador de texto"/>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3 Marcador de fecha"/>
          <p:cNvSpPr>
            <a:spLocks noGrp="1"/>
          </p:cNvSpPr>
          <p:nvPr>
            <p:ph type="dt" sz="half" idx="10"/>
          </p:nvPr>
        </p:nvSpPr>
        <p:spPr/>
        <p:txBody>
          <a:bodyPr/>
          <a:lstStyle/>
          <a:p>
            <a:fld id="{7BC7CA73-43A2-4A16-A5CB-3D4B44330E0D}" type="datetime1">
              <a:rPr lang="es-CL" smtClean="0"/>
              <a:t>03-07-2019</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3253105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contenido"/>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contenido"/>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4 Marcador de fecha"/>
          <p:cNvSpPr>
            <a:spLocks noGrp="1"/>
          </p:cNvSpPr>
          <p:nvPr>
            <p:ph type="dt" sz="half" idx="10"/>
          </p:nvPr>
        </p:nvSpPr>
        <p:spPr/>
        <p:txBody>
          <a:bodyPr/>
          <a:lstStyle/>
          <a:p>
            <a:fld id="{9EBAF36A-EDE5-4FA8-84EC-3AA788C97240}" type="datetime1">
              <a:rPr lang="es-CL" smtClean="0"/>
              <a:t>03-07-2019</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0123680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lvl1pPr>
              <a:defRPr/>
            </a:lvl1pPr>
          </a:lstStyle>
          <a:p>
            <a:r>
              <a:rPr lang="es-ES"/>
              <a:t>Haga clic para modificar el estilo de título del patrón</a:t>
            </a:r>
            <a:endParaRPr lang="es-CL"/>
          </a:p>
        </p:txBody>
      </p:sp>
      <p:sp>
        <p:nvSpPr>
          <p:cNvPr id="3" name="2 Marcador de texto"/>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4 Marcador de texto"/>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7" name="6 Marcador de fecha"/>
          <p:cNvSpPr>
            <a:spLocks noGrp="1"/>
          </p:cNvSpPr>
          <p:nvPr>
            <p:ph type="dt" sz="half" idx="10"/>
          </p:nvPr>
        </p:nvSpPr>
        <p:spPr/>
        <p:txBody>
          <a:bodyPr/>
          <a:lstStyle/>
          <a:p>
            <a:fld id="{622D39C1-1D08-4F24-AE34-397A80400841}" type="datetime1">
              <a:rPr lang="es-CL" smtClean="0"/>
              <a:t>03-07-2019</a:t>
            </a:fld>
            <a:endParaRPr lang="es-CL"/>
          </a:p>
        </p:txBody>
      </p:sp>
      <p:sp>
        <p:nvSpPr>
          <p:cNvPr id="8" name="7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9" name="8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0508556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fecha"/>
          <p:cNvSpPr>
            <a:spLocks noGrp="1"/>
          </p:cNvSpPr>
          <p:nvPr>
            <p:ph type="dt" sz="half" idx="10"/>
          </p:nvPr>
        </p:nvSpPr>
        <p:spPr/>
        <p:txBody>
          <a:bodyPr/>
          <a:lstStyle/>
          <a:p>
            <a:fld id="{28A55497-5A8F-46E9-977B-DA4B0E8E00C9}" type="datetime1">
              <a:rPr lang="es-CL" smtClean="0"/>
              <a:t>03-07-2019</a:t>
            </a:fld>
            <a:endParaRPr lang="es-CL"/>
          </a:p>
        </p:txBody>
      </p:sp>
      <p:sp>
        <p:nvSpPr>
          <p:cNvPr id="4" name="3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5" name="4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0515228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8A9ED8E3-6EAB-4093-9165-930AB8B37E7F}" type="datetime1">
              <a:rPr lang="es-CL" smtClean="0"/>
              <a:t>03-07-2019</a:t>
            </a:fld>
            <a:endParaRPr lang="es-CL"/>
          </a:p>
        </p:txBody>
      </p:sp>
      <p:sp>
        <p:nvSpPr>
          <p:cNvPr id="3" name="2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4" name="3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0193922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a:prstGeom prst="rect">
            <a:avLst/>
          </a:prstGeom>
        </p:spPr>
        <p:txBody>
          <a:bodyPr anchor="b"/>
          <a:lstStyle>
            <a:lvl1pPr algn="l">
              <a:defRPr sz="2000" b="1"/>
            </a:lvl1pPr>
          </a:lstStyle>
          <a:p>
            <a:r>
              <a:rPr lang="es-ES"/>
              <a:t>Haga clic para modificar el estilo de título del patrón</a:t>
            </a:r>
            <a:endParaRPr lang="es-CL"/>
          </a:p>
        </p:txBody>
      </p:sp>
      <p:sp>
        <p:nvSpPr>
          <p:cNvPr id="3" name="2 Marcador de contenido"/>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texto"/>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C0437570-0FE3-4267-B1AE-9E8F529BA4FA}" type="datetime1">
              <a:rPr lang="es-CL" smtClean="0"/>
              <a:t>03-07-2019</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7751235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a:prstGeom prst="rect">
            <a:avLst/>
          </a:prstGeom>
        </p:spPr>
        <p:txBody>
          <a:bodyPr anchor="b"/>
          <a:lstStyle>
            <a:lvl1pPr algn="l">
              <a:defRPr sz="2000" b="1"/>
            </a:lvl1pPr>
          </a:lstStyle>
          <a:p>
            <a:r>
              <a:rPr lang="es-ES"/>
              <a:t>Haga clic para modificar el estilo de título del patrón</a:t>
            </a:r>
            <a:endParaRPr lang="es-CL"/>
          </a:p>
        </p:txBody>
      </p:sp>
      <p:sp>
        <p:nvSpPr>
          <p:cNvPr id="3" name="2 Marcador de posición de imagen"/>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3 Marcador de texto"/>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0659995C-6C5E-4774-930D-FE8EA32FE7EF}" type="datetime1">
              <a:rPr lang="es-CL" smtClean="0"/>
              <a:t>03-07-2019</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22244991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vmlDrawing" Target="../drawings/vmlDrawing1.v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oleObject" Target="../embeddings/oleObject1.bin"/></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2.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C81B57-98A3-47CA-AF2F-CC564015EFD3}" type="datetime1">
              <a:rPr lang="es-CL" smtClean="0"/>
              <a:t>03-07-2019</a:t>
            </a:fld>
            <a:endParaRPr lang="es-CL"/>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452F03-F775-4AB4-A3E9-A5A78C748C69}" type="slidenum">
              <a:rPr lang="es-CL" smtClean="0"/>
              <a:t>‹Nº›</a:t>
            </a:fld>
            <a:endParaRPr lang="es-CL"/>
          </a:p>
        </p:txBody>
      </p:sp>
      <p:sp>
        <p:nvSpPr>
          <p:cNvPr id="10" name="4 CuadroTexto"/>
          <p:cNvSpPr txBox="1"/>
          <p:nvPr userDrawn="1"/>
        </p:nvSpPr>
        <p:spPr>
          <a:xfrm>
            <a:off x="6630719" y="260648"/>
            <a:ext cx="2189753" cy="163464"/>
          </a:xfrm>
          <a:prstGeom prst="rect">
            <a:avLst/>
          </a:prstGeom>
          <a:noFill/>
        </p:spPr>
        <p:txBody>
          <a:bodyPr wrap="square" rtlCol="0">
            <a:noAutofit/>
          </a:bodyPr>
          <a:lstStyle/>
          <a:p>
            <a:pPr>
              <a:spcAft>
                <a:spcPts val="0"/>
              </a:spcAft>
            </a:pPr>
            <a:r>
              <a:rPr lang="es-CL" sz="700" b="1" kern="1200" dirty="0">
                <a:solidFill>
                  <a:srgbClr val="22519E"/>
                </a:solidFill>
                <a:effectLst>
                  <a:outerShdw blurRad="63500" dist="50800" dir="13500000" sx="0" sy="0">
                    <a:srgbClr val="000000">
                      <a:alpha val="50000"/>
                    </a:srgbClr>
                  </a:outerShdw>
                </a:effectLst>
                <a:latin typeface="Andalus"/>
                <a:ea typeface="Times New Roman"/>
              </a:rPr>
              <a:t>    </a:t>
            </a:r>
            <a:r>
              <a:rPr lang="es-CL" sz="700" b="1" kern="1200" dirty="0">
                <a:solidFill>
                  <a:srgbClr val="3B6285"/>
                </a:solidFill>
                <a:effectLst>
                  <a:outerShdw blurRad="63500" dist="50800" dir="13500000" sx="0" sy="0">
                    <a:srgbClr val="000000">
                      <a:alpha val="50000"/>
                    </a:srgbClr>
                  </a:outerShdw>
                </a:effectLst>
                <a:latin typeface="Andalus"/>
                <a:ea typeface="Times New Roman"/>
              </a:rPr>
              <a:t>SENADO DE LA REPÚBLICA DE CHILE</a:t>
            </a:r>
            <a:endParaRPr lang="es-CL" sz="1100" dirty="0">
              <a:solidFill>
                <a:srgbClr val="3B6285"/>
              </a:solidFill>
              <a:effectLst/>
              <a:latin typeface="Times New Roman"/>
              <a:ea typeface="Times New Roman"/>
            </a:endParaRPr>
          </a:p>
        </p:txBody>
      </p:sp>
      <p:graphicFrame>
        <p:nvGraphicFramePr>
          <p:cNvPr id="3" name="2 Objeto"/>
          <p:cNvGraphicFramePr>
            <a:graphicFrameLocks noChangeAspect="1"/>
          </p:cNvGraphicFramePr>
          <p:nvPr userDrawn="1">
            <p:extLst>
              <p:ext uri="{D42A27DB-BD31-4B8C-83A1-F6EECF244321}">
                <p14:modId xmlns:p14="http://schemas.microsoft.com/office/powerpoint/2010/main" val="2114182832"/>
              </p:ext>
            </p:extLst>
          </p:nvPr>
        </p:nvGraphicFramePr>
        <p:xfrm>
          <a:off x="5940152" y="203419"/>
          <a:ext cx="565001" cy="417269"/>
        </p:xfrm>
        <a:graphic>
          <a:graphicData uri="http://schemas.openxmlformats.org/presentationml/2006/ole">
            <mc:AlternateContent xmlns:mc="http://schemas.openxmlformats.org/markup-compatibility/2006">
              <mc:Choice xmlns:v="urn:schemas-microsoft-com:vml" Requires="v">
                <p:oleObj spid="_x0000_s6376" name="Imagen de mapa de bits" r:id="rId14" imgW="743054" imgH="523810" progId="PBrush">
                  <p:embed/>
                </p:oleObj>
              </mc:Choice>
              <mc:Fallback>
                <p:oleObj name="Imagen de mapa de bits" r:id="rId14" imgW="743054" imgH="523810" progId="PBrush">
                  <p:embed/>
                  <p:pic>
                    <p:nvPicPr>
                      <p:cNvPr id="0" name=""/>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5940152" y="203419"/>
                        <a:ext cx="565001" cy="417269"/>
                      </a:xfrm>
                      <a:prstGeom prst="rect">
                        <a:avLst/>
                      </a:prstGeom>
                      <a:noFill/>
                      <a:ln>
                        <a:noFill/>
                      </a:ln>
                    </p:spPr>
                  </p:pic>
                </p:oleObj>
              </mc:Fallback>
            </mc:AlternateContent>
          </a:graphicData>
        </a:graphic>
      </p:graphicFrame>
      <p:sp>
        <p:nvSpPr>
          <p:cNvPr id="5" name="4 Rectángulo"/>
          <p:cNvSpPr/>
          <p:nvPr userDrawn="1"/>
        </p:nvSpPr>
        <p:spPr>
          <a:xfrm>
            <a:off x="6444208" y="231031"/>
            <a:ext cx="2592288" cy="461665"/>
          </a:xfrm>
          <a:prstGeom prst="rect">
            <a:avLst/>
          </a:prstGeom>
        </p:spPr>
        <p:txBody>
          <a:bodyPr wrap="square">
            <a:spAutoFit/>
          </a:bodyPr>
          <a:lstStyle/>
          <a:p>
            <a:pPr marL="0" marR="0" indent="0" algn="l" defTabSz="914400" rtl="0" eaLnBrk="1" fontAlgn="auto" latinLnBrk="0" hangingPunct="1">
              <a:lnSpc>
                <a:spcPct val="100000"/>
              </a:lnSpc>
              <a:spcBef>
                <a:spcPts val="0"/>
              </a:spcBef>
              <a:spcAft>
                <a:spcPts val="0"/>
              </a:spcAft>
              <a:buClrTx/>
              <a:buSzTx/>
              <a:buFontTx/>
              <a:buNone/>
              <a:tabLst>
                <a:tab pos="2806065" algn="ctr"/>
                <a:tab pos="5612130" algn="r"/>
              </a:tabLst>
              <a:defRPr/>
            </a:pPr>
            <a:r>
              <a:rPr lang="es-CL" sz="2400" b="1" kern="1200" dirty="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U</a:t>
            </a:r>
            <a:r>
              <a:rPr lang="es-CL" sz="1050" b="1" kern="1200" dirty="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NIDAD DE ASESORÍA PRESUPUESTARIA</a:t>
            </a:r>
            <a:endParaRPr lang="es-CL" sz="1000" dirty="0">
              <a:effectLst/>
              <a:latin typeface="Andalus" pitchFamily="18" charset="-78"/>
              <a:ea typeface="Times New Roman"/>
              <a:cs typeface="Andalus" pitchFamily="18" charset="-78"/>
            </a:endParaRPr>
          </a:p>
        </p:txBody>
      </p:sp>
    </p:spTree>
    <p:extLst>
      <p:ext uri="{BB962C8B-B14F-4D97-AF65-F5344CB8AC3E}">
        <p14:creationId xmlns:p14="http://schemas.microsoft.com/office/powerpoint/2010/main" val="335791999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C81B57-98A3-47CA-AF2F-CC564015EFD3}" type="datetime1">
              <a:rPr lang="es-CL" smtClean="0"/>
              <a:t>03-07-2019</a:t>
            </a:fld>
            <a:endParaRPr lang="es-CL"/>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452F03-F775-4AB4-A3E9-A5A78C748C69}" type="slidenum">
              <a:rPr lang="es-CL" smtClean="0"/>
              <a:t>‹Nº›</a:t>
            </a:fld>
            <a:endParaRPr lang="es-CL"/>
          </a:p>
        </p:txBody>
      </p:sp>
      <p:pic>
        <p:nvPicPr>
          <p:cNvPr id="2232" name="Picture 184"/>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5619750" y="2679"/>
            <a:ext cx="3524250" cy="688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235766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1 Título"/>
          <p:cNvSpPr>
            <a:spLocks noGrp="1"/>
          </p:cNvSpPr>
          <p:nvPr>
            <p:ph type="ctrTitle"/>
          </p:nvPr>
        </p:nvSpPr>
        <p:spPr>
          <a:xfrm>
            <a:off x="395536" y="2276872"/>
            <a:ext cx="8280920" cy="2016224"/>
          </a:xfrm>
          <a:solidFill>
            <a:schemeClr val="bg1"/>
          </a:solidFill>
          <a:ln>
            <a:solidFill>
              <a:schemeClr val="bg1">
                <a:lumMod val="95000"/>
              </a:schemeClr>
            </a:solidFill>
            <a:miter lim="800000"/>
          </a:ln>
          <a:effectLst>
            <a:outerShdw blurRad="50800" dist="38100" dir="2700000" algn="tl" rotWithShape="0">
              <a:prstClr val="black">
                <a:alpha val="40000"/>
              </a:prstClr>
            </a:outerShdw>
          </a:effectLst>
          <a:scene3d>
            <a:camera prst="orthographicFront"/>
            <a:lightRig rig="threePt" dir="t">
              <a:rot lat="0" lon="0" rev="1200000"/>
            </a:lightRig>
          </a:scene3d>
          <a:sp3d>
            <a:bevelT/>
          </a:sp3d>
        </p:spPr>
        <p:txBody>
          <a:bodyPr/>
          <a:lstStyle/>
          <a:p>
            <a:pPr algn="ctr"/>
            <a:r>
              <a:rPr lang="es-CL" sz="2000" b="1" dirty="0">
                <a:latin typeface="+mn-lt"/>
              </a:rPr>
              <a:t>EJECUCIÓN PRESUPUESTARIA DE GASTOS ACUMULADA</a:t>
            </a:r>
            <a:br>
              <a:rPr lang="es-CL" sz="2000" b="1" dirty="0">
                <a:latin typeface="+mn-lt"/>
              </a:rPr>
            </a:br>
            <a:r>
              <a:rPr lang="es-CL" sz="2000" b="1" dirty="0">
                <a:latin typeface="+mn-lt"/>
              </a:rPr>
              <a:t>AL MES DE MAYO DE 2019</a:t>
            </a:r>
            <a:br>
              <a:rPr lang="es-CL" sz="2000" b="1" dirty="0">
                <a:latin typeface="+mn-lt"/>
              </a:rPr>
            </a:br>
            <a:r>
              <a:rPr lang="es-CL" sz="2000" b="1" dirty="0">
                <a:latin typeface="+mn-lt"/>
              </a:rPr>
              <a:t>PARTIDA 04:</a:t>
            </a:r>
            <a:br>
              <a:rPr lang="es-CL" sz="2000" b="1" dirty="0">
                <a:latin typeface="+mn-lt"/>
              </a:rPr>
            </a:br>
            <a:r>
              <a:rPr lang="es-CL" sz="2000" b="1" dirty="0">
                <a:latin typeface="+mn-lt"/>
              </a:rPr>
              <a:t>CONTRALORÍA GENERAL DE LA REPÚBLICA</a:t>
            </a:r>
          </a:p>
        </p:txBody>
      </p:sp>
      <p:sp>
        <p:nvSpPr>
          <p:cNvPr id="7" name="6 CuadroTexto"/>
          <p:cNvSpPr txBox="1"/>
          <p:nvPr/>
        </p:nvSpPr>
        <p:spPr>
          <a:xfrm>
            <a:off x="3923928" y="5661248"/>
            <a:ext cx="4536504" cy="276999"/>
          </a:xfrm>
          <a:prstGeom prst="rect">
            <a:avLst/>
          </a:prstGeom>
          <a:noFill/>
        </p:spPr>
        <p:txBody>
          <a:bodyPr wrap="square" rtlCol="0">
            <a:spAutoFit/>
          </a:bodyPr>
          <a:lstStyle/>
          <a:p>
            <a:pPr algn="r"/>
            <a:r>
              <a:rPr lang="es-CL" sz="1200" dirty="0"/>
              <a:t>Valparaíso, julio 2019</a:t>
            </a:r>
          </a:p>
        </p:txBody>
      </p:sp>
      <p:sp>
        <p:nvSpPr>
          <p:cNvPr id="3" name="2 Rectángulo"/>
          <p:cNvSpPr/>
          <p:nvPr/>
        </p:nvSpPr>
        <p:spPr>
          <a:xfrm>
            <a:off x="5292080" y="0"/>
            <a:ext cx="3851920" cy="5486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pic>
        <p:nvPicPr>
          <p:cNvPr id="7321" name="Picture 15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4199" y="545351"/>
            <a:ext cx="4805395" cy="9394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052829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14338" y="579457"/>
            <a:ext cx="8210798"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 MAYO DE 2019 </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04 CONTRALORÍA GENERAL DE LA REPÚBLICA</a:t>
            </a:r>
          </a:p>
        </p:txBody>
      </p:sp>
      <p:sp>
        <p:nvSpPr>
          <p:cNvPr id="5" name="4 Marcador de número de diapositiva"/>
          <p:cNvSpPr>
            <a:spLocks noGrp="1"/>
          </p:cNvSpPr>
          <p:nvPr>
            <p:ph type="sldNum" sz="quarter" idx="12"/>
          </p:nvPr>
        </p:nvSpPr>
        <p:spPr>
          <a:xfrm>
            <a:off x="6510338" y="6309320"/>
            <a:ext cx="2133600" cy="365125"/>
          </a:xfrm>
        </p:spPr>
        <p:txBody>
          <a:bodyPr/>
          <a:lstStyle/>
          <a:p>
            <a:fld id="{66452F03-F775-4AB4-A3E9-A5A78C748C69}" type="slidenum">
              <a:rPr lang="es-CL" smtClean="0"/>
              <a:t>2</a:t>
            </a:fld>
            <a:endParaRPr lang="es-CL"/>
          </a:p>
        </p:txBody>
      </p:sp>
      <p:sp>
        <p:nvSpPr>
          <p:cNvPr id="6" name="1 Título"/>
          <p:cNvSpPr txBox="1">
            <a:spLocks/>
          </p:cNvSpPr>
          <p:nvPr/>
        </p:nvSpPr>
        <p:spPr>
          <a:xfrm>
            <a:off x="386224" y="1340768"/>
            <a:ext cx="8229600" cy="504056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algn="just">
              <a:spcBef>
                <a:spcPts val="600"/>
              </a:spcBef>
              <a:spcAft>
                <a:spcPts val="600"/>
              </a:spcAft>
            </a:pPr>
            <a:r>
              <a:rPr lang="es-CL" sz="1600" b="1" dirty="0">
                <a:latin typeface="+mn-lt"/>
                <a:ea typeface="Verdana" pitchFamily="34" charset="0"/>
                <a:cs typeface="Verdana" pitchFamily="34" charset="0"/>
              </a:rPr>
              <a:t>Principales hallazgos</a:t>
            </a:r>
          </a:p>
          <a:p>
            <a:pPr marL="355600" indent="-355600" algn="just">
              <a:spcBef>
                <a:spcPts val="600"/>
              </a:spcBef>
              <a:spcAft>
                <a:spcPts val="600"/>
              </a:spcAft>
              <a:buFont typeface="+mj-lt"/>
              <a:buAutoNum type="arabicPeriod"/>
            </a:pPr>
            <a:r>
              <a:rPr lang="es-CL" sz="1200" dirty="0"/>
              <a:t>El Presupuesto 2019 de la Contraloría General de la República asciende a </a:t>
            </a:r>
            <a:r>
              <a:rPr lang="es-CL" sz="1200" b="1" dirty="0"/>
              <a:t>$80.313 millones</a:t>
            </a:r>
            <a:r>
              <a:rPr lang="es-CL" sz="1100" dirty="0"/>
              <a:t>. </a:t>
            </a:r>
          </a:p>
          <a:p>
            <a:pPr marL="355600" lvl="0" indent="-355600" algn="just">
              <a:spcBef>
                <a:spcPts val="600"/>
              </a:spcBef>
              <a:spcAft>
                <a:spcPts val="600"/>
              </a:spcAft>
              <a:buFont typeface="+mj-lt"/>
              <a:buAutoNum type="arabicPeriod"/>
            </a:pPr>
            <a:r>
              <a:rPr lang="es-CL" sz="1200" dirty="0">
                <a:solidFill>
                  <a:prstClr val="black"/>
                </a:solidFill>
                <a:ea typeface="+mn-ea"/>
                <a:cs typeface="+mn-cs"/>
              </a:rPr>
              <a:t>Para 2019, el presupuesto de la Contraloría  presenta una variación real de 4,3% respecto del año 2018 (Inicial + reajustes + leyes especiales + ajuste fiscal)</a:t>
            </a:r>
          </a:p>
          <a:p>
            <a:pPr marL="355600" indent="-355600" algn="just">
              <a:spcBef>
                <a:spcPts val="600"/>
              </a:spcBef>
              <a:spcAft>
                <a:spcPts val="600"/>
              </a:spcAft>
              <a:buFont typeface="+mj-lt"/>
              <a:buAutoNum type="arabicPeriod"/>
            </a:pPr>
            <a:r>
              <a:rPr lang="es-CL" sz="1200" dirty="0">
                <a:solidFill>
                  <a:prstClr val="black"/>
                </a:solidFill>
                <a:ea typeface="+mn-ea"/>
                <a:cs typeface="+mn-cs"/>
              </a:rPr>
              <a:t>El Presupuesto 2019 se distribuye en:</a:t>
            </a:r>
            <a:r>
              <a:rPr lang="es-MX" sz="1200" dirty="0"/>
              <a:t> </a:t>
            </a:r>
            <a:r>
              <a:rPr lang="es-MX" sz="1200" b="1" dirty="0"/>
              <a:t>78% a Gastos en Personal, 12% en Bienes y Servicios de Consumo y 3,9% en Iniciativas de Inversión.</a:t>
            </a:r>
          </a:p>
          <a:p>
            <a:pPr algn="just">
              <a:spcBef>
                <a:spcPts val="600"/>
              </a:spcBef>
              <a:spcAft>
                <a:spcPts val="600"/>
              </a:spcAft>
            </a:pPr>
            <a:endParaRPr lang="es-MX" sz="1600" dirty="0"/>
          </a:p>
          <a:p>
            <a:pPr marL="342900" indent="-342900" algn="just">
              <a:spcBef>
                <a:spcPts val="600"/>
              </a:spcBef>
              <a:spcAft>
                <a:spcPts val="600"/>
              </a:spcAft>
              <a:buFont typeface="+mj-lt"/>
              <a:buAutoNum type="arabicPeriod" startAt="3"/>
            </a:pPr>
            <a:endParaRPr lang="es-CL" sz="1600" dirty="0"/>
          </a:p>
        </p:txBody>
      </p:sp>
      <p:pic>
        <p:nvPicPr>
          <p:cNvPr id="7" name="Marcador de contenido 6">
            <a:extLst>
              <a:ext uri="{FF2B5EF4-FFF2-40B4-BE49-F238E27FC236}">
                <a16:creationId xmlns:a16="http://schemas.microsoft.com/office/drawing/2014/main" id="{A909BF1D-7A1A-4CC4-8927-F3477256397B}"/>
              </a:ext>
            </a:extLst>
          </p:cNvPr>
          <p:cNvPicPr>
            <a:picLocks noGrp="1" noChangeAspect="1"/>
          </p:cNvPicPr>
          <p:nvPr>
            <p:ph idx="1"/>
          </p:nvPr>
        </p:nvPicPr>
        <p:blipFill>
          <a:blip r:embed="rId2"/>
          <a:stretch>
            <a:fillRect/>
          </a:stretch>
        </p:blipFill>
        <p:spPr>
          <a:xfrm>
            <a:off x="1888484" y="3219747"/>
            <a:ext cx="5367032" cy="3169965"/>
          </a:xfrm>
          <a:prstGeom prst="rect">
            <a:avLst/>
          </a:prstGeom>
        </p:spPr>
      </p:pic>
    </p:spTree>
    <p:extLst>
      <p:ext uri="{BB962C8B-B14F-4D97-AF65-F5344CB8AC3E}">
        <p14:creationId xmlns:p14="http://schemas.microsoft.com/office/powerpoint/2010/main" val="32050605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arcador de número de diapositiva 4">
            <a:extLst>
              <a:ext uri="{FF2B5EF4-FFF2-40B4-BE49-F238E27FC236}">
                <a16:creationId xmlns:a16="http://schemas.microsoft.com/office/drawing/2014/main" id="{612B46E8-5FCA-4B05-A798-3F9F146A3383}"/>
              </a:ext>
            </a:extLst>
          </p:cNvPr>
          <p:cNvSpPr>
            <a:spLocks noGrp="1"/>
          </p:cNvSpPr>
          <p:nvPr>
            <p:ph type="sldNum" sz="quarter" idx="12"/>
          </p:nvPr>
        </p:nvSpPr>
        <p:spPr/>
        <p:txBody>
          <a:bodyPr/>
          <a:lstStyle/>
          <a:p>
            <a:fld id="{66452F03-F775-4AB4-A3E9-A5A78C748C69}" type="slidenum">
              <a:rPr lang="es-CL" smtClean="0"/>
              <a:t>3</a:t>
            </a:fld>
            <a:endParaRPr lang="es-CL"/>
          </a:p>
        </p:txBody>
      </p:sp>
      <p:sp>
        <p:nvSpPr>
          <p:cNvPr id="6" name="1 Título">
            <a:extLst>
              <a:ext uri="{FF2B5EF4-FFF2-40B4-BE49-F238E27FC236}">
                <a16:creationId xmlns:a16="http://schemas.microsoft.com/office/drawing/2014/main" id="{64D91F17-ADA1-4D69-AAA1-674592434E9B}"/>
              </a:ext>
            </a:extLst>
          </p:cNvPr>
          <p:cNvSpPr>
            <a:spLocks noGrp="1"/>
          </p:cNvSpPr>
          <p:nvPr>
            <p:ph type="title"/>
          </p:nvPr>
        </p:nvSpPr>
        <p:spPr>
          <a:xfrm>
            <a:off x="457200" y="476672"/>
            <a:ext cx="8229600"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 </a:t>
            </a:r>
            <a:r>
              <a:rPr lang="es-CL" sz="1600" b="1" dirty="0">
                <a:solidFill>
                  <a:prstClr val="black"/>
                </a:solidFill>
                <a:ea typeface="Verdana" pitchFamily="34" charset="0"/>
                <a:cs typeface="Verdana" pitchFamily="34" charset="0"/>
              </a:rPr>
              <a:t>MAYO</a:t>
            </a:r>
            <a:r>
              <a:rPr lang="es-CL" sz="1600" b="1" dirty="0">
                <a:solidFill>
                  <a:schemeClr val="tx1"/>
                </a:solidFill>
                <a:ea typeface="Verdana" pitchFamily="34" charset="0"/>
                <a:cs typeface="Verdana" pitchFamily="34" charset="0"/>
              </a:rPr>
              <a:t> DE 2019 </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04 CONTRALORÍA GENERAL DE LA REPÚBLICA</a:t>
            </a:r>
          </a:p>
        </p:txBody>
      </p:sp>
      <p:sp>
        <p:nvSpPr>
          <p:cNvPr id="2" name="Rectángulo 1">
            <a:extLst>
              <a:ext uri="{FF2B5EF4-FFF2-40B4-BE49-F238E27FC236}">
                <a16:creationId xmlns:a16="http://schemas.microsoft.com/office/drawing/2014/main" id="{625B09F3-8A05-4518-A9DF-7B82E9861C8D}"/>
              </a:ext>
            </a:extLst>
          </p:cNvPr>
          <p:cNvSpPr/>
          <p:nvPr/>
        </p:nvSpPr>
        <p:spPr>
          <a:xfrm>
            <a:off x="519363" y="1300918"/>
            <a:ext cx="8155226" cy="1615827"/>
          </a:xfrm>
          <a:prstGeom prst="rect">
            <a:avLst/>
          </a:prstGeom>
        </p:spPr>
        <p:txBody>
          <a:bodyPr wrap="square">
            <a:spAutoFit/>
          </a:bodyPr>
          <a:lstStyle/>
          <a:p>
            <a:pPr lvl="0" algn="just">
              <a:spcBef>
                <a:spcPts val="600"/>
              </a:spcBef>
              <a:spcAft>
                <a:spcPts val="600"/>
              </a:spcAft>
            </a:pPr>
            <a:r>
              <a:rPr lang="es-CL" sz="1600" b="1" dirty="0">
                <a:solidFill>
                  <a:prstClr val="black"/>
                </a:solidFill>
                <a:ea typeface="Verdana" pitchFamily="34" charset="0"/>
                <a:cs typeface="Verdana" pitchFamily="34" charset="0"/>
              </a:rPr>
              <a:t>Principales hallazgos</a:t>
            </a:r>
          </a:p>
          <a:p>
            <a:pPr marL="342900" lvl="0" indent="-342900" algn="just">
              <a:spcBef>
                <a:spcPts val="1200"/>
              </a:spcBef>
              <a:spcAft>
                <a:spcPts val="1200"/>
              </a:spcAft>
              <a:buFont typeface="+mj-lt"/>
              <a:buAutoNum type="arabicPeriod" startAt="4"/>
            </a:pPr>
            <a:r>
              <a:rPr lang="es-CL" sz="1200" dirty="0">
                <a:solidFill>
                  <a:prstClr val="black"/>
                </a:solidFill>
              </a:rPr>
              <a:t>El presupuesto de </a:t>
            </a:r>
            <a:r>
              <a:rPr lang="es-CL" sz="1200" b="1" dirty="0">
                <a:solidFill>
                  <a:prstClr val="black"/>
                </a:solidFill>
              </a:rPr>
              <a:t>$80.313 millones,</a:t>
            </a:r>
            <a:r>
              <a:rPr lang="es-CL" sz="1200" dirty="0">
                <a:solidFill>
                  <a:prstClr val="black"/>
                </a:solidFill>
              </a:rPr>
              <a:t> al mes de mayo, presenta modificaciones presupuestarias que incrementan la autorización de gastos en $2.442 millones, destinados a deuda flotante, que corresponde a operaciones del año anterior.</a:t>
            </a:r>
          </a:p>
          <a:p>
            <a:pPr marL="342900" lvl="0" indent="-342900" algn="just">
              <a:spcBef>
                <a:spcPts val="1200"/>
              </a:spcBef>
              <a:spcAft>
                <a:spcPts val="1200"/>
              </a:spcAft>
              <a:buFont typeface="+mj-lt"/>
              <a:buAutoNum type="arabicPeriod" startAt="4"/>
            </a:pPr>
            <a:r>
              <a:rPr lang="es-CL" sz="1200" dirty="0">
                <a:solidFill>
                  <a:prstClr val="black"/>
                </a:solidFill>
              </a:rPr>
              <a:t>En el mes de mayo, la ejecución de la Partida 04 Contraloría General de la República fue de </a:t>
            </a:r>
            <a:r>
              <a:rPr lang="es-CL" sz="1200" b="1" dirty="0">
                <a:solidFill>
                  <a:prstClr val="black"/>
                </a:solidFill>
              </a:rPr>
              <a:t>$5.762 millones</a:t>
            </a:r>
            <a:r>
              <a:rPr lang="es-CL" sz="1200" dirty="0">
                <a:solidFill>
                  <a:prstClr val="black"/>
                </a:solidFill>
              </a:rPr>
              <a:t>, </a:t>
            </a:r>
            <a:r>
              <a:rPr lang="es-CL" sz="1200" b="1" dirty="0">
                <a:solidFill>
                  <a:prstClr val="black"/>
                </a:solidFill>
              </a:rPr>
              <a:t>equivalente a un 7%</a:t>
            </a:r>
            <a:r>
              <a:rPr lang="es-CL" sz="1200" dirty="0">
                <a:solidFill>
                  <a:prstClr val="black"/>
                </a:solidFill>
              </a:rPr>
              <a:t> respecto del presupuesto vigente. Este ejecución es superior a lo registrado en el mismo mes del año anterior.</a:t>
            </a:r>
          </a:p>
        </p:txBody>
      </p:sp>
      <p:graphicFrame>
        <p:nvGraphicFramePr>
          <p:cNvPr id="8" name="2 Gráfico">
            <a:extLst>
              <a:ext uri="{FF2B5EF4-FFF2-40B4-BE49-F238E27FC236}">
                <a16:creationId xmlns:a16="http://schemas.microsoft.com/office/drawing/2014/main" id="{07E64580-E7A6-4D61-803A-558CCE8D2DC5}"/>
              </a:ext>
            </a:extLst>
          </p:cNvPr>
          <p:cNvGraphicFramePr>
            <a:graphicFrameLocks/>
          </p:cNvGraphicFramePr>
          <p:nvPr>
            <p:extLst>
              <p:ext uri="{D42A27DB-BD31-4B8C-83A1-F6EECF244321}">
                <p14:modId xmlns:p14="http://schemas.microsoft.com/office/powerpoint/2010/main" val="3905911600"/>
              </p:ext>
            </p:extLst>
          </p:nvPr>
        </p:nvGraphicFramePr>
        <p:xfrm>
          <a:off x="899592" y="3170238"/>
          <a:ext cx="7774997" cy="3048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9973327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2"/>
          </p:nvPr>
        </p:nvSpPr>
        <p:spPr/>
        <p:txBody>
          <a:bodyPr/>
          <a:lstStyle/>
          <a:p>
            <a:fld id="{66452F03-F775-4AB4-A3E9-A5A78C748C69}" type="slidenum">
              <a:rPr lang="es-CL" smtClean="0"/>
              <a:t>4</a:t>
            </a:fld>
            <a:endParaRPr lang="es-CL"/>
          </a:p>
        </p:txBody>
      </p:sp>
      <p:sp>
        <p:nvSpPr>
          <p:cNvPr id="7" name="1 Título"/>
          <p:cNvSpPr>
            <a:spLocks noGrp="1"/>
          </p:cNvSpPr>
          <p:nvPr>
            <p:ph type="title"/>
          </p:nvPr>
        </p:nvSpPr>
        <p:spPr>
          <a:xfrm>
            <a:off x="467544" y="579457"/>
            <a:ext cx="8229600"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EJECUCION ACUMULADA DE GASTOS A </a:t>
            </a:r>
            <a:r>
              <a:rPr lang="es-CL" sz="1600" b="1" dirty="0">
                <a:solidFill>
                  <a:prstClr val="black"/>
                </a:solidFill>
                <a:ea typeface="Verdana" pitchFamily="34" charset="0"/>
                <a:cs typeface="Verdana" pitchFamily="34" charset="0"/>
              </a:rPr>
              <a:t>MAYO</a:t>
            </a:r>
            <a:r>
              <a:rPr lang="es-CL" sz="1600" b="1" dirty="0">
                <a:solidFill>
                  <a:schemeClr val="tx1"/>
                </a:solidFill>
                <a:ea typeface="Verdana" pitchFamily="34" charset="0"/>
                <a:cs typeface="Verdana" pitchFamily="34" charset="0"/>
              </a:rPr>
              <a:t> DE 2019</a:t>
            </a:r>
            <a:r>
              <a:rPr lang="es-CL" sz="1600" b="1" dirty="0">
                <a:solidFill>
                  <a:prstClr val="black"/>
                </a:solidFill>
                <a:ea typeface="Verdana" pitchFamily="34" charset="0"/>
                <a:cs typeface="Verdana" pitchFamily="34" charset="0"/>
              </a:rPr>
              <a:t> </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04 CONTRALORÍA GENERAL DE LA REPÚBLICA</a:t>
            </a:r>
          </a:p>
        </p:txBody>
      </p:sp>
      <p:sp>
        <p:nvSpPr>
          <p:cNvPr id="2" name="Rectángulo 1">
            <a:extLst>
              <a:ext uri="{FF2B5EF4-FFF2-40B4-BE49-F238E27FC236}">
                <a16:creationId xmlns:a16="http://schemas.microsoft.com/office/drawing/2014/main" id="{0699E8C1-D64E-4621-86BB-F1182B4DCAD2}"/>
              </a:ext>
            </a:extLst>
          </p:cNvPr>
          <p:cNvSpPr/>
          <p:nvPr/>
        </p:nvSpPr>
        <p:spPr>
          <a:xfrm>
            <a:off x="791580" y="1813715"/>
            <a:ext cx="7560840" cy="1138773"/>
          </a:xfrm>
          <a:prstGeom prst="rect">
            <a:avLst/>
          </a:prstGeom>
        </p:spPr>
        <p:txBody>
          <a:bodyPr wrap="square">
            <a:spAutoFit/>
          </a:bodyPr>
          <a:lstStyle/>
          <a:p>
            <a:pPr lvl="0" algn="just">
              <a:spcBef>
                <a:spcPts val="1200"/>
              </a:spcBef>
              <a:spcAft>
                <a:spcPts val="1200"/>
              </a:spcAft>
            </a:pPr>
            <a:r>
              <a:rPr lang="es-CL" sz="1200" b="1" dirty="0">
                <a:solidFill>
                  <a:prstClr val="black"/>
                </a:solidFill>
                <a:ea typeface="Verdana" pitchFamily="34" charset="0"/>
                <a:cs typeface="Verdana" pitchFamily="34" charset="0"/>
              </a:rPr>
              <a:t>Principales hallazgos</a:t>
            </a:r>
            <a:endParaRPr lang="es-CL" sz="1200" dirty="0">
              <a:solidFill>
                <a:prstClr val="black"/>
              </a:solidFill>
            </a:endParaRPr>
          </a:p>
          <a:p>
            <a:pPr marL="342900" lvl="0" indent="-342900" algn="just">
              <a:spcBef>
                <a:spcPts val="1200"/>
              </a:spcBef>
              <a:spcAft>
                <a:spcPts val="1200"/>
              </a:spcAft>
              <a:buFont typeface="+mj-lt"/>
              <a:buAutoNum type="arabicPeriod" startAt="6"/>
            </a:pPr>
            <a:r>
              <a:rPr lang="es-CL" sz="1200" dirty="0">
                <a:solidFill>
                  <a:prstClr val="black"/>
                </a:solidFill>
              </a:rPr>
              <a:t>El gasto acumulado a mayo de la Partida asciende a </a:t>
            </a:r>
            <a:r>
              <a:rPr lang="es-CL" sz="1200" b="1" dirty="0">
                <a:solidFill>
                  <a:prstClr val="black"/>
                </a:solidFill>
              </a:rPr>
              <a:t>$ 34.518 millones, equivalente a un 41,7% </a:t>
            </a:r>
            <a:r>
              <a:rPr lang="es-CL" sz="1200" dirty="0">
                <a:solidFill>
                  <a:prstClr val="black"/>
                </a:solidFill>
              </a:rPr>
              <a:t>del presupuesto vigente. El comportamiento del gasto a la fecha muestra un avance en línea al de la misma fecha de los años 2017 y 2018. (40,6% y 42,2%, respectivamente.).</a:t>
            </a:r>
          </a:p>
        </p:txBody>
      </p:sp>
      <p:graphicFrame>
        <p:nvGraphicFramePr>
          <p:cNvPr id="6" name="1 Gráfico">
            <a:extLst>
              <a:ext uri="{FF2B5EF4-FFF2-40B4-BE49-F238E27FC236}">
                <a16:creationId xmlns:a16="http://schemas.microsoft.com/office/drawing/2014/main" id="{5DEE9E19-4B2C-479D-89DB-FF54FBE7F2B2}"/>
              </a:ext>
            </a:extLst>
          </p:cNvPr>
          <p:cNvGraphicFramePr>
            <a:graphicFrameLocks/>
          </p:cNvGraphicFramePr>
          <p:nvPr>
            <p:extLst>
              <p:ext uri="{D42A27DB-BD31-4B8C-83A1-F6EECF244321}">
                <p14:modId xmlns:p14="http://schemas.microsoft.com/office/powerpoint/2010/main" val="2062708230"/>
              </p:ext>
            </p:extLst>
          </p:nvPr>
        </p:nvGraphicFramePr>
        <p:xfrm>
          <a:off x="1187624" y="3130419"/>
          <a:ext cx="7164796" cy="3048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9409122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47CFB550-EB00-44DF-B689-36C3DE75CBCF}"/>
              </a:ext>
            </a:extLst>
          </p:cNvPr>
          <p:cNvSpPr>
            <a:spLocks noGrp="1"/>
          </p:cNvSpPr>
          <p:nvPr>
            <p:ph idx="1"/>
          </p:nvPr>
        </p:nvSpPr>
        <p:spPr>
          <a:xfrm>
            <a:off x="457200" y="1600201"/>
            <a:ext cx="8229600" cy="3701008"/>
          </a:xfrm>
        </p:spPr>
        <p:txBody>
          <a:bodyPr/>
          <a:lstStyle/>
          <a:p>
            <a:pPr marL="0" lvl="0" indent="0" algn="just">
              <a:spcBef>
                <a:spcPts val="1200"/>
              </a:spcBef>
              <a:spcAft>
                <a:spcPts val="1200"/>
              </a:spcAft>
              <a:buNone/>
            </a:pPr>
            <a:r>
              <a:rPr lang="es-CL" sz="1200" b="1" dirty="0">
                <a:solidFill>
                  <a:prstClr val="black"/>
                </a:solidFill>
              </a:rPr>
              <a:t>Principales Hallazgos</a:t>
            </a:r>
          </a:p>
          <a:p>
            <a:pPr marL="0" lvl="0" indent="0" algn="just">
              <a:spcBef>
                <a:spcPts val="1200"/>
              </a:spcBef>
              <a:spcAft>
                <a:spcPts val="1200"/>
              </a:spcAft>
              <a:buNone/>
            </a:pPr>
            <a:r>
              <a:rPr lang="es-CL" sz="1200" b="1" dirty="0">
                <a:solidFill>
                  <a:prstClr val="black"/>
                </a:solidFill>
              </a:rPr>
              <a:t>Líneas programáticas y contenidos de la Ley de Presupuesto 2019</a:t>
            </a:r>
            <a:r>
              <a:rPr lang="es-CL" sz="1200" dirty="0">
                <a:solidFill>
                  <a:prstClr val="black"/>
                </a:solidFill>
              </a:rPr>
              <a:t> (identifican prioridades en las actividades de Contraloría). </a:t>
            </a:r>
          </a:p>
          <a:p>
            <a:pPr marL="228600" lvl="0" indent="-228600" algn="just" defTabSz="984250">
              <a:spcBef>
                <a:spcPts val="600"/>
              </a:spcBef>
              <a:spcAft>
                <a:spcPts val="600"/>
              </a:spcAft>
              <a:buFont typeface="+mj-lt"/>
              <a:buAutoNum type="arabicPeriod"/>
              <a:tabLst>
                <a:tab pos="0" algn="l"/>
                <a:tab pos="7891463" algn="l"/>
              </a:tabLst>
            </a:pPr>
            <a:r>
              <a:rPr lang="es-MX" sz="1200" b="1" dirty="0">
                <a:solidFill>
                  <a:prstClr val="black"/>
                </a:solidFill>
              </a:rPr>
              <a:t>Gestión Administrativa</a:t>
            </a:r>
            <a:r>
              <a:rPr lang="es-MX" sz="1200" dirty="0">
                <a:solidFill>
                  <a:prstClr val="black"/>
                </a:solidFill>
              </a:rPr>
              <a:t>: </a:t>
            </a:r>
            <a:r>
              <a:rPr lang="es-MX" sz="1200" b="1" dirty="0">
                <a:solidFill>
                  <a:prstClr val="black"/>
                </a:solidFill>
              </a:rPr>
              <a:t>$76.187 millones</a:t>
            </a:r>
            <a:r>
              <a:rPr lang="es-MX" sz="1200" dirty="0">
                <a:solidFill>
                  <a:prstClr val="black"/>
                </a:solidFill>
              </a:rPr>
              <a:t>. </a:t>
            </a:r>
            <a:r>
              <a:rPr lang="es-CL" sz="1200" dirty="0">
                <a:solidFill>
                  <a:prstClr val="black"/>
                </a:solidFill>
              </a:rPr>
              <a:t>Corresponde a: Gastos en Personal, Bienes y Servicios de Consumo, </a:t>
            </a:r>
            <a:r>
              <a:rPr lang="es-CL" sz="1200" dirty="0" err="1">
                <a:solidFill>
                  <a:prstClr val="black"/>
                </a:solidFill>
              </a:rPr>
              <a:t>Integros</a:t>
            </a:r>
            <a:r>
              <a:rPr lang="es-CL" sz="1200" dirty="0">
                <a:solidFill>
                  <a:prstClr val="black"/>
                </a:solidFill>
              </a:rPr>
              <a:t> al Fisco y Adquisición de Activos No Financieros, necesarios para el normal funcionamiento de la Contraloría General, su sede central, más 16 sedes regionales.</a:t>
            </a:r>
          </a:p>
          <a:p>
            <a:pPr marL="438150" indent="-171450" algn="just" defTabSz="984250">
              <a:spcBef>
                <a:spcPts val="600"/>
              </a:spcBef>
              <a:spcAft>
                <a:spcPts val="600"/>
              </a:spcAft>
              <a:tabLst>
                <a:tab pos="0" algn="l"/>
                <a:tab pos="7891463" algn="l"/>
              </a:tabLst>
            </a:pPr>
            <a:r>
              <a:rPr lang="es-CL" sz="1200" dirty="0"/>
              <a:t>Gasto en Personal considera financiamiento para un incremento de dotación de 64 profesionales ($ 1.610 millones), para el fortalecimiento de la función de fiscalización. </a:t>
            </a:r>
            <a:endParaRPr lang="es-CL" sz="1200" b="1" dirty="0">
              <a:solidFill>
                <a:prstClr val="black"/>
              </a:solidFill>
              <a:ea typeface="Verdana" pitchFamily="34" charset="0"/>
              <a:cs typeface="Verdana" pitchFamily="34" charset="0"/>
            </a:endParaRPr>
          </a:p>
          <a:p>
            <a:pPr marL="438150" indent="-171450" algn="just" defTabSz="984250">
              <a:spcBef>
                <a:spcPts val="600"/>
              </a:spcBef>
              <a:spcAft>
                <a:spcPts val="600"/>
              </a:spcAft>
              <a:tabLst>
                <a:tab pos="0" algn="l"/>
                <a:tab pos="7891463" algn="l"/>
              </a:tabLst>
            </a:pPr>
            <a:r>
              <a:rPr lang="es-CL" sz="1200" dirty="0">
                <a:solidFill>
                  <a:prstClr val="black"/>
                </a:solidFill>
              </a:rPr>
              <a:t>Gastos de Operación, incluye $ 81 millones adicionales para financiar la Sede Regional de Ñuble. </a:t>
            </a:r>
          </a:p>
          <a:p>
            <a:pPr marL="438150" indent="-171450" algn="just" defTabSz="984250">
              <a:spcBef>
                <a:spcPts val="600"/>
              </a:spcBef>
              <a:spcAft>
                <a:spcPts val="600"/>
              </a:spcAft>
              <a:tabLst>
                <a:tab pos="0" algn="l"/>
                <a:tab pos="7891463" algn="l"/>
              </a:tabLst>
            </a:pPr>
            <a:r>
              <a:rPr lang="es-CL" sz="1200" dirty="0">
                <a:solidFill>
                  <a:prstClr val="black"/>
                </a:solidFill>
              </a:rPr>
              <a:t>Adquisición de Activos No Financieros se incrementa en $ 540 millones, para financiar programas informáticos asociados a las nuevas tareas de fiscalización. Además, de mobiliario y equipos.</a:t>
            </a:r>
          </a:p>
          <a:p>
            <a:pPr marL="266700" lvl="0" indent="0" algn="just" defTabSz="984250">
              <a:spcBef>
                <a:spcPts val="600"/>
              </a:spcBef>
              <a:spcAft>
                <a:spcPts val="600"/>
              </a:spcAft>
              <a:buNone/>
              <a:tabLst>
                <a:tab pos="0" algn="l"/>
                <a:tab pos="7891463" algn="l"/>
              </a:tabLst>
            </a:pPr>
            <a:r>
              <a:rPr lang="es-CL" sz="1200" b="1" dirty="0">
                <a:solidFill>
                  <a:prstClr val="black"/>
                </a:solidFill>
              </a:rPr>
              <a:t>Al mes de MAYO, de los $76.187 millones de la Gestión Administrativa, se han ejecutado $31.636 millones equivalente a un 41,5%.</a:t>
            </a:r>
          </a:p>
        </p:txBody>
      </p:sp>
      <p:sp>
        <p:nvSpPr>
          <p:cNvPr id="5" name="Marcador de número de diapositiva 4">
            <a:extLst>
              <a:ext uri="{FF2B5EF4-FFF2-40B4-BE49-F238E27FC236}">
                <a16:creationId xmlns:a16="http://schemas.microsoft.com/office/drawing/2014/main" id="{536510D2-58AD-41EB-9804-FA11062C0A62}"/>
              </a:ext>
            </a:extLst>
          </p:cNvPr>
          <p:cNvSpPr>
            <a:spLocks noGrp="1"/>
          </p:cNvSpPr>
          <p:nvPr>
            <p:ph type="sldNum" sz="quarter" idx="12"/>
          </p:nvPr>
        </p:nvSpPr>
        <p:spPr/>
        <p:txBody>
          <a:bodyPr/>
          <a:lstStyle/>
          <a:p>
            <a:fld id="{66452F03-F775-4AB4-A3E9-A5A78C748C69}" type="slidenum">
              <a:rPr lang="es-CL" smtClean="0"/>
              <a:t>5</a:t>
            </a:fld>
            <a:endParaRPr lang="es-CL"/>
          </a:p>
        </p:txBody>
      </p:sp>
      <p:sp>
        <p:nvSpPr>
          <p:cNvPr id="6" name="1 Título">
            <a:extLst>
              <a:ext uri="{FF2B5EF4-FFF2-40B4-BE49-F238E27FC236}">
                <a16:creationId xmlns:a16="http://schemas.microsoft.com/office/drawing/2014/main" id="{149791B2-FA1A-41FE-8EC4-0F8B24615564}"/>
              </a:ext>
            </a:extLst>
          </p:cNvPr>
          <p:cNvSpPr>
            <a:spLocks noGrp="1"/>
          </p:cNvSpPr>
          <p:nvPr>
            <p:ph type="title"/>
          </p:nvPr>
        </p:nvSpPr>
        <p:spPr>
          <a:xfrm>
            <a:off x="414338" y="579457"/>
            <a:ext cx="8210798"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 MAYO DE 2019 </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04 CONTRALORÍA GENERAL DE LA REPÚBLICA</a:t>
            </a:r>
          </a:p>
        </p:txBody>
      </p:sp>
    </p:spTree>
    <p:extLst>
      <p:ext uri="{BB962C8B-B14F-4D97-AF65-F5344CB8AC3E}">
        <p14:creationId xmlns:p14="http://schemas.microsoft.com/office/powerpoint/2010/main" val="4705380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351356F8-4119-4AD7-9CD3-DAB744D79EBA}"/>
              </a:ext>
            </a:extLst>
          </p:cNvPr>
          <p:cNvSpPr>
            <a:spLocks noGrp="1"/>
          </p:cNvSpPr>
          <p:nvPr>
            <p:ph idx="1"/>
          </p:nvPr>
        </p:nvSpPr>
        <p:spPr/>
        <p:txBody>
          <a:bodyPr/>
          <a:lstStyle/>
          <a:p>
            <a:pPr marL="0" lvl="0" indent="0" algn="just">
              <a:spcBef>
                <a:spcPts val="1200"/>
              </a:spcBef>
              <a:spcAft>
                <a:spcPts val="1200"/>
              </a:spcAft>
              <a:buNone/>
            </a:pPr>
            <a:r>
              <a:rPr lang="es-CL" sz="1200" b="1" dirty="0">
                <a:solidFill>
                  <a:prstClr val="black"/>
                </a:solidFill>
              </a:rPr>
              <a:t>Líneas programáticas y contenidos de la Ley de Presupuesto 2019</a:t>
            </a:r>
            <a:r>
              <a:rPr lang="es-CL" sz="1200" dirty="0">
                <a:solidFill>
                  <a:prstClr val="black"/>
                </a:solidFill>
              </a:rPr>
              <a:t> (identifican prioridades en las actividades de Contraloría). </a:t>
            </a:r>
          </a:p>
          <a:p>
            <a:pPr marL="171450" lvl="0" indent="-171450" algn="just" defTabSz="984250">
              <a:spcBef>
                <a:spcPts val="600"/>
              </a:spcBef>
              <a:spcAft>
                <a:spcPts val="600"/>
              </a:spcAft>
              <a:tabLst>
                <a:tab pos="0" algn="l"/>
                <a:tab pos="7891463" algn="l"/>
              </a:tabLst>
            </a:pPr>
            <a:endParaRPr lang="es-CL" sz="1200" dirty="0">
              <a:solidFill>
                <a:prstClr val="black"/>
              </a:solidFill>
            </a:endParaRPr>
          </a:p>
          <a:p>
            <a:pPr marL="228600" lvl="0" indent="-228600" algn="just" defTabSz="984250">
              <a:spcBef>
                <a:spcPts val="600"/>
              </a:spcBef>
              <a:spcAft>
                <a:spcPts val="600"/>
              </a:spcAft>
              <a:buFont typeface="+mj-lt"/>
              <a:buAutoNum type="arabicPeriod" startAt="2"/>
              <a:tabLst>
                <a:tab pos="0" algn="l"/>
                <a:tab pos="7891463" algn="l"/>
              </a:tabLst>
            </a:pPr>
            <a:r>
              <a:rPr lang="es-CL" sz="1200" b="1" dirty="0">
                <a:solidFill>
                  <a:prstClr val="black"/>
                </a:solidFill>
              </a:rPr>
              <a:t>Transferencias Corrientes a Organismos Internacionales, por $173 millones</a:t>
            </a:r>
            <a:r>
              <a:rPr lang="es-CL" sz="1200" dirty="0">
                <a:solidFill>
                  <a:prstClr val="black"/>
                </a:solidFill>
              </a:rPr>
              <a:t>, para la continuidad de Implementación de los Servicios de Asesorías Reembolsables Etapa III (RAS III) con el Banco Mundial, de modo de continuar con la implementación de las Normas Internacionales de las Entidades Fiscalizadoras Superiores en sus tres dimensiones: auditoría financiera, de cumplimiento y, de desempeño.</a:t>
            </a:r>
          </a:p>
          <a:p>
            <a:pPr marL="265113" lvl="0" indent="0" algn="just" defTabSz="984250">
              <a:spcBef>
                <a:spcPts val="600"/>
              </a:spcBef>
              <a:spcAft>
                <a:spcPts val="600"/>
              </a:spcAft>
              <a:buNone/>
              <a:tabLst>
                <a:tab pos="265113" algn="l"/>
                <a:tab pos="7891463" algn="l"/>
              </a:tabLst>
            </a:pPr>
            <a:r>
              <a:rPr lang="es-CL" sz="1200" b="1" dirty="0">
                <a:solidFill>
                  <a:prstClr val="black"/>
                </a:solidFill>
              </a:rPr>
              <a:t>Al mes de mayo, presenta una ejecución de $7,5 millones, equivalente a un 4,4% de avance.</a:t>
            </a:r>
          </a:p>
          <a:p>
            <a:pPr marL="228600" lvl="0" indent="-228600" algn="just" defTabSz="984250">
              <a:spcBef>
                <a:spcPts val="600"/>
              </a:spcBef>
              <a:spcAft>
                <a:spcPts val="600"/>
              </a:spcAft>
              <a:buFont typeface="+mj-lt"/>
              <a:buAutoNum type="arabicPeriod" startAt="3"/>
              <a:tabLst>
                <a:tab pos="0" algn="l"/>
                <a:tab pos="7891463" algn="l"/>
              </a:tabLst>
            </a:pPr>
            <a:r>
              <a:rPr lang="es-CL" sz="1200" b="1" dirty="0">
                <a:solidFill>
                  <a:prstClr val="black"/>
                </a:solidFill>
              </a:rPr>
              <a:t>Servicio de la Deuda</a:t>
            </a:r>
            <a:r>
              <a:rPr lang="es-CL" sz="1200" dirty="0">
                <a:solidFill>
                  <a:prstClr val="black"/>
                </a:solidFill>
              </a:rPr>
              <a:t>, </a:t>
            </a:r>
            <a:r>
              <a:rPr lang="es-CL" sz="1200" b="1" dirty="0">
                <a:solidFill>
                  <a:prstClr val="black"/>
                </a:solidFill>
              </a:rPr>
              <a:t>por $840 millones</a:t>
            </a:r>
            <a:r>
              <a:rPr lang="es-CL" sz="1200" dirty="0">
                <a:solidFill>
                  <a:prstClr val="black"/>
                </a:solidFill>
              </a:rPr>
              <a:t>, corresponde a amortización de la deuda externa y pago de intereses del crédito BID </a:t>
            </a:r>
            <a:r>
              <a:rPr lang="es-CL" sz="1200" dirty="0" err="1">
                <a:solidFill>
                  <a:prstClr val="black"/>
                </a:solidFill>
              </a:rPr>
              <a:t>N°</a:t>
            </a:r>
            <a:r>
              <a:rPr lang="es-CL" sz="1200" dirty="0">
                <a:solidFill>
                  <a:prstClr val="black"/>
                </a:solidFill>
              </a:rPr>
              <a:t> 1391/OC-CH, para el Proyecto de Modernización de la Contraloría General de la República.</a:t>
            </a:r>
          </a:p>
          <a:p>
            <a:pPr marL="265113" lvl="0" indent="0" algn="just" defTabSz="984250">
              <a:spcBef>
                <a:spcPts val="600"/>
              </a:spcBef>
              <a:spcAft>
                <a:spcPts val="600"/>
              </a:spcAft>
              <a:buNone/>
              <a:tabLst>
                <a:tab pos="265113" algn="l"/>
                <a:tab pos="7891463" algn="l"/>
              </a:tabLst>
            </a:pPr>
            <a:r>
              <a:rPr lang="es-CL" sz="1200" b="1" dirty="0">
                <a:solidFill>
                  <a:prstClr val="black"/>
                </a:solidFill>
              </a:rPr>
              <a:t>Al mes de mayo, la ejecución de esta Deuda alcanza a $383 millones, equivalente a un 45,6% de avance.</a:t>
            </a:r>
            <a:endParaRPr lang="es-MX" sz="1200" b="1" dirty="0">
              <a:solidFill>
                <a:prstClr val="black"/>
              </a:solidFill>
            </a:endParaRPr>
          </a:p>
          <a:p>
            <a:pPr marL="228600" lvl="0" indent="-228600" algn="just" defTabSz="984250">
              <a:spcBef>
                <a:spcPts val="600"/>
              </a:spcBef>
              <a:spcAft>
                <a:spcPts val="600"/>
              </a:spcAft>
              <a:buFont typeface="+mj-lt"/>
              <a:buAutoNum type="arabicPeriod" startAt="4"/>
              <a:tabLst>
                <a:tab pos="0" algn="l"/>
                <a:tab pos="7891463" algn="l"/>
              </a:tabLst>
            </a:pPr>
            <a:r>
              <a:rPr lang="es-MX" sz="1200" b="1" dirty="0">
                <a:solidFill>
                  <a:prstClr val="black"/>
                </a:solidFill>
              </a:rPr>
              <a:t>Iniciativas de Inversión,</a:t>
            </a:r>
            <a:r>
              <a:rPr lang="es-MX" sz="1200" dirty="0">
                <a:solidFill>
                  <a:prstClr val="black"/>
                </a:solidFill>
              </a:rPr>
              <a:t> </a:t>
            </a:r>
            <a:r>
              <a:rPr lang="es-MX" sz="1200" b="1" dirty="0">
                <a:solidFill>
                  <a:prstClr val="black"/>
                </a:solidFill>
              </a:rPr>
              <a:t>por $3.097 millones</a:t>
            </a:r>
            <a:r>
              <a:rPr lang="es-MX" sz="1200" dirty="0">
                <a:solidFill>
                  <a:prstClr val="black"/>
                </a:solidFill>
              </a:rPr>
              <a:t>, considera inversiones menores en oficinas en Santiago y gastos de arrastre del proyecto Sede Regional de Tarapacá. </a:t>
            </a:r>
          </a:p>
          <a:p>
            <a:pPr marL="265113" lvl="0" indent="0" algn="just" defTabSz="984250">
              <a:spcBef>
                <a:spcPts val="600"/>
              </a:spcBef>
              <a:spcAft>
                <a:spcPts val="600"/>
              </a:spcAft>
              <a:buNone/>
              <a:tabLst>
                <a:tab pos="265113" algn="l"/>
                <a:tab pos="7891463" algn="l"/>
              </a:tabLst>
            </a:pPr>
            <a:r>
              <a:rPr lang="es-CL" sz="1200" b="1" dirty="0">
                <a:solidFill>
                  <a:prstClr val="black"/>
                </a:solidFill>
              </a:rPr>
              <a:t>Al mes de mayo, la ejecución de las iniciativas de inversión totalizan $49 millones, equivalente a un 1,6% de avance.</a:t>
            </a:r>
            <a:endParaRPr lang="es-MX" sz="1200" b="1" dirty="0">
              <a:solidFill>
                <a:prstClr val="black"/>
              </a:solidFill>
            </a:endParaRPr>
          </a:p>
          <a:p>
            <a:pPr marL="228600" lvl="0" indent="-228600" algn="just" defTabSz="984250">
              <a:spcBef>
                <a:spcPts val="600"/>
              </a:spcBef>
              <a:spcAft>
                <a:spcPts val="600"/>
              </a:spcAft>
              <a:buFont typeface="+mj-lt"/>
              <a:buAutoNum type="arabicPeriod" startAt="4"/>
              <a:tabLst>
                <a:tab pos="0" algn="l"/>
                <a:tab pos="7891463" algn="l"/>
              </a:tabLst>
            </a:pPr>
            <a:endParaRPr lang="es-MX" sz="1200" dirty="0">
              <a:solidFill>
                <a:prstClr val="black"/>
              </a:solidFill>
            </a:endParaRPr>
          </a:p>
          <a:p>
            <a:endParaRPr lang="es-CL" dirty="0"/>
          </a:p>
        </p:txBody>
      </p:sp>
      <p:sp>
        <p:nvSpPr>
          <p:cNvPr id="5" name="Marcador de número de diapositiva 4">
            <a:extLst>
              <a:ext uri="{FF2B5EF4-FFF2-40B4-BE49-F238E27FC236}">
                <a16:creationId xmlns:a16="http://schemas.microsoft.com/office/drawing/2014/main" id="{D8974A61-B578-41E6-AD2E-0477BA4D840C}"/>
              </a:ext>
            </a:extLst>
          </p:cNvPr>
          <p:cNvSpPr>
            <a:spLocks noGrp="1"/>
          </p:cNvSpPr>
          <p:nvPr>
            <p:ph type="sldNum" sz="quarter" idx="12"/>
          </p:nvPr>
        </p:nvSpPr>
        <p:spPr/>
        <p:txBody>
          <a:bodyPr/>
          <a:lstStyle/>
          <a:p>
            <a:fld id="{66452F03-F775-4AB4-A3E9-A5A78C748C69}" type="slidenum">
              <a:rPr lang="es-CL" smtClean="0"/>
              <a:t>6</a:t>
            </a:fld>
            <a:endParaRPr lang="es-CL"/>
          </a:p>
        </p:txBody>
      </p:sp>
      <p:sp>
        <p:nvSpPr>
          <p:cNvPr id="6" name="1 Título">
            <a:extLst>
              <a:ext uri="{FF2B5EF4-FFF2-40B4-BE49-F238E27FC236}">
                <a16:creationId xmlns:a16="http://schemas.microsoft.com/office/drawing/2014/main" id="{853A728A-ACB2-4EFB-88F6-CC539A2A4B02}"/>
              </a:ext>
            </a:extLst>
          </p:cNvPr>
          <p:cNvSpPr>
            <a:spLocks noGrp="1"/>
          </p:cNvSpPr>
          <p:nvPr>
            <p:ph type="title"/>
          </p:nvPr>
        </p:nvSpPr>
        <p:spPr>
          <a:xfrm>
            <a:off x="414338" y="579457"/>
            <a:ext cx="8210798"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 MAYO DE 2019 </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04 CONTRALORÍA GENERAL DE LA REPÚBLICA</a:t>
            </a:r>
          </a:p>
        </p:txBody>
      </p:sp>
    </p:spTree>
    <p:extLst>
      <p:ext uri="{BB962C8B-B14F-4D97-AF65-F5344CB8AC3E}">
        <p14:creationId xmlns:p14="http://schemas.microsoft.com/office/powerpoint/2010/main" val="41252638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95536" y="836712"/>
            <a:ext cx="8210798"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 </a:t>
            </a:r>
            <a:r>
              <a:rPr lang="es-CL" sz="1600" b="1" dirty="0">
                <a:solidFill>
                  <a:prstClr val="black"/>
                </a:solidFill>
                <a:ea typeface="Verdana" pitchFamily="34" charset="0"/>
                <a:cs typeface="Verdana" pitchFamily="34" charset="0"/>
              </a:rPr>
              <a:t>MAYO</a:t>
            </a:r>
            <a:r>
              <a:rPr lang="es-CL" sz="1600" b="1" dirty="0">
                <a:solidFill>
                  <a:schemeClr val="tx1"/>
                </a:solidFill>
                <a:ea typeface="Verdana" pitchFamily="34" charset="0"/>
                <a:cs typeface="Verdana" pitchFamily="34" charset="0"/>
              </a:rPr>
              <a:t> DE 2019</a:t>
            </a:r>
            <a:r>
              <a:rPr lang="es-CL" sz="1600" b="1" dirty="0">
                <a:solidFill>
                  <a:prstClr val="black"/>
                </a:solidFill>
                <a:ea typeface="Verdana" pitchFamily="34" charset="0"/>
                <a:cs typeface="Verdana" pitchFamily="34" charset="0"/>
              </a:rPr>
              <a:t> </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04 CONTRALORÍA GENERAL DE LA REPÚBLICA</a:t>
            </a:r>
          </a:p>
        </p:txBody>
      </p:sp>
      <p:sp>
        <p:nvSpPr>
          <p:cNvPr id="5" name="4 Marcador de número de diapositiva"/>
          <p:cNvSpPr>
            <a:spLocks noGrp="1"/>
          </p:cNvSpPr>
          <p:nvPr>
            <p:ph type="sldNum" sz="quarter" idx="12"/>
          </p:nvPr>
        </p:nvSpPr>
        <p:spPr>
          <a:xfrm>
            <a:off x="6510338" y="6309320"/>
            <a:ext cx="2133600" cy="365125"/>
          </a:xfrm>
        </p:spPr>
        <p:txBody>
          <a:bodyPr/>
          <a:lstStyle/>
          <a:p>
            <a:fld id="{66452F03-F775-4AB4-A3E9-A5A78C748C69}" type="slidenum">
              <a:rPr lang="es-CL" smtClean="0"/>
              <a:t>7</a:t>
            </a:fld>
            <a:endParaRPr lang="es-CL"/>
          </a:p>
        </p:txBody>
      </p:sp>
      <p:sp>
        <p:nvSpPr>
          <p:cNvPr id="6" name="1 Título"/>
          <p:cNvSpPr txBox="1">
            <a:spLocks/>
          </p:cNvSpPr>
          <p:nvPr/>
        </p:nvSpPr>
        <p:spPr>
          <a:xfrm>
            <a:off x="467544" y="1932697"/>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r>
              <a:rPr lang="es-CL" sz="1200" b="1" dirty="0">
                <a:latin typeface="+mn-lt"/>
                <a:ea typeface="Verdana" pitchFamily="34" charset="0"/>
                <a:cs typeface="Verdana" pitchFamily="34" charset="0"/>
              </a:rPr>
              <a:t>en miles de pesos 2019</a:t>
            </a:r>
          </a:p>
        </p:txBody>
      </p:sp>
      <p:sp>
        <p:nvSpPr>
          <p:cNvPr id="7" name="3 Marcador de pie de página"/>
          <p:cNvSpPr>
            <a:spLocks noGrp="1"/>
          </p:cNvSpPr>
          <p:nvPr>
            <p:ph type="ftr" sz="quarter" idx="11"/>
          </p:nvPr>
        </p:nvSpPr>
        <p:spPr>
          <a:xfrm>
            <a:off x="693912" y="5085184"/>
            <a:ext cx="7776864" cy="365125"/>
          </a:xfrm>
        </p:spPr>
        <p:txBody>
          <a:bodyPr/>
          <a:lstStyle/>
          <a:p>
            <a:r>
              <a:rPr lang="es-CL" sz="1050" b="1" dirty="0"/>
              <a:t>Fuente</a:t>
            </a:r>
            <a:r>
              <a:rPr lang="es-CL" sz="1050" dirty="0"/>
              <a:t>: Elaboración propia en base  a Informes de ejecución presupuestaria mensual de DIPRES</a:t>
            </a:r>
          </a:p>
        </p:txBody>
      </p:sp>
      <p:graphicFrame>
        <p:nvGraphicFramePr>
          <p:cNvPr id="3" name="Tabla 2">
            <a:extLst>
              <a:ext uri="{FF2B5EF4-FFF2-40B4-BE49-F238E27FC236}">
                <a16:creationId xmlns:a16="http://schemas.microsoft.com/office/drawing/2014/main" id="{43308068-CFCE-416D-A56E-384C425CA971}"/>
              </a:ext>
            </a:extLst>
          </p:cNvPr>
          <p:cNvGraphicFramePr>
            <a:graphicFrameLocks noGrp="1"/>
          </p:cNvGraphicFramePr>
          <p:nvPr/>
        </p:nvGraphicFramePr>
        <p:xfrm>
          <a:off x="628650" y="3042330"/>
          <a:ext cx="7886700" cy="1917928"/>
        </p:xfrm>
        <a:graphic>
          <a:graphicData uri="http://schemas.openxmlformats.org/drawingml/2006/table">
            <a:tbl>
              <a:tblPr/>
              <a:tblGrid>
                <a:gridCol w="715032">
                  <a:extLst>
                    <a:ext uri="{9D8B030D-6E8A-4147-A177-3AD203B41FA5}">
                      <a16:colId xmlns:a16="http://schemas.microsoft.com/office/drawing/2014/main" val="1886440671"/>
                    </a:ext>
                  </a:extLst>
                </a:gridCol>
                <a:gridCol w="3009540">
                  <a:extLst>
                    <a:ext uri="{9D8B030D-6E8A-4147-A177-3AD203B41FA5}">
                      <a16:colId xmlns:a16="http://schemas.microsoft.com/office/drawing/2014/main" val="2009921064"/>
                    </a:ext>
                  </a:extLst>
                </a:gridCol>
                <a:gridCol w="715032">
                  <a:extLst>
                    <a:ext uri="{9D8B030D-6E8A-4147-A177-3AD203B41FA5}">
                      <a16:colId xmlns:a16="http://schemas.microsoft.com/office/drawing/2014/main" val="875063227"/>
                    </a:ext>
                  </a:extLst>
                </a:gridCol>
                <a:gridCol w="715032">
                  <a:extLst>
                    <a:ext uri="{9D8B030D-6E8A-4147-A177-3AD203B41FA5}">
                      <a16:colId xmlns:a16="http://schemas.microsoft.com/office/drawing/2014/main" val="206489325"/>
                    </a:ext>
                  </a:extLst>
                </a:gridCol>
                <a:gridCol w="715032">
                  <a:extLst>
                    <a:ext uri="{9D8B030D-6E8A-4147-A177-3AD203B41FA5}">
                      <a16:colId xmlns:a16="http://schemas.microsoft.com/office/drawing/2014/main" val="3441355498"/>
                    </a:ext>
                  </a:extLst>
                </a:gridCol>
                <a:gridCol w="715032">
                  <a:extLst>
                    <a:ext uri="{9D8B030D-6E8A-4147-A177-3AD203B41FA5}">
                      <a16:colId xmlns:a16="http://schemas.microsoft.com/office/drawing/2014/main" val="3759776934"/>
                    </a:ext>
                  </a:extLst>
                </a:gridCol>
                <a:gridCol w="651000">
                  <a:extLst>
                    <a:ext uri="{9D8B030D-6E8A-4147-A177-3AD203B41FA5}">
                      <a16:colId xmlns:a16="http://schemas.microsoft.com/office/drawing/2014/main" val="135924782"/>
                    </a:ext>
                  </a:extLst>
                </a:gridCol>
                <a:gridCol w="651000">
                  <a:extLst>
                    <a:ext uri="{9D8B030D-6E8A-4147-A177-3AD203B41FA5}">
                      <a16:colId xmlns:a16="http://schemas.microsoft.com/office/drawing/2014/main" val="2229403522"/>
                    </a:ext>
                  </a:extLst>
                </a:gridCol>
              </a:tblGrid>
              <a:tr h="135783">
                <a:tc rowSpan="2" gridSpan="2">
                  <a:txBody>
                    <a:bodyPr/>
                    <a:lstStyle/>
                    <a:p>
                      <a:pPr algn="ctr" fontAlgn="ctr"/>
                      <a:r>
                        <a:rPr lang="es-CL" sz="800" b="1" i="0" u="none" strike="noStrike">
                          <a:solidFill>
                            <a:srgbClr val="FFFFFF"/>
                          </a:solidFill>
                          <a:effectLst/>
                          <a:latin typeface="Calibri" panose="020F0502020204030204" pitchFamily="34" charset="0"/>
                        </a:rPr>
                        <a:t>Subtítulo</a:t>
                      </a:r>
                    </a:p>
                  </a:txBody>
                  <a:tcPr marL="8486" marR="8486" marT="84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rowSpan="2" hMerge="1">
                  <a:txBody>
                    <a:bodyPr/>
                    <a:lstStyle/>
                    <a:p>
                      <a:endParaRPr lang="es-CL"/>
                    </a:p>
                  </a:txBody>
                  <a:tcPr/>
                </a:tc>
                <a:tc gridSpan="3">
                  <a:txBody>
                    <a:bodyPr/>
                    <a:lstStyle/>
                    <a:p>
                      <a:pPr algn="ctr" fontAlgn="b"/>
                      <a:r>
                        <a:rPr lang="es-CL" sz="800" b="1" i="0" u="none" strike="noStrike">
                          <a:solidFill>
                            <a:srgbClr val="FFFFFF"/>
                          </a:solidFill>
                          <a:effectLst/>
                          <a:latin typeface="Calibri" panose="020F0502020204030204" pitchFamily="34" charset="0"/>
                        </a:rPr>
                        <a:t>Presupuesto 2019</a:t>
                      </a:r>
                    </a:p>
                  </a:txBody>
                  <a:tcPr marL="8486" marR="8486" marT="84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b"/>
                      <a:r>
                        <a:rPr lang="es-CL" sz="800" b="1" i="0" u="none" strike="noStrike">
                          <a:solidFill>
                            <a:srgbClr val="FFFFFF"/>
                          </a:solidFill>
                          <a:effectLst/>
                          <a:latin typeface="Calibri" panose="020F0502020204030204" pitchFamily="34" charset="0"/>
                        </a:rPr>
                        <a:t>Ejecución</a:t>
                      </a:r>
                    </a:p>
                  </a:txBody>
                  <a:tcPr marL="8486" marR="8486" marT="84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extLst>
                  <a:ext uri="{0D108BD9-81ED-4DB2-BD59-A6C34878D82A}">
                    <a16:rowId xmlns:a16="http://schemas.microsoft.com/office/drawing/2014/main" val="3897018325"/>
                  </a:ext>
                </a:extLst>
              </a:tr>
              <a:tr h="415834">
                <a:tc gridSpan="2" vMerge="1">
                  <a:txBody>
                    <a:bodyPr/>
                    <a:lstStyle/>
                    <a:p>
                      <a:endParaRPr lang="es-CL"/>
                    </a:p>
                  </a:txBody>
                  <a:tcPr/>
                </a:tc>
                <a:tc hMerge="1" vMerge="1">
                  <a:txBody>
                    <a:bodyPr/>
                    <a:lstStyle/>
                    <a:p>
                      <a:endParaRPr lang="es-CL"/>
                    </a:p>
                  </a:txBody>
                  <a:tcPr/>
                </a:tc>
                <a:tc>
                  <a:txBody>
                    <a:bodyPr/>
                    <a:lstStyle/>
                    <a:p>
                      <a:pPr algn="ctr" fontAlgn="ctr"/>
                      <a:r>
                        <a:rPr lang="es-CL" sz="800" b="1" i="0" u="none" strike="noStrike">
                          <a:solidFill>
                            <a:srgbClr val="FFFFFF"/>
                          </a:solidFill>
                          <a:effectLst/>
                          <a:latin typeface="Calibri" panose="020F0502020204030204" pitchFamily="34" charset="0"/>
                        </a:rPr>
                        <a:t>Ley 2019</a:t>
                      </a:r>
                    </a:p>
                  </a:txBody>
                  <a:tcPr marL="8486" marR="8486" marT="8486" marB="0" anchor="ctr">
                    <a:lnL w="6350" cap="flat" cmpd="sng" algn="ctr">
                      <a:solidFill>
                        <a:srgbClr val="000000"/>
                      </a:solidFill>
                      <a:prstDash val="solid"/>
                      <a:round/>
                      <a:headEnd type="none" w="med" len="med"/>
                      <a:tailEnd type="none" w="med" len="med"/>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Vigente</a:t>
                      </a:r>
                    </a:p>
                  </a:txBody>
                  <a:tcPr marL="8486" marR="8486" marT="8486" marB="0" anchor="ctr">
                    <a:lnL>
                      <a:noFill/>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Variación</a:t>
                      </a:r>
                    </a:p>
                  </a:txBody>
                  <a:tcPr marL="8486" marR="8486" marT="8486" marB="0" anchor="ctr">
                    <a:lnL>
                      <a:noFill/>
                    </a:lnL>
                    <a:lnR w="6350" cap="flat" cmpd="sng" algn="ctr">
                      <a:solidFill>
                        <a:srgbClr val="000000"/>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Ejecución Acumulada</a:t>
                      </a:r>
                    </a:p>
                  </a:txBody>
                  <a:tcPr marL="8486" marR="8486" marT="8486" marB="0" anchor="ctr">
                    <a:lnL w="6350" cap="flat" cmpd="sng" algn="ctr">
                      <a:solidFill>
                        <a:srgbClr val="000000"/>
                      </a:solidFill>
                      <a:prstDash val="solid"/>
                      <a:round/>
                      <a:headEnd type="none" w="med" len="med"/>
                      <a:tailEnd type="none" w="med" len="med"/>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 Ejecución Ley 2019 </a:t>
                      </a:r>
                    </a:p>
                  </a:txBody>
                  <a:tcPr marL="8486" marR="8486" marT="8486"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 Ejecución Ppto. Vigente </a:t>
                      </a:r>
                    </a:p>
                  </a:txBody>
                  <a:tcPr marL="8486" marR="8486" marT="8486"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extLst>
                  <a:ext uri="{0D108BD9-81ED-4DB2-BD59-A6C34878D82A}">
                    <a16:rowId xmlns:a16="http://schemas.microsoft.com/office/drawing/2014/main" val="2057845431"/>
                  </a:ext>
                </a:extLst>
              </a:tr>
              <a:tr h="178215">
                <a:tc>
                  <a:txBody>
                    <a:bodyPr/>
                    <a:lstStyle/>
                    <a:p>
                      <a:pPr algn="ctr" fontAlgn="ctr"/>
                      <a:r>
                        <a:rPr lang="es-CL" sz="800" b="1" i="0" u="none" strike="noStrike">
                          <a:solidFill>
                            <a:srgbClr val="000000"/>
                          </a:solidFill>
                          <a:effectLst/>
                          <a:latin typeface="Calibri" panose="020F0502020204030204" pitchFamily="34" charset="0"/>
                        </a:rPr>
                        <a:t> </a:t>
                      </a:r>
                    </a:p>
                  </a:txBody>
                  <a:tcPr marL="8486" marR="8486" marT="8486"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GASTOS</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80.313.566 </a:t>
                      </a:r>
                    </a:p>
                  </a:txBody>
                  <a:tcPr marL="8486" marR="8486" marT="8486"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82.756.051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2.442.485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34.518.898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43,0%</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41,7%</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443671377"/>
                  </a:ext>
                </a:extLst>
              </a:tr>
              <a:tr h="169728">
                <a:tc>
                  <a:txBody>
                    <a:bodyPr/>
                    <a:lstStyle/>
                    <a:p>
                      <a:pPr algn="ctr" fontAlgn="ctr"/>
                      <a:r>
                        <a:rPr lang="es-CL" sz="800" b="0" i="0" u="none" strike="noStrike">
                          <a:solidFill>
                            <a:srgbClr val="000000"/>
                          </a:solidFill>
                          <a:effectLst/>
                          <a:latin typeface="Calibri" panose="020F0502020204030204" pitchFamily="34" charset="0"/>
                        </a:rPr>
                        <a:t>21</a:t>
                      </a:r>
                    </a:p>
                  </a:txBody>
                  <a:tcPr marL="8486" marR="8486" marT="8486"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GASTOS EN PERSONAL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63.373.687 </a:t>
                      </a:r>
                    </a:p>
                  </a:txBody>
                  <a:tcPr marL="8486" marR="8486" marT="8486"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63.373.687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27.780.296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43,8%</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43,8%</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994511878"/>
                  </a:ext>
                </a:extLst>
              </a:tr>
              <a:tr h="169728">
                <a:tc>
                  <a:txBody>
                    <a:bodyPr/>
                    <a:lstStyle/>
                    <a:p>
                      <a:pPr algn="ctr" fontAlgn="ctr"/>
                      <a:r>
                        <a:rPr lang="es-CL" sz="800" b="0" i="0" u="none" strike="noStrike">
                          <a:solidFill>
                            <a:srgbClr val="000000"/>
                          </a:solidFill>
                          <a:effectLst/>
                          <a:latin typeface="Calibri" panose="020F0502020204030204" pitchFamily="34" charset="0"/>
                        </a:rPr>
                        <a:t>22</a:t>
                      </a:r>
                    </a:p>
                  </a:txBody>
                  <a:tcPr marL="8486" marR="8486" marT="8486"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BIENES Y SERVICIOS DE CONSUMO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9.858.126 </a:t>
                      </a:r>
                    </a:p>
                  </a:txBody>
                  <a:tcPr marL="8486" marR="8486" marT="8486"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9.858.126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3.552.177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36,0%</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36,0%</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788433871"/>
                  </a:ext>
                </a:extLst>
              </a:tr>
              <a:tr h="169728">
                <a:tc>
                  <a:txBody>
                    <a:bodyPr/>
                    <a:lstStyle/>
                    <a:p>
                      <a:pPr algn="ctr" fontAlgn="ctr"/>
                      <a:r>
                        <a:rPr lang="es-CL" sz="800" b="0" i="0" u="none" strike="noStrike">
                          <a:solidFill>
                            <a:srgbClr val="000000"/>
                          </a:solidFill>
                          <a:effectLst/>
                          <a:latin typeface="Calibri" panose="020F0502020204030204" pitchFamily="34" charset="0"/>
                        </a:rPr>
                        <a:t>24</a:t>
                      </a:r>
                    </a:p>
                  </a:txBody>
                  <a:tcPr marL="8486" marR="8486" marT="8486"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TRANSFERENCIAS CORRIENTES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187.742 </a:t>
                      </a:r>
                    </a:p>
                  </a:txBody>
                  <a:tcPr marL="8486" marR="8486" marT="8486"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187.742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10.276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5,5%</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5,5%</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439847118"/>
                  </a:ext>
                </a:extLst>
              </a:tr>
              <a:tr h="169728">
                <a:tc>
                  <a:txBody>
                    <a:bodyPr/>
                    <a:lstStyle/>
                    <a:p>
                      <a:pPr algn="ctr" fontAlgn="ctr"/>
                      <a:r>
                        <a:rPr lang="es-CL" sz="800" b="0" i="0" u="none" strike="noStrike">
                          <a:solidFill>
                            <a:srgbClr val="000000"/>
                          </a:solidFill>
                          <a:effectLst/>
                          <a:latin typeface="Calibri" panose="020F0502020204030204" pitchFamily="34" charset="0"/>
                        </a:rPr>
                        <a:t>25</a:t>
                      </a:r>
                    </a:p>
                  </a:txBody>
                  <a:tcPr marL="8486" marR="8486" marT="8486"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INTEGROS AL FISCO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5.383 </a:t>
                      </a:r>
                    </a:p>
                  </a:txBody>
                  <a:tcPr marL="8486" marR="8486" marT="8486"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5.383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3.273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60,8%</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60,8%</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422574543"/>
                  </a:ext>
                </a:extLst>
              </a:tr>
              <a:tr h="169728">
                <a:tc>
                  <a:txBody>
                    <a:bodyPr/>
                    <a:lstStyle/>
                    <a:p>
                      <a:pPr algn="ctr" fontAlgn="ctr"/>
                      <a:r>
                        <a:rPr lang="es-CL" sz="800" b="0" i="0" u="none" strike="noStrike">
                          <a:solidFill>
                            <a:srgbClr val="000000"/>
                          </a:solidFill>
                          <a:effectLst/>
                          <a:latin typeface="Calibri" panose="020F0502020204030204" pitchFamily="34" charset="0"/>
                        </a:rPr>
                        <a:t>29</a:t>
                      </a:r>
                    </a:p>
                  </a:txBody>
                  <a:tcPr marL="8486" marR="8486" marT="8486"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ADQUISICIÓN DE ACTIVOS NO FINANCIEROS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2.950.700 </a:t>
                      </a:r>
                    </a:p>
                  </a:txBody>
                  <a:tcPr marL="8486" marR="8486" marT="8486"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2.950.700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300.352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10,2%</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10,2%</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625589872"/>
                  </a:ext>
                </a:extLst>
              </a:tr>
              <a:tr h="169728">
                <a:tc>
                  <a:txBody>
                    <a:bodyPr/>
                    <a:lstStyle/>
                    <a:p>
                      <a:pPr algn="ctr" fontAlgn="ctr"/>
                      <a:r>
                        <a:rPr lang="es-CL" sz="800" b="0" i="0" u="none" strike="noStrike">
                          <a:solidFill>
                            <a:srgbClr val="000000"/>
                          </a:solidFill>
                          <a:effectLst/>
                          <a:latin typeface="Calibri" panose="020F0502020204030204" pitchFamily="34" charset="0"/>
                        </a:rPr>
                        <a:t>31</a:t>
                      </a:r>
                    </a:p>
                  </a:txBody>
                  <a:tcPr marL="8486" marR="8486" marT="8486"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INICIATIVAS DE INVERSIÓN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3.097.649 </a:t>
                      </a:r>
                    </a:p>
                  </a:txBody>
                  <a:tcPr marL="8486" marR="8486" marT="8486"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3.097.649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49.702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1,6%</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1,6%</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594671650"/>
                  </a:ext>
                </a:extLst>
              </a:tr>
              <a:tr h="169728">
                <a:tc>
                  <a:txBody>
                    <a:bodyPr/>
                    <a:lstStyle/>
                    <a:p>
                      <a:pPr algn="ctr" fontAlgn="ctr"/>
                      <a:r>
                        <a:rPr lang="es-CL" sz="800" b="0" i="0" u="none" strike="noStrike">
                          <a:solidFill>
                            <a:srgbClr val="000000"/>
                          </a:solidFill>
                          <a:effectLst/>
                          <a:latin typeface="Calibri" panose="020F0502020204030204" pitchFamily="34" charset="0"/>
                        </a:rPr>
                        <a:t>34</a:t>
                      </a:r>
                    </a:p>
                  </a:txBody>
                  <a:tcPr marL="8486" marR="8486" marT="8486"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SERVICIO DE LA DEUDA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840.279 </a:t>
                      </a:r>
                    </a:p>
                  </a:txBody>
                  <a:tcPr marL="8486" marR="8486" marT="8486"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3.282.764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2.442.485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2.822.822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335,9%</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dirty="0">
                          <a:solidFill>
                            <a:srgbClr val="000000"/>
                          </a:solidFill>
                          <a:effectLst/>
                          <a:latin typeface="Calibri" panose="020F0502020204030204" pitchFamily="34" charset="0"/>
                        </a:rPr>
                        <a:t>86,0%</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val="1951572542"/>
                  </a:ext>
                </a:extLst>
              </a:tr>
            </a:tbl>
          </a:graphicData>
        </a:graphic>
      </p:graphicFrame>
    </p:spTree>
    <p:extLst>
      <p:ext uri="{BB962C8B-B14F-4D97-AF65-F5344CB8AC3E}">
        <p14:creationId xmlns:p14="http://schemas.microsoft.com/office/powerpoint/2010/main" val="5248126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521792" y="6093296"/>
            <a:ext cx="7714167" cy="322391"/>
          </a:xfrm>
        </p:spPr>
        <p:txBody>
          <a:bodyPr/>
          <a:lstStyle/>
          <a:p>
            <a:r>
              <a:rPr lang="es-CL" sz="1050" b="1" dirty="0"/>
              <a:t>Fuente</a:t>
            </a:r>
            <a:r>
              <a:rPr lang="es-CL" sz="1050" dirty="0"/>
              <a:t>: Elaboración propia en base  a Informes de ejecución presupuestaria mensual de DIPRES</a:t>
            </a:r>
          </a:p>
        </p:txBody>
      </p:sp>
      <p:sp>
        <p:nvSpPr>
          <p:cNvPr id="5" name="4 Marcador de número de diapositiva"/>
          <p:cNvSpPr>
            <a:spLocks noGrp="1"/>
          </p:cNvSpPr>
          <p:nvPr>
            <p:ph type="sldNum" sz="quarter" idx="12"/>
          </p:nvPr>
        </p:nvSpPr>
        <p:spPr/>
        <p:txBody>
          <a:bodyPr/>
          <a:lstStyle/>
          <a:p>
            <a:fld id="{66452F03-F775-4AB4-A3E9-A5A78C748C69}" type="slidenum">
              <a:rPr lang="es-CL" smtClean="0"/>
              <a:t>8</a:t>
            </a:fld>
            <a:endParaRPr lang="es-CL"/>
          </a:p>
        </p:txBody>
      </p:sp>
      <p:sp>
        <p:nvSpPr>
          <p:cNvPr id="7" name="1 Título"/>
          <p:cNvSpPr txBox="1">
            <a:spLocks/>
          </p:cNvSpPr>
          <p:nvPr/>
        </p:nvSpPr>
        <p:spPr>
          <a:xfrm>
            <a:off x="391216" y="620688"/>
            <a:ext cx="8210799" cy="591093"/>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 </a:t>
            </a:r>
            <a:r>
              <a:rPr lang="es-CL" sz="1600" b="1" dirty="0">
                <a:solidFill>
                  <a:prstClr val="black"/>
                </a:solidFill>
                <a:ea typeface="Verdana" pitchFamily="34" charset="0"/>
                <a:cs typeface="Verdana" pitchFamily="34" charset="0"/>
              </a:rPr>
              <a:t>MAYO</a:t>
            </a:r>
            <a:r>
              <a:rPr lang="es-CL" sz="1600" b="1" dirty="0">
                <a:solidFill>
                  <a:schemeClr val="tx1"/>
                </a:solidFill>
                <a:ea typeface="Verdana" pitchFamily="34" charset="0"/>
                <a:cs typeface="Verdana" pitchFamily="34" charset="0"/>
              </a:rPr>
              <a:t> DE 2019</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04. CAPÍTULO 01. PROGRAMA 01: CONTRALORÍA GENERAL DE LA REPÚBLICA</a:t>
            </a:r>
          </a:p>
        </p:txBody>
      </p:sp>
      <p:sp>
        <p:nvSpPr>
          <p:cNvPr id="9" name="1 Título"/>
          <p:cNvSpPr txBox="1">
            <a:spLocks/>
          </p:cNvSpPr>
          <p:nvPr/>
        </p:nvSpPr>
        <p:spPr>
          <a:xfrm>
            <a:off x="539552" y="1329445"/>
            <a:ext cx="7716232" cy="22767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r>
              <a:rPr lang="es-CL" sz="1200" b="1" dirty="0">
                <a:latin typeface="+mn-lt"/>
                <a:ea typeface="Verdana" pitchFamily="34" charset="0"/>
                <a:cs typeface="Verdana" pitchFamily="34" charset="0"/>
              </a:rPr>
              <a:t>en miles de pesos 2019</a:t>
            </a:r>
          </a:p>
        </p:txBody>
      </p:sp>
      <p:graphicFrame>
        <p:nvGraphicFramePr>
          <p:cNvPr id="3" name="Tabla 2">
            <a:extLst>
              <a:ext uri="{FF2B5EF4-FFF2-40B4-BE49-F238E27FC236}">
                <a16:creationId xmlns:a16="http://schemas.microsoft.com/office/drawing/2014/main" id="{4BB9A505-4677-42BC-8232-7A62ACAFEDCF}"/>
              </a:ext>
            </a:extLst>
          </p:cNvPr>
          <p:cNvGraphicFramePr>
            <a:graphicFrameLocks noGrp="1"/>
          </p:cNvGraphicFramePr>
          <p:nvPr/>
        </p:nvGraphicFramePr>
        <p:xfrm>
          <a:off x="628651" y="2058689"/>
          <a:ext cx="7886698" cy="3885209"/>
        </p:xfrm>
        <a:graphic>
          <a:graphicData uri="http://schemas.openxmlformats.org/drawingml/2006/table">
            <a:tbl>
              <a:tblPr/>
              <a:tblGrid>
                <a:gridCol w="670995">
                  <a:extLst>
                    <a:ext uri="{9D8B030D-6E8A-4147-A177-3AD203B41FA5}">
                      <a16:colId xmlns:a16="http://schemas.microsoft.com/office/drawing/2014/main" val="1424929396"/>
                    </a:ext>
                  </a:extLst>
                </a:gridCol>
                <a:gridCol w="247868">
                  <a:extLst>
                    <a:ext uri="{9D8B030D-6E8A-4147-A177-3AD203B41FA5}">
                      <a16:colId xmlns:a16="http://schemas.microsoft.com/office/drawing/2014/main" val="2474834432"/>
                    </a:ext>
                  </a:extLst>
                </a:gridCol>
                <a:gridCol w="247868">
                  <a:extLst>
                    <a:ext uri="{9D8B030D-6E8A-4147-A177-3AD203B41FA5}">
                      <a16:colId xmlns:a16="http://schemas.microsoft.com/office/drawing/2014/main" val="2599919044"/>
                    </a:ext>
                  </a:extLst>
                </a:gridCol>
                <a:gridCol w="2824189">
                  <a:extLst>
                    <a:ext uri="{9D8B030D-6E8A-4147-A177-3AD203B41FA5}">
                      <a16:colId xmlns:a16="http://schemas.microsoft.com/office/drawing/2014/main" val="3472719422"/>
                    </a:ext>
                  </a:extLst>
                </a:gridCol>
                <a:gridCol w="670995">
                  <a:extLst>
                    <a:ext uri="{9D8B030D-6E8A-4147-A177-3AD203B41FA5}">
                      <a16:colId xmlns:a16="http://schemas.microsoft.com/office/drawing/2014/main" val="1136076888"/>
                    </a:ext>
                  </a:extLst>
                </a:gridCol>
                <a:gridCol w="670995">
                  <a:extLst>
                    <a:ext uri="{9D8B030D-6E8A-4147-A177-3AD203B41FA5}">
                      <a16:colId xmlns:a16="http://schemas.microsoft.com/office/drawing/2014/main" val="3228741001"/>
                    </a:ext>
                  </a:extLst>
                </a:gridCol>
                <a:gridCol w="670995">
                  <a:extLst>
                    <a:ext uri="{9D8B030D-6E8A-4147-A177-3AD203B41FA5}">
                      <a16:colId xmlns:a16="http://schemas.microsoft.com/office/drawing/2014/main" val="3871652742"/>
                    </a:ext>
                  </a:extLst>
                </a:gridCol>
                <a:gridCol w="670995">
                  <a:extLst>
                    <a:ext uri="{9D8B030D-6E8A-4147-A177-3AD203B41FA5}">
                      <a16:colId xmlns:a16="http://schemas.microsoft.com/office/drawing/2014/main" val="2270669515"/>
                    </a:ext>
                  </a:extLst>
                </a:gridCol>
                <a:gridCol w="610907">
                  <a:extLst>
                    <a:ext uri="{9D8B030D-6E8A-4147-A177-3AD203B41FA5}">
                      <a16:colId xmlns:a16="http://schemas.microsoft.com/office/drawing/2014/main" val="4294166318"/>
                    </a:ext>
                  </a:extLst>
                </a:gridCol>
                <a:gridCol w="600891">
                  <a:extLst>
                    <a:ext uri="{9D8B030D-6E8A-4147-A177-3AD203B41FA5}">
                      <a16:colId xmlns:a16="http://schemas.microsoft.com/office/drawing/2014/main" val="1904890534"/>
                    </a:ext>
                  </a:extLst>
                </a:gridCol>
              </a:tblGrid>
              <a:tr h="158580">
                <a:tc rowSpan="2" gridSpan="4">
                  <a:txBody>
                    <a:bodyPr/>
                    <a:lstStyle/>
                    <a:p>
                      <a:pPr algn="ctr" fontAlgn="ctr"/>
                      <a:r>
                        <a:rPr lang="es-CL" sz="700" b="1" i="0" u="none" strike="noStrike">
                          <a:solidFill>
                            <a:srgbClr val="FFFFFF"/>
                          </a:solidFill>
                          <a:effectLst/>
                          <a:latin typeface="Calibri" panose="020F0502020204030204" pitchFamily="34" charset="0"/>
                        </a:rPr>
                        <a:t>Subtítulo</a:t>
                      </a:r>
                    </a:p>
                  </a:txBody>
                  <a:tcPr marL="7929" marR="7929" marT="79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rowSpan="2" hMerge="1">
                  <a:txBody>
                    <a:bodyPr/>
                    <a:lstStyle/>
                    <a:p>
                      <a:endParaRPr lang="es-CL"/>
                    </a:p>
                  </a:txBody>
                  <a:tcPr/>
                </a:tc>
                <a:tc rowSpan="2" hMerge="1">
                  <a:txBody>
                    <a:bodyPr/>
                    <a:lstStyle/>
                    <a:p>
                      <a:endParaRPr lang="es-CL"/>
                    </a:p>
                  </a:txBody>
                  <a:tcPr/>
                </a:tc>
                <a:tc rowSpan="2" hMerge="1">
                  <a:txBody>
                    <a:bodyPr/>
                    <a:lstStyle/>
                    <a:p>
                      <a:endParaRPr lang="es-CL"/>
                    </a:p>
                  </a:txBody>
                  <a:tcPr/>
                </a:tc>
                <a:tc gridSpan="3">
                  <a:txBody>
                    <a:bodyPr/>
                    <a:lstStyle/>
                    <a:p>
                      <a:pPr algn="ctr" fontAlgn="b"/>
                      <a:r>
                        <a:rPr lang="es-CL" sz="700" b="1" i="0" u="none" strike="noStrike">
                          <a:solidFill>
                            <a:srgbClr val="FFFFFF"/>
                          </a:solidFill>
                          <a:effectLst/>
                          <a:latin typeface="Calibri" panose="020F0502020204030204" pitchFamily="34" charset="0"/>
                        </a:rPr>
                        <a:t>Presupuesto 2019</a:t>
                      </a:r>
                    </a:p>
                  </a:txBody>
                  <a:tcPr marL="7929" marR="7929" marT="79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b"/>
                      <a:r>
                        <a:rPr lang="es-CL" sz="700" b="1" i="0" u="none" strike="noStrike">
                          <a:solidFill>
                            <a:srgbClr val="FFFFFF"/>
                          </a:solidFill>
                          <a:effectLst/>
                          <a:latin typeface="Calibri" panose="020F0502020204030204" pitchFamily="34" charset="0"/>
                        </a:rPr>
                        <a:t>Ejecución</a:t>
                      </a:r>
                    </a:p>
                  </a:txBody>
                  <a:tcPr marL="7929" marR="7929" marT="79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extLst>
                  <a:ext uri="{0D108BD9-81ED-4DB2-BD59-A6C34878D82A}">
                    <a16:rowId xmlns:a16="http://schemas.microsoft.com/office/drawing/2014/main" val="3399765757"/>
                  </a:ext>
                </a:extLst>
              </a:tr>
              <a:tr h="388520">
                <a:tc gridSpan="4" vMerge="1">
                  <a:txBody>
                    <a:bodyPr/>
                    <a:lstStyle/>
                    <a:p>
                      <a:endParaRPr lang="es-CL"/>
                    </a:p>
                  </a:txBody>
                  <a:tcPr/>
                </a:tc>
                <a:tc hMerge="1" vMerge="1">
                  <a:txBody>
                    <a:bodyPr/>
                    <a:lstStyle/>
                    <a:p>
                      <a:endParaRPr lang="es-CL"/>
                    </a:p>
                  </a:txBody>
                  <a:tcPr/>
                </a:tc>
                <a:tc hMerge="1" vMerge="1">
                  <a:txBody>
                    <a:bodyPr/>
                    <a:lstStyle/>
                    <a:p>
                      <a:endParaRPr lang="es-CL"/>
                    </a:p>
                  </a:txBody>
                  <a:tcPr/>
                </a:tc>
                <a:tc hMerge="1" vMerge="1">
                  <a:txBody>
                    <a:bodyPr/>
                    <a:lstStyle/>
                    <a:p>
                      <a:endParaRPr lang="es-CL"/>
                    </a:p>
                  </a:txBody>
                  <a:tcPr/>
                </a:tc>
                <a:tc>
                  <a:txBody>
                    <a:bodyPr/>
                    <a:lstStyle/>
                    <a:p>
                      <a:pPr algn="ctr" fontAlgn="ctr"/>
                      <a:r>
                        <a:rPr lang="es-CL" sz="700" b="1" i="0" u="none" strike="noStrike">
                          <a:solidFill>
                            <a:srgbClr val="FFFFFF"/>
                          </a:solidFill>
                          <a:effectLst/>
                          <a:latin typeface="Calibri" panose="020F0502020204030204" pitchFamily="34" charset="0"/>
                        </a:rPr>
                        <a:t>Ley 2019</a:t>
                      </a:r>
                    </a:p>
                  </a:txBody>
                  <a:tcPr marL="7929" marR="7929" marT="7929" marB="0" anchor="ctr">
                    <a:lnL w="6350" cap="flat" cmpd="sng" algn="ctr">
                      <a:solidFill>
                        <a:srgbClr val="000000"/>
                      </a:solidFill>
                      <a:prstDash val="solid"/>
                      <a:round/>
                      <a:headEnd type="none" w="med" len="med"/>
                      <a:tailEnd type="none" w="med" len="med"/>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700" b="1" i="0" u="none" strike="noStrike">
                          <a:solidFill>
                            <a:srgbClr val="FFFFFF"/>
                          </a:solidFill>
                          <a:effectLst/>
                          <a:latin typeface="Calibri" panose="020F0502020204030204" pitchFamily="34" charset="0"/>
                        </a:rPr>
                        <a:t>Vigente</a:t>
                      </a:r>
                    </a:p>
                  </a:txBody>
                  <a:tcPr marL="7929" marR="7929" marT="7929" marB="0" anchor="ctr">
                    <a:lnL>
                      <a:noFill/>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700" b="1" i="0" u="none" strike="noStrike">
                          <a:solidFill>
                            <a:srgbClr val="FFFFFF"/>
                          </a:solidFill>
                          <a:effectLst/>
                          <a:latin typeface="Calibri" panose="020F0502020204030204" pitchFamily="34" charset="0"/>
                        </a:rPr>
                        <a:t>Variación</a:t>
                      </a:r>
                    </a:p>
                  </a:txBody>
                  <a:tcPr marL="7929" marR="7929" marT="7929"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700" b="1" i="0" u="none" strike="noStrike">
                          <a:solidFill>
                            <a:srgbClr val="FFFFFF"/>
                          </a:solidFill>
                          <a:effectLst/>
                          <a:latin typeface="Calibri" panose="020F0502020204030204" pitchFamily="34" charset="0"/>
                        </a:rPr>
                        <a:t>Ejecución Acumulada</a:t>
                      </a:r>
                    </a:p>
                  </a:txBody>
                  <a:tcPr marL="7929" marR="7929" marT="7929"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700" b="1" i="0" u="none" strike="noStrike">
                          <a:solidFill>
                            <a:srgbClr val="FFFFFF"/>
                          </a:solidFill>
                          <a:effectLst/>
                          <a:latin typeface="Calibri" panose="020F0502020204030204" pitchFamily="34" charset="0"/>
                        </a:rPr>
                        <a:t> % Ejecución Ley 2019 </a:t>
                      </a:r>
                    </a:p>
                  </a:txBody>
                  <a:tcPr marL="7929" marR="7929" marT="7929"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700" b="1" i="0" u="none" strike="noStrike">
                          <a:solidFill>
                            <a:srgbClr val="FFFFFF"/>
                          </a:solidFill>
                          <a:effectLst/>
                          <a:latin typeface="Calibri" panose="020F0502020204030204" pitchFamily="34" charset="0"/>
                        </a:rPr>
                        <a:t> % Ejecución Ppto. Vigente </a:t>
                      </a:r>
                    </a:p>
                  </a:txBody>
                  <a:tcPr marL="7929" marR="7929" marT="7929"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extLst>
                  <a:ext uri="{0D108BD9-81ED-4DB2-BD59-A6C34878D82A}">
                    <a16:rowId xmlns:a16="http://schemas.microsoft.com/office/drawing/2014/main" val="1140276697"/>
                  </a:ext>
                </a:extLst>
              </a:tr>
              <a:tr h="166509">
                <a:tc>
                  <a:txBody>
                    <a:bodyPr/>
                    <a:lstStyle/>
                    <a:p>
                      <a:pPr algn="l" fontAlgn="ctr"/>
                      <a:r>
                        <a:rPr lang="es-CL" sz="9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9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9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1" i="0" u="none" strike="noStrike">
                          <a:solidFill>
                            <a:srgbClr val="000000"/>
                          </a:solidFill>
                          <a:effectLst/>
                          <a:latin typeface="Calibri" panose="020F0502020204030204" pitchFamily="34" charset="0"/>
                        </a:rPr>
                        <a:t>GASTOS</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FFFFFF"/>
                          </a:solidFill>
                          <a:effectLst/>
                          <a:latin typeface="Calibri" panose="020F0502020204030204" pitchFamily="34" charset="0"/>
                        </a:rPr>
                        <a:t>80.313.566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1" i="0" u="none" strike="noStrike">
                          <a:solidFill>
                            <a:srgbClr val="000000"/>
                          </a:solidFill>
                          <a:effectLst/>
                          <a:latin typeface="Calibri" panose="020F0502020204030204" pitchFamily="34" charset="0"/>
                        </a:rPr>
                        <a:t>82.756.051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2.442.485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34.518.898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43,0%</a:t>
                      </a:r>
                    </a:p>
                  </a:txBody>
                  <a:tcPr marL="7929" marR="7929" marT="7929"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41,7%</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166138752"/>
                  </a:ext>
                </a:extLst>
              </a:tr>
              <a:tr h="158580">
                <a:tc>
                  <a:txBody>
                    <a:bodyPr/>
                    <a:lstStyle/>
                    <a:p>
                      <a:pPr algn="ctr" fontAlgn="ctr"/>
                      <a:r>
                        <a:rPr lang="es-CL" sz="700" b="1" i="0" u="none" strike="noStrike">
                          <a:solidFill>
                            <a:srgbClr val="000000"/>
                          </a:solidFill>
                          <a:effectLst/>
                          <a:latin typeface="Calibri" panose="020F0502020204030204" pitchFamily="34" charset="0"/>
                        </a:rPr>
                        <a:t>21</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1" i="0" u="none" strike="noStrike">
                          <a:solidFill>
                            <a:srgbClr val="000000"/>
                          </a:solidFill>
                          <a:effectLst/>
                          <a:latin typeface="Calibri" panose="020F0502020204030204" pitchFamily="34" charset="0"/>
                        </a:rPr>
                        <a:t>GASTOS EN PERSONAL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FFFFFF"/>
                          </a:solidFill>
                          <a:effectLst/>
                          <a:latin typeface="Calibri" panose="020F0502020204030204" pitchFamily="34" charset="0"/>
                        </a:rPr>
                        <a:t>63.373.687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1" i="0" u="none" strike="noStrike">
                          <a:solidFill>
                            <a:srgbClr val="000000"/>
                          </a:solidFill>
                          <a:effectLst/>
                          <a:latin typeface="Calibri" panose="020F0502020204030204" pitchFamily="34" charset="0"/>
                        </a:rPr>
                        <a:t>63.373.687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27.780.296</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43,8%</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43,8%</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159089103"/>
                  </a:ext>
                </a:extLst>
              </a:tr>
              <a:tr h="158580">
                <a:tc>
                  <a:txBody>
                    <a:bodyPr/>
                    <a:lstStyle/>
                    <a:p>
                      <a:pPr algn="ctr" fontAlgn="ctr"/>
                      <a:r>
                        <a:rPr lang="es-CL" sz="700" b="1" i="0" u="none" strike="noStrike">
                          <a:solidFill>
                            <a:srgbClr val="000000"/>
                          </a:solidFill>
                          <a:effectLst/>
                          <a:latin typeface="Calibri" panose="020F0502020204030204" pitchFamily="34" charset="0"/>
                        </a:rPr>
                        <a:t>22</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1" i="0" u="none" strike="noStrike">
                          <a:solidFill>
                            <a:srgbClr val="000000"/>
                          </a:solidFill>
                          <a:effectLst/>
                          <a:latin typeface="Calibri" panose="020F0502020204030204" pitchFamily="34" charset="0"/>
                        </a:rPr>
                        <a:t>BIENES Y SERVICIOS DE CONSUMO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FFFFFF"/>
                          </a:solidFill>
                          <a:effectLst/>
                          <a:latin typeface="Calibri" panose="020F0502020204030204" pitchFamily="34" charset="0"/>
                        </a:rPr>
                        <a:t>9.858.126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1" i="0" u="none" strike="noStrike">
                          <a:solidFill>
                            <a:srgbClr val="000000"/>
                          </a:solidFill>
                          <a:effectLst/>
                          <a:latin typeface="Calibri" panose="020F0502020204030204" pitchFamily="34" charset="0"/>
                        </a:rPr>
                        <a:t>9.858.126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3.552.177</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36,0%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36,0%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923194946"/>
                  </a:ext>
                </a:extLst>
              </a:tr>
              <a:tr h="158580">
                <a:tc>
                  <a:txBody>
                    <a:bodyPr/>
                    <a:lstStyle/>
                    <a:p>
                      <a:pPr algn="ctr" fontAlgn="ctr"/>
                      <a:r>
                        <a:rPr lang="es-CL" sz="700" b="1" i="0" u="none" strike="noStrike">
                          <a:solidFill>
                            <a:srgbClr val="000000"/>
                          </a:solidFill>
                          <a:effectLst/>
                          <a:latin typeface="Calibri" panose="020F0502020204030204" pitchFamily="34" charset="0"/>
                        </a:rPr>
                        <a:t>24</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1" i="0" u="none" strike="noStrike">
                          <a:solidFill>
                            <a:srgbClr val="000000"/>
                          </a:solidFill>
                          <a:effectLst/>
                          <a:latin typeface="Calibri" panose="020F0502020204030204" pitchFamily="34" charset="0"/>
                        </a:rPr>
                        <a:t>TRANSFERENCIAS CORRIENTES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FFFFFF"/>
                          </a:solidFill>
                          <a:effectLst/>
                          <a:latin typeface="Calibri" panose="020F0502020204030204" pitchFamily="34" charset="0"/>
                        </a:rPr>
                        <a:t>187.742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1" i="0" u="none" strike="noStrike">
                          <a:solidFill>
                            <a:srgbClr val="000000"/>
                          </a:solidFill>
                          <a:effectLst/>
                          <a:latin typeface="Calibri" panose="020F0502020204030204" pitchFamily="34" charset="0"/>
                        </a:rPr>
                        <a:t>187.742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10.276</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5,5%</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5,5%</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895150493"/>
                  </a:ext>
                </a:extLst>
              </a:tr>
              <a:tr h="158580">
                <a:tc>
                  <a:txBody>
                    <a:bodyPr/>
                    <a:lstStyle/>
                    <a:p>
                      <a:pPr algn="ctr" fontAlgn="ctr"/>
                      <a:r>
                        <a:rPr lang="es-CL" sz="700" b="1"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01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Al Sector Privado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14.697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14.697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2.711</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18,4%</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18,4%</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862618567"/>
                  </a:ext>
                </a:extLst>
              </a:tr>
              <a:tr h="158580">
                <a:tc>
                  <a:txBody>
                    <a:bodyPr/>
                    <a:lstStyle/>
                    <a:p>
                      <a:pPr algn="ctr" fontAlgn="ctr"/>
                      <a:r>
                        <a:rPr lang="es-CL" sz="7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006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Otras Transferencias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14.697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14.697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2.711</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18,4%</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18,4%</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938100892"/>
                  </a:ext>
                </a:extLst>
              </a:tr>
              <a:tr h="158580">
                <a:tc>
                  <a:txBody>
                    <a:bodyPr/>
                    <a:lstStyle/>
                    <a:p>
                      <a:pPr algn="ctr" fontAlgn="ctr"/>
                      <a:r>
                        <a:rPr lang="es-CL" sz="700" b="1"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07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A Organismos Internacionales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173.045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173.045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7.565</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4,4%</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4,4%</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732241509"/>
                  </a:ext>
                </a:extLst>
              </a:tr>
              <a:tr h="158580">
                <a:tc>
                  <a:txBody>
                    <a:bodyPr/>
                    <a:lstStyle/>
                    <a:p>
                      <a:pPr algn="ctr" fontAlgn="ctr"/>
                      <a:r>
                        <a:rPr lang="es-CL" sz="700" b="1"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002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A Organismos Internacionales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173.045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173.045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7.565</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4,4%</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4,4%</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850547566"/>
                  </a:ext>
                </a:extLst>
              </a:tr>
              <a:tr h="158580">
                <a:tc>
                  <a:txBody>
                    <a:bodyPr/>
                    <a:lstStyle/>
                    <a:p>
                      <a:pPr algn="ctr" fontAlgn="ctr"/>
                      <a:r>
                        <a:rPr lang="es-CL" sz="700" b="1" i="0" u="none" strike="noStrike">
                          <a:solidFill>
                            <a:srgbClr val="000000"/>
                          </a:solidFill>
                          <a:effectLst/>
                          <a:latin typeface="Calibri" panose="020F0502020204030204" pitchFamily="34" charset="0"/>
                        </a:rPr>
                        <a:t>25</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1" i="0" u="none" strike="noStrike">
                          <a:solidFill>
                            <a:srgbClr val="000000"/>
                          </a:solidFill>
                          <a:effectLst/>
                          <a:latin typeface="Calibri" panose="020F0502020204030204" pitchFamily="34" charset="0"/>
                        </a:rPr>
                        <a:t>INTEGROS AL FISCO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FFFFFF"/>
                          </a:solidFill>
                          <a:effectLst/>
                          <a:latin typeface="Calibri" panose="020F0502020204030204" pitchFamily="34" charset="0"/>
                        </a:rPr>
                        <a:t>5.383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1" i="0" u="none" strike="noStrike">
                          <a:solidFill>
                            <a:srgbClr val="000000"/>
                          </a:solidFill>
                          <a:effectLst/>
                          <a:latin typeface="Calibri" panose="020F0502020204030204" pitchFamily="34" charset="0"/>
                        </a:rPr>
                        <a:t>5.383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3.273</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60,8%</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60,8%</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615701769"/>
                  </a:ext>
                </a:extLst>
              </a:tr>
              <a:tr h="158580">
                <a:tc>
                  <a:txBody>
                    <a:bodyPr/>
                    <a:lstStyle/>
                    <a:p>
                      <a:pPr algn="ctr" fontAlgn="ctr"/>
                      <a:r>
                        <a:rPr lang="es-CL" sz="700" b="1"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01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Impuestos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5.383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5.383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3.273</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60,8%</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60,8%</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1527609"/>
                  </a:ext>
                </a:extLst>
              </a:tr>
              <a:tr h="158580">
                <a:tc>
                  <a:txBody>
                    <a:bodyPr/>
                    <a:lstStyle/>
                    <a:p>
                      <a:pPr algn="ctr" fontAlgn="ctr"/>
                      <a:r>
                        <a:rPr lang="es-CL" sz="700" b="1" i="0" u="none" strike="noStrike">
                          <a:solidFill>
                            <a:srgbClr val="000000"/>
                          </a:solidFill>
                          <a:effectLst/>
                          <a:latin typeface="Calibri" panose="020F0502020204030204" pitchFamily="34" charset="0"/>
                        </a:rPr>
                        <a:t>29</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1" i="0" u="none" strike="noStrike">
                          <a:solidFill>
                            <a:srgbClr val="000000"/>
                          </a:solidFill>
                          <a:effectLst/>
                          <a:latin typeface="Calibri" panose="020F0502020204030204" pitchFamily="34" charset="0"/>
                        </a:rPr>
                        <a:t>ADQUISICIÓN DE ACTIVOS NO FINANCIEROS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FFFFFF"/>
                          </a:solidFill>
                          <a:effectLst/>
                          <a:latin typeface="Calibri" panose="020F0502020204030204" pitchFamily="34" charset="0"/>
                        </a:rPr>
                        <a:t>2.950.700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1" i="0" u="none" strike="noStrike">
                          <a:solidFill>
                            <a:srgbClr val="000000"/>
                          </a:solidFill>
                          <a:effectLst/>
                          <a:latin typeface="Calibri" panose="020F0502020204030204" pitchFamily="34" charset="0"/>
                        </a:rPr>
                        <a:t>2.950.700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300.352</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10,2%</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10,2%</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068923730"/>
                  </a:ext>
                </a:extLst>
              </a:tr>
              <a:tr h="158580">
                <a:tc>
                  <a:txBody>
                    <a:bodyPr/>
                    <a:lstStyle/>
                    <a:p>
                      <a:pPr algn="ctr" fontAlgn="ctr"/>
                      <a:r>
                        <a:rPr lang="es-CL" sz="700" b="1"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04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Mobiliario y Otros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71.516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71.516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59.455</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83,1%</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83,1%</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641587791"/>
                  </a:ext>
                </a:extLst>
              </a:tr>
              <a:tr h="158580">
                <a:tc>
                  <a:txBody>
                    <a:bodyPr/>
                    <a:lstStyle/>
                    <a:p>
                      <a:pPr algn="ctr" fontAlgn="ctr"/>
                      <a:r>
                        <a:rPr lang="es-CL" sz="7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05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Máquinas y Equipos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29.870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29.870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18.631</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62,4%</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62,4%</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103203409"/>
                  </a:ext>
                </a:extLst>
              </a:tr>
              <a:tr h="158580">
                <a:tc>
                  <a:txBody>
                    <a:bodyPr/>
                    <a:lstStyle/>
                    <a:p>
                      <a:pPr algn="ctr" fontAlgn="ctr"/>
                      <a:r>
                        <a:rPr lang="es-CL" sz="700" b="1"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06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Equipos Informáticos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977.667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977.667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33.308</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3,4%</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3,4%</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625563297"/>
                  </a:ext>
                </a:extLst>
              </a:tr>
              <a:tr h="158580">
                <a:tc>
                  <a:txBody>
                    <a:bodyPr/>
                    <a:lstStyle/>
                    <a:p>
                      <a:pPr algn="ctr" fontAlgn="ctr"/>
                      <a:r>
                        <a:rPr lang="es-CL" sz="7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07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Programas Informáticos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1.871.647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1.871.647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188.958</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10,1%</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10,1%</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64043615"/>
                  </a:ext>
                </a:extLst>
              </a:tr>
              <a:tr h="158580">
                <a:tc>
                  <a:txBody>
                    <a:bodyPr/>
                    <a:lstStyle/>
                    <a:p>
                      <a:pPr algn="ctr" fontAlgn="ctr"/>
                      <a:r>
                        <a:rPr lang="es-CL" sz="700" b="1" i="0" u="none" strike="noStrike">
                          <a:solidFill>
                            <a:srgbClr val="000000"/>
                          </a:solidFill>
                          <a:effectLst/>
                          <a:latin typeface="Calibri" panose="020F0502020204030204" pitchFamily="34" charset="0"/>
                        </a:rPr>
                        <a:t>31</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1" i="0" u="none" strike="noStrike">
                          <a:solidFill>
                            <a:srgbClr val="000000"/>
                          </a:solidFill>
                          <a:effectLst/>
                          <a:latin typeface="Calibri" panose="020F0502020204030204" pitchFamily="34" charset="0"/>
                        </a:rPr>
                        <a:t>INICIATIVAS DE INVERSIÓN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FFFFFF"/>
                          </a:solidFill>
                          <a:effectLst/>
                          <a:latin typeface="Calibri" panose="020F0502020204030204" pitchFamily="34" charset="0"/>
                        </a:rPr>
                        <a:t>3.097.649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1" i="0" u="none" strike="noStrike">
                          <a:solidFill>
                            <a:srgbClr val="000000"/>
                          </a:solidFill>
                          <a:effectLst/>
                          <a:latin typeface="Calibri" panose="020F0502020204030204" pitchFamily="34" charset="0"/>
                        </a:rPr>
                        <a:t>3.097.649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49.702</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1,6%</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1,6%</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146925297"/>
                  </a:ext>
                </a:extLst>
              </a:tr>
              <a:tr h="158580">
                <a:tc>
                  <a:txBody>
                    <a:bodyPr/>
                    <a:lstStyle/>
                    <a:p>
                      <a:pPr algn="ctr" fontAlgn="ctr"/>
                      <a:r>
                        <a:rPr lang="es-CL" sz="7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02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Proyectos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3.097.649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3.097.649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49.702</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1,6%</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1,6%</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780713505"/>
                  </a:ext>
                </a:extLst>
              </a:tr>
              <a:tr h="158580">
                <a:tc>
                  <a:txBody>
                    <a:bodyPr/>
                    <a:lstStyle/>
                    <a:p>
                      <a:pPr algn="ctr" fontAlgn="ctr"/>
                      <a:r>
                        <a:rPr lang="es-CL" sz="700" b="1" i="0" u="none" strike="noStrike">
                          <a:solidFill>
                            <a:srgbClr val="000000"/>
                          </a:solidFill>
                          <a:effectLst/>
                          <a:latin typeface="Calibri" panose="020F0502020204030204" pitchFamily="34" charset="0"/>
                        </a:rPr>
                        <a:t>34</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1" i="0" u="none" strike="noStrike">
                          <a:solidFill>
                            <a:srgbClr val="000000"/>
                          </a:solidFill>
                          <a:effectLst/>
                          <a:latin typeface="Calibri" panose="020F0502020204030204" pitchFamily="34" charset="0"/>
                        </a:rPr>
                        <a:t>SERVICIO DE LA DEUDA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FFFFFF"/>
                          </a:solidFill>
                          <a:effectLst/>
                          <a:latin typeface="Calibri" panose="020F0502020204030204" pitchFamily="34" charset="0"/>
                        </a:rPr>
                        <a:t>840.279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1" i="0" u="none" strike="noStrike">
                          <a:solidFill>
                            <a:srgbClr val="000000"/>
                          </a:solidFill>
                          <a:effectLst/>
                          <a:latin typeface="Calibri" panose="020F0502020204030204" pitchFamily="34" charset="0"/>
                        </a:rPr>
                        <a:t>3.282.764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2.442.485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2.822.822</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335,9%</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86,0%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679407810"/>
                  </a:ext>
                </a:extLst>
              </a:tr>
              <a:tr h="158580">
                <a:tc>
                  <a:txBody>
                    <a:bodyPr/>
                    <a:lstStyle/>
                    <a:p>
                      <a:pPr algn="ctr" fontAlgn="ctr"/>
                      <a:r>
                        <a:rPr lang="es-CL" sz="700" b="1"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02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Amortización Deuda Externa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665.681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665.681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331.597</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49,8%</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49,8%</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680152948"/>
                  </a:ext>
                </a:extLst>
              </a:tr>
              <a:tr h="158580">
                <a:tc>
                  <a:txBody>
                    <a:bodyPr/>
                    <a:lstStyle/>
                    <a:p>
                      <a:pPr algn="ctr" fontAlgn="ctr"/>
                      <a:r>
                        <a:rPr lang="es-CL" sz="7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04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Intereses Deuda Externa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174.598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174.598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51.682</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29,6%</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29,6%</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139101767"/>
                  </a:ext>
                </a:extLst>
              </a:tr>
              <a:tr h="158580">
                <a:tc>
                  <a:txBody>
                    <a:bodyPr/>
                    <a:lstStyle/>
                    <a:p>
                      <a:pPr algn="ctr" fontAlgn="ctr"/>
                      <a:r>
                        <a:rPr lang="es-CL" sz="700" b="1"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07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Deuda Flotante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2.442.485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2.442.485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2.439.543</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700" b="0" i="0" u="none" strike="noStrike" dirty="0">
                          <a:solidFill>
                            <a:srgbClr val="000000"/>
                          </a:solidFill>
                          <a:effectLst/>
                          <a:latin typeface="Calibri" panose="020F0502020204030204" pitchFamily="34" charset="0"/>
                        </a:rPr>
                        <a:t>99,9%</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val="3597748811"/>
                  </a:ext>
                </a:extLst>
              </a:tr>
            </a:tbl>
          </a:graphicData>
        </a:graphic>
      </p:graphicFrame>
    </p:spTree>
    <p:extLst>
      <p:ext uri="{BB962C8B-B14F-4D97-AF65-F5344CB8AC3E}">
        <p14:creationId xmlns:p14="http://schemas.microsoft.com/office/powerpoint/2010/main" val="827320115"/>
      </p:ext>
    </p:extLst>
  </p:cSld>
  <p:clrMapOvr>
    <a:masterClrMapping/>
  </p:clrMapOvr>
</p:sld>
</file>

<file path=ppt/theme/theme1.xml><?xml version="1.0" encoding="utf-8"?>
<a:theme xmlns:a="http://schemas.openxmlformats.org/drawingml/2006/main" name="1_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otalTime>3663</TotalTime>
  <Words>1173</Words>
  <Application>Microsoft Office PowerPoint</Application>
  <PresentationFormat>Presentación en pantalla (4:3)</PresentationFormat>
  <Paragraphs>343</Paragraphs>
  <Slides>8</Slides>
  <Notes>0</Notes>
  <HiddenSlides>0</HiddenSlides>
  <MMClips>0</MMClips>
  <ScaleCrop>false</ScaleCrop>
  <HeadingPairs>
    <vt:vector size="8" baseType="variant">
      <vt:variant>
        <vt:lpstr>Fuentes usadas</vt:lpstr>
      </vt:variant>
      <vt:variant>
        <vt:i4>4</vt:i4>
      </vt:variant>
      <vt:variant>
        <vt:lpstr>Tema</vt:lpstr>
      </vt:variant>
      <vt:variant>
        <vt:i4>2</vt:i4>
      </vt:variant>
      <vt:variant>
        <vt:lpstr>Servidores OLE incrustados</vt:lpstr>
      </vt:variant>
      <vt:variant>
        <vt:i4>1</vt:i4>
      </vt:variant>
      <vt:variant>
        <vt:lpstr>Títulos de diapositiva</vt:lpstr>
      </vt:variant>
      <vt:variant>
        <vt:i4>8</vt:i4>
      </vt:variant>
    </vt:vector>
  </HeadingPairs>
  <TitlesOfParts>
    <vt:vector size="15" baseType="lpstr">
      <vt:lpstr>Andalus</vt:lpstr>
      <vt:lpstr>Arial</vt:lpstr>
      <vt:lpstr>Calibri</vt:lpstr>
      <vt:lpstr>Times New Roman</vt:lpstr>
      <vt:lpstr>1_Tema de Office</vt:lpstr>
      <vt:lpstr>Tema de Office</vt:lpstr>
      <vt:lpstr>Imagen de mapa de bits</vt:lpstr>
      <vt:lpstr>EJECUCIÓN PRESUPUESTARIA DE GASTOS ACUMULADA AL MES DE MAYO DE 2019 PARTIDA 04: CONTRALORÍA GENERAL DE LA REPÚBLICA</vt:lpstr>
      <vt:lpstr>EJECUCIÓN ACUMULADA DE GASTOS A MAYO DE 2019  PARTIDA 04 CONTRALORÍA GENERAL DE LA REPÚBLICA</vt:lpstr>
      <vt:lpstr>EJECUCIÓN ACUMULADA DE GASTOS A MAYO DE 2019  PARTIDA 04 CONTRALORÍA GENERAL DE LA REPÚBLICA</vt:lpstr>
      <vt:lpstr>EJECUCION ACUMULADA DE GASTOS A MAYO DE 2019  PARTIDA 04 CONTRALORÍA GENERAL DE LA REPÚBLICA</vt:lpstr>
      <vt:lpstr>EJECUCIÓN ACUMULADA DE GASTOS A MAYO DE 2019  PARTIDA 04 CONTRALORÍA GENERAL DE LA REPÚBLICA</vt:lpstr>
      <vt:lpstr>EJECUCIÓN ACUMULADA DE GASTOS A MAYO DE 2019  PARTIDA 04 CONTRALORÍA GENERAL DE LA REPÚBLICA</vt:lpstr>
      <vt:lpstr>EJECUCIÓN ACUMULADA DE GASTOS A MAYO DE 2019  PARTIDA 04 CONTRALORÍA GENERAL DE LA REPÚBLICA</vt:lpstr>
      <vt:lpstr>Presentación de PowerPoint</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PRESUPUESTO1</dc:creator>
  <cp:lastModifiedBy>RCATALAN</cp:lastModifiedBy>
  <cp:revision>247</cp:revision>
  <cp:lastPrinted>2019-06-03T14:18:39Z</cp:lastPrinted>
  <dcterms:created xsi:type="dcterms:W3CDTF">2016-06-23T13:38:47Z</dcterms:created>
  <dcterms:modified xsi:type="dcterms:W3CDTF">2019-07-03T22:15:16Z</dcterms:modified>
</cp:coreProperties>
</file>