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299" r:id="rId5"/>
    <p:sldId id="308" r:id="rId6"/>
    <p:sldId id="307" r:id="rId7"/>
    <p:sldId id="300" r:id="rId8"/>
    <p:sldId id="264" r:id="rId9"/>
    <p:sldId id="263" r:id="rId10"/>
    <p:sldId id="281" r:id="rId11"/>
    <p:sldId id="282" r:id="rId12"/>
    <p:sldId id="302" r:id="rId13"/>
    <p:sldId id="306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03-07-2019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03-07-2019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03-07-2019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03-07-2019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03-07-2019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03-07-2019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4D06F859-CB47-449D-87C8-059294D5D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76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julio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5890114" cy="792088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9A8E6868-56D0-4456-ACB0-7C93E2DD17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417644"/>
              </p:ext>
            </p:extLst>
          </p:nvPr>
        </p:nvGraphicFramePr>
        <p:xfrm>
          <a:off x="452388" y="1636937"/>
          <a:ext cx="8172748" cy="3985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Worksheet" r:id="rId3" imgW="8725024" imgH="4181490" progId="Excel.Sheet.12">
                  <p:embed/>
                </p:oleObj>
              </mc:Choice>
              <mc:Fallback>
                <p:oleObj name="Worksheet" r:id="rId3" imgW="8725024" imgH="41814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388" y="1636937"/>
                        <a:ext cx="8172748" cy="3985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264D327E-A4E8-4DC0-B9DC-1EA1C7A799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778422"/>
              </p:ext>
            </p:extLst>
          </p:nvPr>
        </p:nvGraphicFramePr>
        <p:xfrm>
          <a:off x="414336" y="1693365"/>
          <a:ext cx="8210800" cy="3679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Worksheet" r:id="rId3" imgW="8725024" imgH="3724380" progId="Excel.Sheet.12">
                  <p:embed/>
                </p:oleObj>
              </mc:Choice>
              <mc:Fallback>
                <p:oleObj name="Worksheet" r:id="rId3" imgW="8725024" imgH="37243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693365"/>
                        <a:ext cx="8210800" cy="3679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902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414336" y="1451139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FF0C173-9178-42DA-A7CE-F5C27D060E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00784"/>
              </p:ext>
            </p:extLst>
          </p:nvPr>
        </p:nvGraphicFramePr>
        <p:xfrm>
          <a:off x="424458" y="1852960"/>
          <a:ext cx="8210798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Worksheet" r:id="rId3" imgW="8725024" imgH="1133460" progId="Excel.Sheet.12">
                  <p:embed/>
                </p:oleObj>
              </mc:Choice>
              <mc:Fallback>
                <p:oleObj name="Worksheet" r:id="rId3" imgW="8725024" imgH="1133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4458" y="1852960"/>
                        <a:ext cx="8210798" cy="1133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07654"/>
            <a:ext cx="8229600" cy="50736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El proyecto de Ley de Presupuesto consideró un Gasto de Estado de Operaciones de $125.276 millones, lo que representa un incremento del 0,9% respecto del año 2018 (lo que equivale a $1.145 millones).  Dicha propuesta consideró el financiamiento de las dietas de los nuevos cupos de parlamentarios que se incorporaron a partir de marzo de 2018, conforme la Ley N°20.840.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presenta un presupuesto aprobado de $125.428 millones, de dichos recursos  un 59,5% se destina a gastos en personal, presupuesto que experimenta un crecimiento de 0,7 puntos porcentuales respecto del registrado en la Ley de Presupuestos de 2018; el resto de los recursos se dividen en un 27,4% para transferencias corrientes; y, un 11,1% a bienes y servicios de consumo.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distribución del presupuesto a nivel de instituciones del Congreso Nacional, fue la siguiente: la Cámara de Diputados concentró el 56%; el Senado un 33,1%; la Biblioteca un 9,9% y el Consejo Resolutivo de Asignaciones Parlamentarias un 1%, manteniendo los niveles de gastos autorizados el año 2018.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del Congreso al mes de mayo ascendió a $10.253 millones, es decir, un 8% respecto del presupuesto vigente, gasto levemente superior al registrado a igual mes de los años 2017 (7,6%) y 2018 (7,7%).  Por su parte el gasto acumulado alcanzó los $52.211 millones, lo que representa una ejecución de 40,9% sobre el presupuesto vigente.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121F664-6976-45F0-A2A4-452E6491855E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2378" y="127221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s-CL" sz="1400" dirty="0"/>
              <a:t>Respecto al presupuesto inicial, la Partida presentó al mes de mayo un incremento consolidado de $2.143 millones, dicho incremento se estructura con los siguientes movimientos a nivel de Programas:</a:t>
            </a:r>
          </a:p>
          <a:p>
            <a:pPr marL="539750" indent="-182563" algn="just" defTabSz="1079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Senado: incremento en los subtítulos 24 “transferencias corrientes”, por $1.734 millones y 23 “prestaciones de seguridad social”, por $946 millones, y reducciones en el subtítulo 21 “gastos en personal” por $571 millones, asociada este último al ajuste por el pago al incentivo al retiro de cargo de la Institución.  </a:t>
            </a:r>
          </a:p>
          <a:p>
            <a:pPr marL="539750" indent="-182563" algn="just" defTabSz="1079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Cámara de Diputados: reducciones en los subtítulos 21 “gastos en personal” ($1.000 millones) y 22 “bienes y servicios de consumo” ($2.289 millones), e incremento en el subtítulo 24 “transferencias corrientes”, por $3.289 millones.</a:t>
            </a:r>
          </a:p>
          <a:p>
            <a:pPr marL="539750" indent="-182563" algn="just" defTabSz="1079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sz="1400" dirty="0"/>
              <a:t>Consejo Resolutivo de Asignaciones Presupuestarias: incremento en el subtítulos 21 “gastos en personal”, por $33 millones.</a:t>
            </a:r>
          </a:p>
          <a:p>
            <a:pPr marL="357188" algn="just" defTabSz="1079500">
              <a:spcBef>
                <a:spcPts val="600"/>
              </a:spcBef>
              <a:spcAft>
                <a:spcPts val="600"/>
              </a:spcAft>
            </a:pPr>
            <a:r>
              <a:rPr lang="es-CL" sz="1400" dirty="0"/>
              <a:t>Por otro lado, el subtítulo 34 “servicio de la deuda” presentó una ejecución de $634 millones, de los cuales $534 millones corresponden al pago de los compromisos devengados al 31 de diciembre de 2018 (deuda flotante), sin que existan los decretos modificatorios respectivos.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6"/>
            </a:pPr>
            <a:r>
              <a:rPr lang="es-CL" sz="1400" dirty="0"/>
              <a:t>Finalmente, las tasas de ejecución por institución del Congreso Nacional fueron: 40,5% para el caso del Senado, 41,8% en la Cámara de Diputados, 37,9% para la Biblioteca del Congreso y 36,8% en el Consejo Resolutivo de Asignaciones Parlamentarias.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00D7C3C8-68A3-452A-8D19-88CEA65D5C7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5720AF3-96A6-42DB-98AE-2F7A19DBEE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720" y="1992280"/>
            <a:ext cx="4080360" cy="252406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ED61328-F5BC-4FDA-9CB0-B08BB1507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8" y="1988839"/>
            <a:ext cx="4080359" cy="252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34F2847-4C26-4483-A153-75256165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35027"/>
            <a:ext cx="6336704" cy="385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A6C7A62-BF23-41E2-84CA-8F22C322B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700808"/>
            <a:ext cx="6336704" cy="3899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6" y="60565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804C2ED1-E092-4727-A1D3-7313141EF6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213284"/>
              </p:ext>
            </p:extLst>
          </p:nvPr>
        </p:nvGraphicFramePr>
        <p:xfrm>
          <a:off x="452388" y="1667163"/>
          <a:ext cx="8172746" cy="176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Worksheet" r:id="rId3" imgW="7524823" imgH="1705050" progId="Excel.Sheet.12">
                  <p:embed/>
                </p:oleObj>
              </mc:Choice>
              <mc:Fallback>
                <p:oleObj name="Worksheet" r:id="rId3" imgW="7524823" imgH="17050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388" y="1667163"/>
                        <a:ext cx="8172746" cy="1761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C28424B-2031-497D-9A2A-D282CF054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86770"/>
              </p:ext>
            </p:extLst>
          </p:nvPr>
        </p:nvGraphicFramePr>
        <p:xfrm>
          <a:off x="433137" y="1693365"/>
          <a:ext cx="8210799" cy="1447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Worksheet" r:id="rId4" imgW="8410589" imgH="1533600" progId="Excel.Sheet.12">
                  <p:embed/>
                </p:oleObj>
              </mc:Choice>
              <mc:Fallback>
                <p:oleObj name="Worksheet" r:id="rId4" imgW="8410589" imgH="1533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137" y="1693365"/>
                        <a:ext cx="8210799" cy="1447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2019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414336" y="1235115"/>
            <a:ext cx="8229600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D61246B-46DD-465C-BB06-547C942C91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957252"/>
              </p:ext>
            </p:extLst>
          </p:nvPr>
        </p:nvGraphicFramePr>
        <p:xfrm>
          <a:off x="465658" y="1636936"/>
          <a:ext cx="8210798" cy="4528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Worksheet" r:id="rId3" imgW="8725024" imgH="4648320" progId="Excel.Sheet.12">
                  <p:embed/>
                </p:oleObj>
              </mc:Choice>
              <mc:Fallback>
                <p:oleObj name="Worksheet" r:id="rId3" imgW="8725024" imgH="46483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658" y="1636936"/>
                        <a:ext cx="8210798" cy="4528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3407</TotalTime>
  <Words>855</Words>
  <Application>Microsoft Office PowerPoint</Application>
  <PresentationFormat>Presentación en pantalla (4:3)</PresentationFormat>
  <Paragraphs>56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Worksheet</vt:lpstr>
      <vt:lpstr>EJECUCIÓN ACUMULADA DE GASTOS PRESUPUESTARIOS  AL MES DE MAYO DE 2019 PARTIDA 02: CONGRESO NACIONAL</vt:lpstr>
      <vt:lpstr>EJECUCIÓN ACUMULADA DE GASTOS A MAYO DE 2019 PARTIDA 02 CONGRESO NACIONAL</vt:lpstr>
      <vt:lpstr>EJECUCIÓN ACUMULADA DE GASTOS A MAYO DE 2019 PARTIDA 02 CONGRESO NACIONAL</vt:lpstr>
      <vt:lpstr>DISTRIBUCIÓN POR SUBTÍTULO DE GASTO Y CÁPITULO  PARTIDA 02 CONGRESO NACIONAL</vt:lpstr>
      <vt:lpstr>COMPORTAMIENTO DE LA EJECUCIÓN ACUMULADA DE GASTOS A MAYO DE 2019 PARTIDA 02 CONGRESO NACIONAL</vt:lpstr>
      <vt:lpstr>COMPORTAMIENTO DE LA EJECUCIÓN ACUMULADA DE GASTOS A MAYO DE 2019 PARTIDA 02 CONGRESO NACIONAL</vt:lpstr>
      <vt:lpstr>EJECUCIÓN ACUMULADA DE GASTOS A MAYO DE 2019 PARTIDA 02 CONGRESO NACIONAL</vt:lpstr>
      <vt:lpstr>EJECUCIÓN ACUMULADA DE GASTOS A MAYO DE 2019 PARTIDA 02 RESUMEN POR CAPÍTULOS</vt:lpstr>
      <vt:lpstr>EJECUCIÓN ACUMULADA DE GASTOS A MAYO DE 2019 PARTIDA 02. CAPÍTULO 01. PROGRAMA 01: SENADO</vt:lpstr>
      <vt:lpstr>EJECUCIÓN ACUMULADA DE GASTOS A MAYO DE 2019 PARTIDA 02. CAPÍTULO 02. PROGRAMA 01: CAMARA DE DIPUTADOS</vt:lpstr>
      <vt:lpstr>EJECUCIÓN ACUMULADA DE GASTOS A MAYO DE 2019 PARTIDA 02. CAPÍTULO 03. PROGRAMA 01: BIBLIOTECA DEL CONGRESO NACIONAL</vt:lpstr>
      <vt:lpstr>EJECUCIÓN ACUMULADA DE GASTOS A MAYO DE 2019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228</cp:revision>
  <cp:lastPrinted>2016-07-04T14:42:46Z</cp:lastPrinted>
  <dcterms:created xsi:type="dcterms:W3CDTF">2016-06-23T13:38:47Z</dcterms:created>
  <dcterms:modified xsi:type="dcterms:W3CDTF">2019-07-03T21:33:01Z</dcterms:modified>
</cp:coreProperties>
</file>