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2" r:id="rId5"/>
    <p:sldId id="303" r:id="rId6"/>
    <p:sldId id="299" r:id="rId7"/>
    <p:sldId id="304" r:id="rId8"/>
    <p:sldId id="264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77" d="100"/>
          <a:sy n="77" d="100"/>
        </p:scale>
        <p:origin x="114" y="4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01'!$D$34:$O$34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27-4011-A8F3-4D258F62E728}"/>
            </c:ext>
          </c:extLst>
        </c:ser>
        <c:ser>
          <c:idx val="1"/>
          <c:order val="1"/>
          <c:tx>
            <c:strRef>
              <c:f>'Partida 01'!$C$35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01'!$D$35:$O$35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27-4011-A8F3-4D258F62E728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01'!$D$36:$H$36</c:f>
              <c:numCache>
                <c:formatCode>0.0%</c:formatCode>
                <c:ptCount val="5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27-4011-A8F3-4D258F62E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01'!$D$30:$O$30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BC-46AC-B6C3-8E4A59AD6A44}"/>
            </c:ext>
          </c:extLst>
        </c:ser>
        <c:ser>
          <c:idx val="1"/>
          <c:order val="1"/>
          <c:tx>
            <c:strRef>
              <c:f>'Partida 01'!$C$31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01'!$D$31:$O$31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BC-46AC-B6C3-8E4A59AD6A44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BC-46AC-B6C3-8E4A59AD6A44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BC-46AC-B6C3-8E4A59AD6A44}"/>
                </c:ext>
              </c:extLst>
            </c:dLbl>
            <c:dLbl>
              <c:idx val="2"/>
              <c:layout>
                <c:manualLayout>
                  <c:x val="-4.5197740112994399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BC-46AC-B6C3-8E4A59AD6A44}"/>
                </c:ext>
              </c:extLst>
            </c:dLbl>
            <c:dLbl>
              <c:idx val="3"/>
              <c:layout>
                <c:manualLayout>
                  <c:x val="-3.7664783427495289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BC-46AC-B6C3-8E4A59AD6A44}"/>
                </c:ext>
              </c:extLst>
            </c:dLbl>
            <c:dLbl>
              <c:idx val="4"/>
              <c:layout>
                <c:manualLayout>
                  <c:x val="-3.515379786566232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BC-46AC-B6C3-8E4A59AD6A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01'!$D$32:$H$32</c:f>
              <c:numCache>
                <c:formatCode>0.0%</c:formatCode>
                <c:ptCount val="5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7BC-46AC-B6C3-8E4A59AD6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$19.535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y está compuesto sólo por el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Programa 01 Presidencia de la República.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Para 2019, el presupuesto de la Presidencia presenta una variación real de -2,4% respecto del año 2018 (Inicial + reajustes + leyes especiales + ajuste fiscal)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834" y="3140968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$19.535 millones,</a:t>
            </a:r>
            <a:r>
              <a:rPr lang="es-CL" sz="1200" dirty="0">
                <a:solidFill>
                  <a:prstClr val="black"/>
                </a:solidFill>
              </a:rPr>
              <a:t> al mes de mayo, presenta modificaciones presupuestarias que incrementan la autorización de gastos en $1.061 millones, destinados a: deuda flotante, que corresponde a operaciones del año anterior, por $765 millones; y  Prestaciones de Seguridad Social por $359 millones.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mes de mayo, la ejecución de la Partida 01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$1.328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6,5%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similar a lo registrado en el mismo mes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38509"/>
              </p:ext>
            </p:extLst>
          </p:nvPr>
        </p:nvGraphicFramePr>
        <p:xfrm>
          <a:off x="899593" y="3429000"/>
          <a:ext cx="7787208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C35C5-7A29-4C1B-B375-BEEA4D7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200" dirty="0">
                <a:solidFill>
                  <a:prstClr val="black"/>
                </a:solidFill>
              </a:rPr>
              <a:t>El gasto acumulado a mayo de la Partida asciende a </a:t>
            </a:r>
            <a:r>
              <a:rPr lang="es-CL" sz="1200" b="1" dirty="0">
                <a:solidFill>
                  <a:prstClr val="black"/>
                </a:solidFill>
              </a:rPr>
              <a:t>$ 7.159 millones, equivalente a un 34,8%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inferior al obtenido en la misma fecha de los años 2017 y 2018. (38,4% y 42,6%, respectivamente.).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629946"/>
              </p:ext>
            </p:extLst>
          </p:nvPr>
        </p:nvGraphicFramePr>
        <p:xfrm>
          <a:off x="899592" y="2852936"/>
          <a:ext cx="769743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DDC9AF9-20A7-4E01-867F-0AAD009D950E}"/>
              </a:ext>
            </a:extLst>
          </p:cNvPr>
          <p:cNvSpPr/>
          <p:nvPr/>
        </p:nvSpPr>
        <p:spPr>
          <a:xfrm>
            <a:off x="414336" y="1556792"/>
            <a:ext cx="82107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Gastos de Soporte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$15.591 millones. Corresponde al 80% del total de presupuesto anual de la Partida y está conformado por: Gastos en Personal, Bienes y Servicios de Consumo, y Adquisición de Activos No Financieros</a:t>
            </a:r>
            <a:r>
              <a:rPr lang="es-CL" sz="1200" b="1" dirty="0">
                <a:solidFill>
                  <a:prstClr val="black"/>
                </a:solidFill>
              </a:rPr>
              <a:t>.  </a:t>
            </a:r>
          </a:p>
          <a:p>
            <a:pPr marL="266700" lvl="0" indent="-266700" algn="just"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dirty="0">
                <a:solidFill>
                  <a:prstClr val="black"/>
                </a:solidFill>
              </a:rPr>
              <a:t>Estos gastos están destinados a la operación y mantención de los Palacios de la Moneda, Presidencial Cerro Castillo y Edificio Bicentenario, más lo requerimientos protocolares y de desplazamiento del Presidente de la República. Los gastos en bienes y servicios de consumo financian mayor gasto corriente en el Palacio de La Moneda y Cerro Castillo y el cambio de carpa de Patio Los Naranjos en Santiago y arriendo de equipos informáticos. </a:t>
            </a:r>
          </a:p>
          <a:p>
            <a:pPr marL="266700" algn="just"/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b="1" dirty="0">
                <a:solidFill>
                  <a:prstClr val="black"/>
                </a:solidFill>
              </a:rPr>
              <a:t>Al mes de mayo presenta un avance en su ejecución de $4.970 millones, equivalente a un 32% sobre el presupuesto vigente.</a:t>
            </a:r>
          </a:p>
          <a:p>
            <a:pPr marL="266700" lvl="0" algn="just"/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E24BF6E1-9E25-4336-8ED0-A10D81BD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01041-D16D-49C6-9C0E-D2F8B11A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b="1" u="sng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Gastos Reservados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Presidencia considera Gastos Reservados Ley 19.863, por $</a:t>
            </a:r>
            <a:r>
              <a:rPr lang="es-CL" sz="1200" b="1" dirty="0">
                <a:solidFill>
                  <a:prstClr val="black"/>
                </a:solidFill>
              </a:rPr>
              <a:t>1.726 millones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</a:p>
          <a:p>
            <a:pPr marL="271463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A través de ORD. 0867, del Ministerio de Hacienda, se informa de la ejecución de la glosa 03 letra b) del Programa de la Presidencia, informando que los gastos reservados se </a:t>
            </a:r>
            <a:r>
              <a:rPr lang="es-CL" sz="1200" b="1" dirty="0">
                <a:solidFill>
                  <a:prstClr val="black"/>
                </a:solidFill>
              </a:rPr>
              <a:t>han ejecutado en $</a:t>
            </a:r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45,8 millones (2,7%) en el período correspondiente al primer trimestre de 2019.</a:t>
            </a: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Apoyo a la Gestión Presidencial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$3.943 millones. Esta Transferencia Corriente financia a 100 profesionales contratados a honorarios que desarrollan labores de apoyo a las actividades presidenciales (programación, coordinación, etc.). </a:t>
            </a:r>
          </a:p>
          <a:p>
            <a:pPr marL="2667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MAYO presenta una ejecución de $ 1.423 millones, equivalentes a un 36,1%  de avance.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45F658-6AE5-4785-9B74-9123925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9A8CAF34-B938-494A-BAFA-C17DEA17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70716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307DB4E-ADDA-426D-B394-C6184540DFA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957466"/>
          <a:ext cx="7886699" cy="208765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547434257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62259521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9333815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8358099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79095378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325654105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460787375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670181038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388261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009651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20.596.384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7.159.195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40806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7.842.182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2.998.822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1133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08662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96687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26408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62784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0954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72971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788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D7776F-DF9E-4184-BC61-A0A4035F97CA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359991"/>
          <a:ext cx="7886698" cy="3282605"/>
        </p:xfrm>
        <a:graphic>
          <a:graphicData uri="http://schemas.openxmlformats.org/drawingml/2006/table">
            <a:tbl>
              <a:tblPr/>
              <a:tblGrid>
                <a:gridCol w="670995">
                  <a:extLst>
                    <a:ext uri="{9D8B030D-6E8A-4147-A177-3AD203B41FA5}">
                      <a16:colId xmlns:a16="http://schemas.microsoft.com/office/drawing/2014/main" val="3397735053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49862338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221826867"/>
                    </a:ext>
                  </a:extLst>
                </a:gridCol>
                <a:gridCol w="2824189">
                  <a:extLst>
                    <a:ext uri="{9D8B030D-6E8A-4147-A177-3AD203B41FA5}">
                      <a16:colId xmlns:a16="http://schemas.microsoft.com/office/drawing/2014/main" val="3065704881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419235190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1038006973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1544611902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48557710"/>
                    </a:ext>
                  </a:extLst>
                </a:gridCol>
                <a:gridCol w="610907">
                  <a:extLst>
                    <a:ext uri="{9D8B030D-6E8A-4147-A177-3AD203B41FA5}">
                      <a16:colId xmlns:a16="http://schemas.microsoft.com/office/drawing/2014/main" val="1820369393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3807645438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79900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99057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20.596.384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7.159.195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21306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2.998.822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0709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1.827.547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841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3806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648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1.423.945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1374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1.423.945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7094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1.423.945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2613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26145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5370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8229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7868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29217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18063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91363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270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0936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334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4396</TotalTime>
  <Words>1089</Words>
  <Application>Microsoft Office PowerPoint</Application>
  <PresentationFormat>Presentación en pantalla (4:3)</PresentationFormat>
  <Paragraphs>322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2019 PARTIDA 01: PRESIDENCIA DE LA REPÚBLICA</vt:lpstr>
      <vt:lpstr>EJECUCIÓN DE GASTOS A MAYO DE 2019  PARTIDA 01 PRESIDENCIA DE LA REPÚBLICA</vt:lpstr>
      <vt:lpstr>EJECUCIÓN DE GASTOS A MAYO DE 2019  PARTIDA 01 PRESIDENCIA DE LA REPÚBLICA</vt:lpstr>
      <vt:lpstr>EJECUCIÓN DE GASTOS A MAYO DE 2019  PARTIDA 01 PRESIDENCIA DE LA REPÚBLICA</vt:lpstr>
      <vt:lpstr>EJECUCIÓN DE GASTOS A MAYO DE 2019  PARTIDA 01 PRESIDENCIA DE LA REPÚBLICA</vt:lpstr>
      <vt:lpstr>EJECUCIÓN DE GASTOS A MAYO DE 2019  PARTIDA 01 PRESIDENCIA DE LA REPÚBLICA</vt:lpstr>
      <vt:lpstr>EJECUCIÓN ACUMULADA DE GASTOS A MAYO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248</cp:revision>
  <cp:lastPrinted>2017-05-05T14:22:30Z</cp:lastPrinted>
  <dcterms:created xsi:type="dcterms:W3CDTF">2016-06-23T13:38:47Z</dcterms:created>
  <dcterms:modified xsi:type="dcterms:W3CDTF">2019-07-03T23:08:06Z</dcterms:modified>
</cp:coreProperties>
</file>