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8" r:id="rId5"/>
    <p:sldId id="264" r:id="rId6"/>
    <p:sldId id="263" r:id="rId7"/>
    <p:sldId id="265" r:id="rId8"/>
    <p:sldId id="267" r:id="rId9"/>
    <p:sldId id="301" r:id="rId10"/>
    <p:sldId id="302" r:id="rId11"/>
    <p:sldId id="303" r:id="rId12"/>
    <p:sldId id="268" r:id="rId13"/>
    <p:sldId id="310" r:id="rId14"/>
    <p:sldId id="311" r:id="rId15"/>
    <p:sldId id="309" r:id="rId16"/>
    <p:sldId id="306" r:id="rId17"/>
    <p:sldId id="312" r:id="rId18"/>
    <p:sldId id="313" r:id="rId19"/>
    <p:sldId id="314" r:id="rId20"/>
    <p:sldId id="315" r:id="rId21"/>
    <p:sldId id="316" r:id="rId22"/>
    <p:sldId id="307" r:id="rId23"/>
    <p:sldId id="271" r:id="rId24"/>
    <p:sldId id="273" r:id="rId25"/>
    <p:sldId id="274" r:id="rId26"/>
    <p:sldId id="276" r:id="rId27"/>
    <p:sldId id="275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674BF2-9846-4D9E-872D-F7FB0C93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15446"/>
              </p:ext>
            </p:extLst>
          </p:nvPr>
        </p:nvGraphicFramePr>
        <p:xfrm>
          <a:off x="628649" y="1795595"/>
          <a:ext cx="7886701" cy="326681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414530687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85830702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88562888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98319009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61772699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86314974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16460809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899584840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851037850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271432655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02486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539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5.651.761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1.284.819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426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863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691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96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9770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6909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11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729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560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911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284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7431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4.626.638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5.026.638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1.272.014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813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8439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2891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9986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634336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1141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6817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81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50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C4D7E8-121D-4C68-A69C-960E9040B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207743"/>
              </p:ext>
            </p:extLst>
          </p:nvPr>
        </p:nvGraphicFramePr>
        <p:xfrm>
          <a:off x="683568" y="1739223"/>
          <a:ext cx="7655547" cy="4610356"/>
        </p:xfrm>
        <a:graphic>
          <a:graphicData uri="http://schemas.openxmlformats.org/drawingml/2006/table">
            <a:tbl>
              <a:tblPr/>
              <a:tblGrid>
                <a:gridCol w="250345">
                  <a:extLst>
                    <a:ext uri="{9D8B030D-6E8A-4147-A177-3AD203B41FA5}">
                      <a16:colId xmlns:a16="http://schemas.microsoft.com/office/drawing/2014/main" val="1229190430"/>
                    </a:ext>
                  </a:extLst>
                </a:gridCol>
                <a:gridCol w="250345">
                  <a:extLst>
                    <a:ext uri="{9D8B030D-6E8A-4147-A177-3AD203B41FA5}">
                      <a16:colId xmlns:a16="http://schemas.microsoft.com/office/drawing/2014/main" val="3645130433"/>
                    </a:ext>
                  </a:extLst>
                </a:gridCol>
                <a:gridCol w="250345">
                  <a:extLst>
                    <a:ext uri="{9D8B030D-6E8A-4147-A177-3AD203B41FA5}">
                      <a16:colId xmlns:a16="http://schemas.microsoft.com/office/drawing/2014/main" val="3969218872"/>
                    </a:ext>
                  </a:extLst>
                </a:gridCol>
                <a:gridCol w="2823891">
                  <a:extLst>
                    <a:ext uri="{9D8B030D-6E8A-4147-A177-3AD203B41FA5}">
                      <a16:colId xmlns:a16="http://schemas.microsoft.com/office/drawing/2014/main" val="2089520644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1037247555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963690495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3055769729"/>
                    </a:ext>
                  </a:extLst>
                </a:gridCol>
                <a:gridCol w="670924">
                  <a:extLst>
                    <a:ext uri="{9D8B030D-6E8A-4147-A177-3AD203B41FA5}">
                      <a16:colId xmlns:a16="http://schemas.microsoft.com/office/drawing/2014/main" val="2767631919"/>
                    </a:ext>
                  </a:extLst>
                </a:gridCol>
                <a:gridCol w="713483">
                  <a:extLst>
                    <a:ext uri="{9D8B030D-6E8A-4147-A177-3AD203B41FA5}">
                      <a16:colId xmlns:a16="http://schemas.microsoft.com/office/drawing/2014/main" val="1007027338"/>
                    </a:ext>
                  </a:extLst>
                </a:gridCol>
                <a:gridCol w="683442">
                  <a:extLst>
                    <a:ext uri="{9D8B030D-6E8A-4147-A177-3AD203B41FA5}">
                      <a16:colId xmlns:a16="http://schemas.microsoft.com/office/drawing/2014/main" val="3013063753"/>
                    </a:ext>
                  </a:extLst>
                </a:gridCol>
              </a:tblGrid>
              <a:tr h="120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15" marR="7515" marT="75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15" marR="7515" marT="75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92725"/>
                  </a:ext>
                </a:extLst>
              </a:tr>
              <a:tr h="36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30645"/>
                  </a:ext>
                </a:extLst>
              </a:tr>
              <a:tr h="157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981.519.539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57197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49.032.105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95001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148.655.058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148.655.058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17.536.300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832161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14.945.524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568634"/>
                  </a:ext>
                </a:extLst>
              </a:tr>
              <a:tr h="17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1.775.694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24914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85071"/>
                  </a:ext>
                </a:extLst>
              </a:tr>
              <a:tr h="157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91800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70699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207.520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207.520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207.520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662436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117.350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0681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3605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42.087.945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42.087.945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12.549.914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8315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6.605.447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3112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602.141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165790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506942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1.533.719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1.533.719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378060"/>
                  </a:ext>
                </a:extLst>
              </a:tr>
              <a:tr h="127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57.008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546197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49090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80.832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359057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555625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665.681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331.597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23178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Tamaño.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1.930.999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764624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722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62056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57393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958.836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76625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945215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1.914.910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231814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17992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1.449.993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1.449.993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750004"/>
                  </a:ext>
                </a:extLst>
              </a:tr>
              <a:tr h="120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7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1309150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556154" y="6389596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1809A3-B3F0-4399-9111-949155F8F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05313"/>
              </p:ext>
            </p:extLst>
          </p:nvPr>
        </p:nvGraphicFramePr>
        <p:xfrm>
          <a:off x="551703" y="1641029"/>
          <a:ext cx="7651832" cy="4748567"/>
        </p:xfrm>
        <a:graphic>
          <a:graphicData uri="http://schemas.openxmlformats.org/drawingml/2006/table">
            <a:tbl>
              <a:tblPr/>
              <a:tblGrid>
                <a:gridCol w="250223">
                  <a:extLst>
                    <a:ext uri="{9D8B030D-6E8A-4147-A177-3AD203B41FA5}">
                      <a16:colId xmlns:a16="http://schemas.microsoft.com/office/drawing/2014/main" val="3983671193"/>
                    </a:ext>
                  </a:extLst>
                </a:gridCol>
                <a:gridCol w="250223">
                  <a:extLst>
                    <a:ext uri="{9D8B030D-6E8A-4147-A177-3AD203B41FA5}">
                      <a16:colId xmlns:a16="http://schemas.microsoft.com/office/drawing/2014/main" val="133960010"/>
                    </a:ext>
                  </a:extLst>
                </a:gridCol>
                <a:gridCol w="250223">
                  <a:extLst>
                    <a:ext uri="{9D8B030D-6E8A-4147-A177-3AD203B41FA5}">
                      <a16:colId xmlns:a16="http://schemas.microsoft.com/office/drawing/2014/main" val="422785303"/>
                    </a:ext>
                  </a:extLst>
                </a:gridCol>
                <a:gridCol w="2822520">
                  <a:extLst>
                    <a:ext uri="{9D8B030D-6E8A-4147-A177-3AD203B41FA5}">
                      <a16:colId xmlns:a16="http://schemas.microsoft.com/office/drawing/2014/main" val="1626515624"/>
                    </a:ext>
                  </a:extLst>
                </a:gridCol>
                <a:gridCol w="670599">
                  <a:extLst>
                    <a:ext uri="{9D8B030D-6E8A-4147-A177-3AD203B41FA5}">
                      <a16:colId xmlns:a16="http://schemas.microsoft.com/office/drawing/2014/main" val="219861178"/>
                    </a:ext>
                  </a:extLst>
                </a:gridCol>
                <a:gridCol w="670599">
                  <a:extLst>
                    <a:ext uri="{9D8B030D-6E8A-4147-A177-3AD203B41FA5}">
                      <a16:colId xmlns:a16="http://schemas.microsoft.com/office/drawing/2014/main" val="136315864"/>
                    </a:ext>
                  </a:extLst>
                </a:gridCol>
                <a:gridCol w="670599">
                  <a:extLst>
                    <a:ext uri="{9D8B030D-6E8A-4147-A177-3AD203B41FA5}">
                      <a16:colId xmlns:a16="http://schemas.microsoft.com/office/drawing/2014/main" val="4185528281"/>
                    </a:ext>
                  </a:extLst>
                </a:gridCol>
                <a:gridCol w="670599">
                  <a:extLst>
                    <a:ext uri="{9D8B030D-6E8A-4147-A177-3AD203B41FA5}">
                      <a16:colId xmlns:a16="http://schemas.microsoft.com/office/drawing/2014/main" val="3213853645"/>
                    </a:ext>
                  </a:extLst>
                </a:gridCol>
                <a:gridCol w="713137">
                  <a:extLst>
                    <a:ext uri="{9D8B030D-6E8A-4147-A177-3AD203B41FA5}">
                      <a16:colId xmlns:a16="http://schemas.microsoft.com/office/drawing/2014/main" val="3705658091"/>
                    </a:ext>
                  </a:extLst>
                </a:gridCol>
                <a:gridCol w="683110">
                  <a:extLst>
                    <a:ext uri="{9D8B030D-6E8A-4147-A177-3AD203B41FA5}">
                      <a16:colId xmlns:a16="http://schemas.microsoft.com/office/drawing/2014/main" val="1162906186"/>
                    </a:ext>
                  </a:extLst>
                </a:gridCol>
              </a:tblGrid>
              <a:tr h="117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859625"/>
                  </a:ext>
                </a:extLst>
              </a:tr>
              <a:tr h="351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73958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15.726.910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4552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37927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11.646.524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05325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368963"/>
                  </a:ext>
                </a:extLst>
              </a:tr>
              <a:tr h="131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20355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7576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6767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206.600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7591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7256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2.911.341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25764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1.858.945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37134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3636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8533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5988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8153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572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62085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61035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7415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89936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12867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214.973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1220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5434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2504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66831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0837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38727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4622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5898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7680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40487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1566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323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10B94F-9AF4-41F5-9166-4139A6227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44843"/>
              </p:ext>
            </p:extLst>
          </p:nvPr>
        </p:nvGraphicFramePr>
        <p:xfrm>
          <a:off x="592987" y="1795834"/>
          <a:ext cx="7886701" cy="2316555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20436352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99979250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784425234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6104301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20068033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6138798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36816850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175100460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818891475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487005696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68287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9375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9852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3224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737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7429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273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7420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117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932.487.434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528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256.455.856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560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707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663.949.483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1608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11.944.488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651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3640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659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71F06B-CF85-4853-874A-0CCB1E4E3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13112"/>
              </p:ext>
            </p:extLst>
          </p:nvPr>
        </p:nvGraphicFramePr>
        <p:xfrm>
          <a:off x="514020" y="1772816"/>
          <a:ext cx="7886701" cy="1588946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83570485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454520483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8896246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51622289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41323537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94518808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7372266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33106999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827101068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031040866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34768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62602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787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736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6165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045224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8980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2944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1285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660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53347"/>
            <a:ext cx="8331959" cy="3312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183E0CB-8BEE-4BC5-A3BD-A3BA67A02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21853"/>
              </p:ext>
            </p:extLst>
          </p:nvPr>
        </p:nvGraphicFramePr>
        <p:xfrm>
          <a:off x="611560" y="1700353"/>
          <a:ext cx="7972557" cy="4752994"/>
        </p:xfrm>
        <a:graphic>
          <a:graphicData uri="http://schemas.openxmlformats.org/drawingml/2006/table">
            <a:tbl>
              <a:tblPr/>
              <a:tblGrid>
                <a:gridCol w="259354">
                  <a:extLst>
                    <a:ext uri="{9D8B030D-6E8A-4147-A177-3AD203B41FA5}">
                      <a16:colId xmlns:a16="http://schemas.microsoft.com/office/drawing/2014/main" val="3079456147"/>
                    </a:ext>
                  </a:extLst>
                </a:gridCol>
                <a:gridCol w="259354">
                  <a:extLst>
                    <a:ext uri="{9D8B030D-6E8A-4147-A177-3AD203B41FA5}">
                      <a16:colId xmlns:a16="http://schemas.microsoft.com/office/drawing/2014/main" val="2570158877"/>
                    </a:ext>
                  </a:extLst>
                </a:gridCol>
                <a:gridCol w="259354">
                  <a:extLst>
                    <a:ext uri="{9D8B030D-6E8A-4147-A177-3AD203B41FA5}">
                      <a16:colId xmlns:a16="http://schemas.microsoft.com/office/drawing/2014/main" val="3343285731"/>
                    </a:ext>
                  </a:extLst>
                </a:gridCol>
                <a:gridCol w="2967017">
                  <a:extLst>
                    <a:ext uri="{9D8B030D-6E8A-4147-A177-3AD203B41FA5}">
                      <a16:colId xmlns:a16="http://schemas.microsoft.com/office/drawing/2014/main" val="635683734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1721079289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1635442366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2773338949"/>
                    </a:ext>
                  </a:extLst>
                </a:gridCol>
                <a:gridCol w="695070">
                  <a:extLst>
                    <a:ext uri="{9D8B030D-6E8A-4147-A177-3AD203B41FA5}">
                      <a16:colId xmlns:a16="http://schemas.microsoft.com/office/drawing/2014/main" val="3750293800"/>
                    </a:ext>
                  </a:extLst>
                </a:gridCol>
                <a:gridCol w="739159">
                  <a:extLst>
                    <a:ext uri="{9D8B030D-6E8A-4147-A177-3AD203B41FA5}">
                      <a16:colId xmlns:a16="http://schemas.microsoft.com/office/drawing/2014/main" val="4255126869"/>
                    </a:ext>
                  </a:extLst>
                </a:gridCol>
                <a:gridCol w="708039">
                  <a:extLst>
                    <a:ext uri="{9D8B030D-6E8A-4147-A177-3AD203B41FA5}">
                      <a16:colId xmlns:a16="http://schemas.microsoft.com/office/drawing/2014/main" val="1363694861"/>
                    </a:ext>
                  </a:extLst>
                </a:gridCol>
              </a:tblGrid>
              <a:tr h="96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501" marR="5501" marT="55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766211"/>
                  </a:ext>
                </a:extLst>
              </a:tr>
              <a:tr h="289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037389"/>
                  </a:ext>
                </a:extLst>
              </a:tr>
              <a:tr h="226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37.665.295.283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53.339.006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8.212.140.739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892731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37.665.295.283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53.339.006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8.212.140.739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066050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3.944.610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337875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19.190.326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3.944.610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867519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124.508.491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124.508.491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33.214.652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977986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41.188.201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41.188.201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11.994.249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97757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69.876.553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69.876.553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18.100.000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85517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12.157.124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12.157.124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2.794.703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012615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325.700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95236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579.186.088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579.186.088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137.241.365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35532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384.470.096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384.470.096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105.400.934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66007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190.983.554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190.983.554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31.448.603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396528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3.732.438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3.732.438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391.828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672312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15.625.791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51630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77.836.907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15.625.791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709386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2.803.847.904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2.803.856.708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579.524.644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465879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Gobierno Interior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74.005.996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74.005.996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13.873.930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46900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15.848.643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15.848.643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5.224.685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658944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496.899.183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496.985.911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86.728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69.248.100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57528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6.732.077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6.732.077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1.806.416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056172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39.351.015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39.351.015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8.317.089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170801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67.319.552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67.319.552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18.614.138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02396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85.742.641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89.869.830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4.127.189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45.281.575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46442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1.108.160.882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1.108.160.882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267.000.000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9311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329.723.706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329.723.706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80.449.968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250118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24.229.552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24.229.552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6.996.986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019776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32.379.955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32.379.955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1.780.011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4164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26.081.323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26.081.323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958.863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27037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36.607.764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36.427.664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-180.100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7.060.783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157536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42.856.941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42.353.076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-503.865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9.428.481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547047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O'Higgins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37.272.500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37.272.500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809.987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78964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47.810.705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47.484.639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-326.066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8.354.951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246887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41.548.537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39.970.774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-1.577.763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13.504.995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26396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55.040.688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55.040.688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6.187.430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585120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42.064.476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40.347.048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-1.717.428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1.202.257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680091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26.902.205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28.302.205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3.151.800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562770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Antártica Chilena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28.099.212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28.099.212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59757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64.933.658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64.865.884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-67.774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2.034.111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7541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27.476.407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27.476.407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1.162.000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8551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19.807.125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19.807.125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5.584.068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379563"/>
                  </a:ext>
                </a:extLst>
              </a:tr>
              <a:tr h="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076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26.953.161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25.721.044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-1.232.117 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391.020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5501" marR="5501" marT="55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08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E298EA77-440A-4EF5-AD94-5667F86CC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900188"/>
              </p:ext>
            </p:extLst>
          </p:nvPr>
        </p:nvGraphicFramePr>
        <p:xfrm>
          <a:off x="611560" y="1772816"/>
          <a:ext cx="7972558" cy="4351341"/>
        </p:xfrm>
        <a:graphic>
          <a:graphicData uri="http://schemas.openxmlformats.org/drawingml/2006/table">
            <a:tbl>
              <a:tblPr/>
              <a:tblGrid>
                <a:gridCol w="309215">
                  <a:extLst>
                    <a:ext uri="{9D8B030D-6E8A-4147-A177-3AD203B41FA5}">
                      <a16:colId xmlns:a16="http://schemas.microsoft.com/office/drawing/2014/main" val="1759760562"/>
                    </a:ext>
                  </a:extLst>
                </a:gridCol>
                <a:gridCol w="257678">
                  <a:extLst>
                    <a:ext uri="{9D8B030D-6E8A-4147-A177-3AD203B41FA5}">
                      <a16:colId xmlns:a16="http://schemas.microsoft.com/office/drawing/2014/main" val="302055862"/>
                    </a:ext>
                  </a:extLst>
                </a:gridCol>
                <a:gridCol w="257678">
                  <a:extLst>
                    <a:ext uri="{9D8B030D-6E8A-4147-A177-3AD203B41FA5}">
                      <a16:colId xmlns:a16="http://schemas.microsoft.com/office/drawing/2014/main" val="1119173738"/>
                    </a:ext>
                  </a:extLst>
                </a:gridCol>
                <a:gridCol w="2947836">
                  <a:extLst>
                    <a:ext uri="{9D8B030D-6E8A-4147-A177-3AD203B41FA5}">
                      <a16:colId xmlns:a16="http://schemas.microsoft.com/office/drawing/2014/main" val="2704360613"/>
                    </a:ext>
                  </a:extLst>
                </a:gridCol>
                <a:gridCol w="690577">
                  <a:extLst>
                    <a:ext uri="{9D8B030D-6E8A-4147-A177-3AD203B41FA5}">
                      <a16:colId xmlns:a16="http://schemas.microsoft.com/office/drawing/2014/main" val="1392296186"/>
                    </a:ext>
                  </a:extLst>
                </a:gridCol>
                <a:gridCol w="690577">
                  <a:extLst>
                    <a:ext uri="{9D8B030D-6E8A-4147-A177-3AD203B41FA5}">
                      <a16:colId xmlns:a16="http://schemas.microsoft.com/office/drawing/2014/main" val="3674378016"/>
                    </a:ext>
                  </a:extLst>
                </a:gridCol>
                <a:gridCol w="690577">
                  <a:extLst>
                    <a:ext uri="{9D8B030D-6E8A-4147-A177-3AD203B41FA5}">
                      <a16:colId xmlns:a16="http://schemas.microsoft.com/office/drawing/2014/main" val="3189379919"/>
                    </a:ext>
                  </a:extLst>
                </a:gridCol>
                <a:gridCol w="690577">
                  <a:extLst>
                    <a:ext uri="{9D8B030D-6E8A-4147-A177-3AD203B41FA5}">
                      <a16:colId xmlns:a16="http://schemas.microsoft.com/office/drawing/2014/main" val="1864720944"/>
                    </a:ext>
                  </a:extLst>
                </a:gridCol>
                <a:gridCol w="734382">
                  <a:extLst>
                    <a:ext uri="{9D8B030D-6E8A-4147-A177-3AD203B41FA5}">
                      <a16:colId xmlns:a16="http://schemas.microsoft.com/office/drawing/2014/main" val="3929623017"/>
                    </a:ext>
                  </a:extLst>
                </a:gridCol>
                <a:gridCol w="703461">
                  <a:extLst>
                    <a:ext uri="{9D8B030D-6E8A-4147-A177-3AD203B41FA5}">
                      <a16:colId xmlns:a16="http://schemas.microsoft.com/office/drawing/2014/main" val="3957592729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02" marR="7502" marT="7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02" marR="7502" marT="75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219104"/>
                  </a:ext>
                </a:extLst>
              </a:tr>
              <a:tr h="360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4046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110.270.248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110.270.248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22.318.093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6628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33.471.884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33.471.884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6.521.297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85988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54.290.457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54.290.457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11.384.071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08290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del Estado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8.544.625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8.544.625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1.412.502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7338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5.539.745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5.539.745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789.307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86562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8.423.537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8.423.537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2.210.916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45380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380.705.414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380.680.771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-24.643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40.495.940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528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157.811.282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157.811.282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3.444.100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14230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10.717.671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10.717.671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2.283.302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9544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40.803.424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40.353.424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1.983.416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907050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29.048.419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29.023.776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-24.643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2.251.534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860938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24.647.717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24.647.717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6.590.318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32628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36.390.329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36.840.329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450.000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9.951.600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315309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7.159.054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7.159.054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1.451.316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30966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29.570.333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29.570.333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3.419.672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577128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21.507.081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21.507.081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3.859.602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7297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4.305.957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4.305.957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824.597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56184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Propiedad Industrial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6.703.045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6.703.045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1.543.995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512217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1.493.445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09484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6.310.385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6.310.385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1.399.043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0381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415.961.517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415.961.517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106.113.471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446232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22.341.339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22.341.339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4.426.181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03584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20.041.088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20.123.771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82.683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4.140.414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60825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185.536.607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185.453.924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-82.683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48.360.945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22979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64.673.432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64.673.432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15.551.158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37234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56.777.496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56.777.496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16.716.546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18087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8.251.914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8.251.914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1.477.612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492069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11.688.797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11.688.797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3.957.378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616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948.156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62129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846.514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83526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21.104.452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21.104.452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5.458.785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39507"/>
                  </a:ext>
                </a:extLst>
              </a:tr>
              <a:tr h="120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17.806.627 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17.806.627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4.229.782</a:t>
                      </a:r>
                    </a:p>
                  </a:txBody>
                  <a:tcPr marL="7502" marR="7502" marT="75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02" marR="7502" marT="75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238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3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B3A352-671B-4D44-9297-1E0BD9102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137631"/>
              </p:ext>
            </p:extLst>
          </p:nvPr>
        </p:nvGraphicFramePr>
        <p:xfrm>
          <a:off x="689073" y="1764182"/>
          <a:ext cx="7992891" cy="4447479"/>
        </p:xfrm>
        <a:graphic>
          <a:graphicData uri="http://schemas.openxmlformats.org/drawingml/2006/table">
            <a:tbl>
              <a:tblPr/>
              <a:tblGrid>
                <a:gridCol w="260016">
                  <a:extLst>
                    <a:ext uri="{9D8B030D-6E8A-4147-A177-3AD203B41FA5}">
                      <a16:colId xmlns:a16="http://schemas.microsoft.com/office/drawing/2014/main" val="1911186450"/>
                    </a:ext>
                  </a:extLst>
                </a:gridCol>
                <a:gridCol w="260016">
                  <a:extLst>
                    <a:ext uri="{9D8B030D-6E8A-4147-A177-3AD203B41FA5}">
                      <a16:colId xmlns:a16="http://schemas.microsoft.com/office/drawing/2014/main" val="1986658154"/>
                    </a:ext>
                  </a:extLst>
                </a:gridCol>
                <a:gridCol w="260016">
                  <a:extLst>
                    <a:ext uri="{9D8B030D-6E8A-4147-A177-3AD203B41FA5}">
                      <a16:colId xmlns:a16="http://schemas.microsoft.com/office/drawing/2014/main" val="3218868492"/>
                    </a:ext>
                  </a:extLst>
                </a:gridCol>
                <a:gridCol w="2974583">
                  <a:extLst>
                    <a:ext uri="{9D8B030D-6E8A-4147-A177-3AD203B41FA5}">
                      <a16:colId xmlns:a16="http://schemas.microsoft.com/office/drawing/2014/main" val="2002748245"/>
                    </a:ext>
                  </a:extLst>
                </a:gridCol>
                <a:gridCol w="696843">
                  <a:extLst>
                    <a:ext uri="{9D8B030D-6E8A-4147-A177-3AD203B41FA5}">
                      <a16:colId xmlns:a16="http://schemas.microsoft.com/office/drawing/2014/main" val="3815473198"/>
                    </a:ext>
                  </a:extLst>
                </a:gridCol>
                <a:gridCol w="696843">
                  <a:extLst>
                    <a:ext uri="{9D8B030D-6E8A-4147-A177-3AD203B41FA5}">
                      <a16:colId xmlns:a16="http://schemas.microsoft.com/office/drawing/2014/main" val="3153195671"/>
                    </a:ext>
                  </a:extLst>
                </a:gridCol>
                <a:gridCol w="696843">
                  <a:extLst>
                    <a:ext uri="{9D8B030D-6E8A-4147-A177-3AD203B41FA5}">
                      <a16:colId xmlns:a16="http://schemas.microsoft.com/office/drawing/2014/main" val="189370189"/>
                    </a:ext>
                  </a:extLst>
                </a:gridCol>
                <a:gridCol w="696843">
                  <a:extLst>
                    <a:ext uri="{9D8B030D-6E8A-4147-A177-3AD203B41FA5}">
                      <a16:colId xmlns:a16="http://schemas.microsoft.com/office/drawing/2014/main" val="1368025151"/>
                    </a:ext>
                  </a:extLst>
                </a:gridCol>
                <a:gridCol w="741044">
                  <a:extLst>
                    <a:ext uri="{9D8B030D-6E8A-4147-A177-3AD203B41FA5}">
                      <a16:colId xmlns:a16="http://schemas.microsoft.com/office/drawing/2014/main" val="3016575599"/>
                    </a:ext>
                  </a:extLst>
                </a:gridCol>
                <a:gridCol w="709844">
                  <a:extLst>
                    <a:ext uri="{9D8B030D-6E8A-4147-A177-3AD203B41FA5}">
                      <a16:colId xmlns:a16="http://schemas.microsoft.com/office/drawing/2014/main" val="3477602757"/>
                    </a:ext>
                  </a:extLst>
                </a:gridCol>
              </a:tblGrid>
              <a:tr h="138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454042"/>
                  </a:ext>
                </a:extLst>
              </a:tr>
              <a:tr h="33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03116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10.749.250.495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10.764.490.770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15.240.275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2.167.400.779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5777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8.104.960.722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8.116.447.813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11.487.091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1.861.425.264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6691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32.061.277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32.061.277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7.332.971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637052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36.604.005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36.604.005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3.523.545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4152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320.352.316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332.638.593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12.286.277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59.695.000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8495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288.300.661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288.300.661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6.690.000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45021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1.036.864.118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1.024.577.841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-12.286.277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75.380.000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33900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494.357.838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494.357.838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101.710.000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21579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2.056.718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2.056.718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456.000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68321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419.794.176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419.794.176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45.359.361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57494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3.533.632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4.845.060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1.311.428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1.822.199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17797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2.522.235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3.813.919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1.291.684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1.708.652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8823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2.483.727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3.195.585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711.858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1.114.563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561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2.991.971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3.430.185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438.214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1.183.224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4988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Chinchorro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789.450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789.450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5969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658.899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658.899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549705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Andalien Sur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918.750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72082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1.122.884.486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1.122.884.486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263.901.567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20383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199.011.891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199.011.891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49.899.034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843060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44.140.519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44.140.519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8.513.418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3090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462.490.810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462.490.810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113.010.910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86121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507.465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92618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353.960.594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353.960.594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77.168.601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705074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59.662.296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59.662.296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14.802.139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8390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1.192.999.083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1.192.999.083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317.001.831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854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546.690.458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546.690.458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137.191.394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28179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385.206.686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385.206.686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113.220.702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0073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219.456.876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219.456.876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56.162.440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44431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1.321.983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1.321.983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123.786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51527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2.358.471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2.358.471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1.033.432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99423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5.243.371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5.243.371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1.235.487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99029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1.692.152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1.692.152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106.249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46696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13.201.195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13.201.195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4.357.230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438442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4.603.698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4.603.698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1.106.891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78679"/>
                  </a:ext>
                </a:extLst>
              </a:tr>
              <a:tr h="110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13.224.193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13.224.193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2.464.220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440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7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4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5337EF-D5DC-4989-943A-6325216A8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667"/>
              </p:ext>
            </p:extLst>
          </p:nvPr>
        </p:nvGraphicFramePr>
        <p:xfrm>
          <a:off x="523878" y="1772816"/>
          <a:ext cx="8080571" cy="4520439"/>
        </p:xfrm>
        <a:graphic>
          <a:graphicData uri="http://schemas.openxmlformats.org/drawingml/2006/table">
            <a:tbl>
              <a:tblPr/>
              <a:tblGrid>
                <a:gridCol w="262867">
                  <a:extLst>
                    <a:ext uri="{9D8B030D-6E8A-4147-A177-3AD203B41FA5}">
                      <a16:colId xmlns:a16="http://schemas.microsoft.com/office/drawing/2014/main" val="1429576452"/>
                    </a:ext>
                  </a:extLst>
                </a:gridCol>
                <a:gridCol w="262867">
                  <a:extLst>
                    <a:ext uri="{9D8B030D-6E8A-4147-A177-3AD203B41FA5}">
                      <a16:colId xmlns:a16="http://schemas.microsoft.com/office/drawing/2014/main" val="175118961"/>
                    </a:ext>
                  </a:extLst>
                </a:gridCol>
                <a:gridCol w="262867">
                  <a:extLst>
                    <a:ext uri="{9D8B030D-6E8A-4147-A177-3AD203B41FA5}">
                      <a16:colId xmlns:a16="http://schemas.microsoft.com/office/drawing/2014/main" val="736703992"/>
                    </a:ext>
                  </a:extLst>
                </a:gridCol>
                <a:gridCol w="3007217">
                  <a:extLst>
                    <a:ext uri="{9D8B030D-6E8A-4147-A177-3AD203B41FA5}">
                      <a16:colId xmlns:a16="http://schemas.microsoft.com/office/drawing/2014/main" val="2621262473"/>
                    </a:ext>
                  </a:extLst>
                </a:gridCol>
                <a:gridCol w="704487">
                  <a:extLst>
                    <a:ext uri="{9D8B030D-6E8A-4147-A177-3AD203B41FA5}">
                      <a16:colId xmlns:a16="http://schemas.microsoft.com/office/drawing/2014/main" val="3443689896"/>
                    </a:ext>
                  </a:extLst>
                </a:gridCol>
                <a:gridCol w="704487">
                  <a:extLst>
                    <a:ext uri="{9D8B030D-6E8A-4147-A177-3AD203B41FA5}">
                      <a16:colId xmlns:a16="http://schemas.microsoft.com/office/drawing/2014/main" val="2010054465"/>
                    </a:ext>
                  </a:extLst>
                </a:gridCol>
                <a:gridCol w="704487">
                  <a:extLst>
                    <a:ext uri="{9D8B030D-6E8A-4147-A177-3AD203B41FA5}">
                      <a16:colId xmlns:a16="http://schemas.microsoft.com/office/drawing/2014/main" val="3148145145"/>
                    </a:ext>
                  </a:extLst>
                </a:gridCol>
                <a:gridCol w="704487">
                  <a:extLst>
                    <a:ext uri="{9D8B030D-6E8A-4147-A177-3AD203B41FA5}">
                      <a16:colId xmlns:a16="http://schemas.microsoft.com/office/drawing/2014/main" val="494380969"/>
                    </a:ext>
                  </a:extLst>
                </a:gridCol>
                <a:gridCol w="749174">
                  <a:extLst>
                    <a:ext uri="{9D8B030D-6E8A-4147-A177-3AD203B41FA5}">
                      <a16:colId xmlns:a16="http://schemas.microsoft.com/office/drawing/2014/main" val="726963255"/>
                    </a:ext>
                  </a:extLst>
                </a:gridCol>
                <a:gridCol w="717631">
                  <a:extLst>
                    <a:ext uri="{9D8B030D-6E8A-4147-A177-3AD203B41FA5}">
                      <a16:colId xmlns:a16="http://schemas.microsoft.com/office/drawing/2014/main" val="3483437205"/>
                    </a:ext>
                  </a:extLst>
                </a:gridCol>
              </a:tblGrid>
              <a:tr h="150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36673"/>
                  </a:ext>
                </a:extLst>
              </a:tr>
              <a:tr h="361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559355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1.974.115.195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1.974.115.195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202.570.912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519296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20.464.906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20.514.906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6.427.375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051278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1.776.320.262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1.776.270.262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169.355.486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22192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147.267.315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147.267.315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20.541.415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971745"/>
                  </a:ext>
                </a:extLst>
              </a:tr>
              <a:tr h="150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18.600.018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18.600.018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3.375.173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29714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1.373.178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1.373.178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778226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10.089.516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10.089.516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2.463.463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26268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464.803.584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467.012.765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2.209.181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82.697.600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504754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62.050.963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62.050.963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12.298.124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46285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9.530.773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9.530.773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3.472.455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49006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199.289.652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199.289.652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27.000.601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846851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101.780.204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101.780.204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20.555.906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90677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79.160.108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81.369.289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2.209.181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16.696.447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503226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12.991.884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12.991.884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2.674.067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03009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2.735.789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76340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13.535.309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2.735.789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073156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6.667.309.530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6.701.247.864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33.938.334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1.791.493.547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06432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23.142.303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52.305.135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29.162.832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24.119.664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53928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67.031.771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67.031.771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16.922.135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7529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7.122.664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7.122.019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1.190.434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205511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152.390.571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152.390.571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18.297.592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85883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13.697.051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13.697.051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3.368.182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830358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15.564.662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15.564.662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89813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4.651.718.129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4.656.494.276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4.776.147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1.291.908.600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507523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1.056.098.525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1.056.098.525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262.430.278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02788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680.543.854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680.543.854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169.609.662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339777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5.924.750.193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5.925.532.923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782.730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1.338.708.460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76428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4.593.903.203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4.593.903.203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1.134.774.610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45523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14.176.366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14.176.366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80634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257.642.360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257.642.360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69779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777.952.278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777.952.278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142.755.850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62256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13.275.986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14.058.716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782.730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3.315.000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664494"/>
                  </a:ext>
                </a:extLst>
              </a:tr>
              <a:tr h="12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Mayor Producción Nivel Secundario y Terciario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267.800.000 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267.800.000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2" marR="7252" marT="7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52" marR="7252" marT="7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9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70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5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57200" y="6419448"/>
            <a:ext cx="8345110" cy="30202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52D719-458B-4104-85A2-CDC9D887E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5615"/>
              </p:ext>
            </p:extLst>
          </p:nvPr>
        </p:nvGraphicFramePr>
        <p:xfrm>
          <a:off x="574963" y="1806633"/>
          <a:ext cx="7994074" cy="4405028"/>
        </p:xfrm>
        <a:graphic>
          <a:graphicData uri="http://schemas.openxmlformats.org/drawingml/2006/table">
            <a:tbl>
              <a:tblPr/>
              <a:tblGrid>
                <a:gridCol w="260054">
                  <a:extLst>
                    <a:ext uri="{9D8B030D-6E8A-4147-A177-3AD203B41FA5}">
                      <a16:colId xmlns:a16="http://schemas.microsoft.com/office/drawing/2014/main" val="479159841"/>
                    </a:ext>
                  </a:extLst>
                </a:gridCol>
                <a:gridCol w="260054">
                  <a:extLst>
                    <a:ext uri="{9D8B030D-6E8A-4147-A177-3AD203B41FA5}">
                      <a16:colId xmlns:a16="http://schemas.microsoft.com/office/drawing/2014/main" val="3692954450"/>
                    </a:ext>
                  </a:extLst>
                </a:gridCol>
                <a:gridCol w="260054">
                  <a:extLst>
                    <a:ext uri="{9D8B030D-6E8A-4147-A177-3AD203B41FA5}">
                      <a16:colId xmlns:a16="http://schemas.microsoft.com/office/drawing/2014/main" val="166542760"/>
                    </a:ext>
                  </a:extLst>
                </a:gridCol>
                <a:gridCol w="2975024">
                  <a:extLst>
                    <a:ext uri="{9D8B030D-6E8A-4147-A177-3AD203B41FA5}">
                      <a16:colId xmlns:a16="http://schemas.microsoft.com/office/drawing/2014/main" val="3371162758"/>
                    </a:ext>
                  </a:extLst>
                </a:gridCol>
                <a:gridCol w="696946">
                  <a:extLst>
                    <a:ext uri="{9D8B030D-6E8A-4147-A177-3AD203B41FA5}">
                      <a16:colId xmlns:a16="http://schemas.microsoft.com/office/drawing/2014/main" val="2102804257"/>
                    </a:ext>
                  </a:extLst>
                </a:gridCol>
                <a:gridCol w="696946">
                  <a:extLst>
                    <a:ext uri="{9D8B030D-6E8A-4147-A177-3AD203B41FA5}">
                      <a16:colId xmlns:a16="http://schemas.microsoft.com/office/drawing/2014/main" val="818301325"/>
                    </a:ext>
                  </a:extLst>
                </a:gridCol>
                <a:gridCol w="696946">
                  <a:extLst>
                    <a:ext uri="{9D8B030D-6E8A-4147-A177-3AD203B41FA5}">
                      <a16:colId xmlns:a16="http://schemas.microsoft.com/office/drawing/2014/main" val="1808083589"/>
                    </a:ext>
                  </a:extLst>
                </a:gridCol>
                <a:gridCol w="696946">
                  <a:extLst>
                    <a:ext uri="{9D8B030D-6E8A-4147-A177-3AD203B41FA5}">
                      <a16:colId xmlns:a16="http://schemas.microsoft.com/office/drawing/2014/main" val="415499745"/>
                    </a:ext>
                  </a:extLst>
                </a:gridCol>
                <a:gridCol w="741155">
                  <a:extLst>
                    <a:ext uri="{9D8B030D-6E8A-4147-A177-3AD203B41FA5}">
                      <a16:colId xmlns:a16="http://schemas.microsoft.com/office/drawing/2014/main" val="1321622185"/>
                    </a:ext>
                  </a:extLst>
                </a:gridCol>
                <a:gridCol w="709949">
                  <a:extLst>
                    <a:ext uri="{9D8B030D-6E8A-4147-A177-3AD203B41FA5}">
                      <a16:colId xmlns:a16="http://schemas.microsoft.com/office/drawing/2014/main" val="939284327"/>
                    </a:ext>
                  </a:extLst>
                </a:gridCol>
              </a:tblGrid>
              <a:tr h="160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40819"/>
                  </a:ext>
                </a:extLst>
              </a:tr>
              <a:tr h="3858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94594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46.838.284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46.838.284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9.481.734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45998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14.443.281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14.443.281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3.050.394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73919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4.987.638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4.987.638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1.046.001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45389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27.407.365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27.407.365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5.385.339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8256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2.478.162.397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2.478.162.397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560.950.534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9502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249.110.056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234.400.356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-14.709.700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59.405.387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3195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29.179.486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29.179.486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3.794.042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0767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Tarapacá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90.535.737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91.559.560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1.023.823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12.921.207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148077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Antofagasta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64.900.348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66.195.471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1.295.123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4.707.848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42273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Atacama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50.784.139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51.209.661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425.522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11.935.452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10527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Coquimbo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117.940.668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118.092.269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14.091.413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870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Valparaíso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191.005.732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195.727.667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4.721.935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43.620.632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4872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del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93.357.136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94.421.452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1.064.316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29.650.424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25726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del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182.470.070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182.163.151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-306.919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39.795.570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59611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del Bío-Bío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323.197.962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323.873.276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675.314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93.796.465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286125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La Araucanía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221.161.404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221.391.006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59.639.067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5713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Los Lagos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143.858.837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142.572.031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-1.286.806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36.337.263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47735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Aysén del General Carlos Ibáñez Del Campo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32.524.602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35.215.515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2.690.913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8.403.545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978587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Magallanes y de la Antártica Chilena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48.304.369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48.181.816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-122.553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3.595.167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603946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Metropolitana de Santiago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501.409.785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504.389.912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2.980.127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116.216.676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938288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Los Ríos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73.444.256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73.822.092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377.836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16.064.182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3109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Arica y Parinacota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58.065.181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58.855.047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789.866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6.885.688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3591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Región de Ñuble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6.912.629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6.912.629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30092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1.048.894.139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1.048.894.139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152.456.700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879624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1.002.351.446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1.002.351.446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151.375.206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53195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45.430.131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45.430.131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815.500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385849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Aeronáutica Civil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1.112.562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1.112.562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265.994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525594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28.560.730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28.789.656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228.926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5.275.006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771500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20.625.454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20.854.380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228.926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4.354.195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936975"/>
                  </a:ext>
                </a:extLst>
              </a:tr>
              <a:tr h="128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7.935.276 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7.935.276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920.811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702" marR="7702" marT="77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10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8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MARZO de la Partida Tesoro Público, </a:t>
            </a:r>
            <a:r>
              <a:rPr lang="es-CL" sz="1400" b="1" dirty="0"/>
              <a:t>ascendió en moneda nacional a 96,5%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incrementos por </a:t>
            </a:r>
            <a:r>
              <a:rPr lang="es-CL" sz="1400" b="1" dirty="0"/>
              <a:t>$4 billones 880.675 millones</a:t>
            </a:r>
            <a:r>
              <a:rPr lang="es-CL" sz="1400" dirty="0"/>
              <a:t>, afectando principalmente al subtítulo 34 “transferencias corrientes” con una reducción de $967.113 millones, y al subtítulo 34 “servicio de la deuda” con un incremento de $3 billones 592.648 millones.</a:t>
            </a:r>
            <a:endParaRPr lang="es-CL" sz="1400" b="1" dirty="0"/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cuarto trimestre de 2019 alcanzó un 74,2%,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el Subtítulo 30 “adquisición de activos financieros”, presentó una ejecución de 66,1%.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6 de 6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323ED3-C432-4743-B568-F3351817B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83087"/>
              </p:ext>
            </p:extLst>
          </p:nvPr>
        </p:nvGraphicFramePr>
        <p:xfrm>
          <a:off x="611558" y="1772815"/>
          <a:ext cx="7920883" cy="4438851"/>
        </p:xfrm>
        <a:graphic>
          <a:graphicData uri="http://schemas.openxmlformats.org/drawingml/2006/table">
            <a:tbl>
              <a:tblPr/>
              <a:tblGrid>
                <a:gridCol w="257675">
                  <a:extLst>
                    <a:ext uri="{9D8B030D-6E8A-4147-A177-3AD203B41FA5}">
                      <a16:colId xmlns:a16="http://schemas.microsoft.com/office/drawing/2014/main" val="1273624221"/>
                    </a:ext>
                  </a:extLst>
                </a:gridCol>
                <a:gridCol w="257675">
                  <a:extLst>
                    <a:ext uri="{9D8B030D-6E8A-4147-A177-3AD203B41FA5}">
                      <a16:colId xmlns:a16="http://schemas.microsoft.com/office/drawing/2014/main" val="744222832"/>
                    </a:ext>
                  </a:extLst>
                </a:gridCol>
                <a:gridCol w="257675">
                  <a:extLst>
                    <a:ext uri="{9D8B030D-6E8A-4147-A177-3AD203B41FA5}">
                      <a16:colId xmlns:a16="http://schemas.microsoft.com/office/drawing/2014/main" val="1159271959"/>
                    </a:ext>
                  </a:extLst>
                </a:gridCol>
                <a:gridCol w="2947785">
                  <a:extLst>
                    <a:ext uri="{9D8B030D-6E8A-4147-A177-3AD203B41FA5}">
                      <a16:colId xmlns:a16="http://schemas.microsoft.com/office/drawing/2014/main" val="353171733"/>
                    </a:ext>
                  </a:extLst>
                </a:gridCol>
                <a:gridCol w="690564">
                  <a:extLst>
                    <a:ext uri="{9D8B030D-6E8A-4147-A177-3AD203B41FA5}">
                      <a16:colId xmlns:a16="http://schemas.microsoft.com/office/drawing/2014/main" val="3521248878"/>
                    </a:ext>
                  </a:extLst>
                </a:gridCol>
                <a:gridCol w="690564">
                  <a:extLst>
                    <a:ext uri="{9D8B030D-6E8A-4147-A177-3AD203B41FA5}">
                      <a16:colId xmlns:a16="http://schemas.microsoft.com/office/drawing/2014/main" val="1729403230"/>
                    </a:ext>
                  </a:extLst>
                </a:gridCol>
                <a:gridCol w="690564">
                  <a:extLst>
                    <a:ext uri="{9D8B030D-6E8A-4147-A177-3AD203B41FA5}">
                      <a16:colId xmlns:a16="http://schemas.microsoft.com/office/drawing/2014/main" val="1840525651"/>
                    </a:ext>
                  </a:extLst>
                </a:gridCol>
                <a:gridCol w="690564">
                  <a:extLst>
                    <a:ext uri="{9D8B030D-6E8A-4147-A177-3AD203B41FA5}">
                      <a16:colId xmlns:a16="http://schemas.microsoft.com/office/drawing/2014/main" val="144914704"/>
                    </a:ext>
                  </a:extLst>
                </a:gridCol>
                <a:gridCol w="734369">
                  <a:extLst>
                    <a:ext uri="{9D8B030D-6E8A-4147-A177-3AD203B41FA5}">
                      <a16:colId xmlns:a16="http://schemas.microsoft.com/office/drawing/2014/main" val="1591134478"/>
                    </a:ext>
                  </a:extLst>
                </a:gridCol>
                <a:gridCol w="703448">
                  <a:extLst>
                    <a:ext uri="{9D8B030D-6E8A-4147-A177-3AD203B41FA5}">
                      <a16:colId xmlns:a16="http://schemas.microsoft.com/office/drawing/2014/main" val="2508910357"/>
                    </a:ext>
                  </a:extLst>
                </a:gridCol>
              </a:tblGrid>
              <a:tr h="13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831" marR="6831" marT="6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31" marR="6831" marT="6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82439"/>
                  </a:ext>
                </a:extLst>
              </a:tr>
              <a:tr h="334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559276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634.587.738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634.883.935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296.197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190.711.989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79028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295.639.752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295.827.949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188.197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98.145.148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379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67.214.317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67.214.317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17.047.696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135464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8.330.868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8.330.868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1.824.749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8390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123.401.651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123.401.651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39.058.649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84755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20.756.745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20.756.745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5.494.656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283596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35.634.540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35.634.540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5.409.253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7904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23.409.470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23.517.470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5.766.553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80468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60.200.395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60.200.395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17.965.285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49536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12.758.811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13.418.013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659.202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2.198.447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4710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12.758.811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13.418.013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659.202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2.198.447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37483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52.260.061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10508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192.737.500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52.260.061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5349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120.512.146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120.512.146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13.927.666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3280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7.308.885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10908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91.894.479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7.308.885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8397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6.684.777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6.684.777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1.400.252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5994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8.158.493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8.158.493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2.020.759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81763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13.774.397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13.774.397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3.197.770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110385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57.252.828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57.252.828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11.986.784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000049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 Medio Ambiente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31.499.944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31.499.944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6.235.297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82440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14.571.641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14.571.641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3.246.992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120350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11.181.243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11.181.243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2.504.495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948626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112.290.681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112.290.681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19.345.602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465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7.751.060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7.751.060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1.416.421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238893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104.539.621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104.539.621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17.929.181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188681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55.853.596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55.853.596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27.473.660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024999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Equidad de Género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6.974.051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6.974.051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1.550.185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99243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Equidad de Género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48.879.545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48.879.545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25.923.475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5524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3.739.527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72472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15.680.282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3.739.527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335787"/>
                  </a:ext>
                </a:extLst>
              </a:tr>
              <a:tr h="111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186.672.375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186.672.375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57.343.978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022817"/>
                  </a:ext>
                </a:extLst>
              </a:tr>
              <a:tr h="125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122.598.847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122.598.847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44.647.717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04817"/>
                  </a:ext>
                </a:extLst>
              </a:tr>
              <a:tr h="139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1.176.488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1.176.488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306.761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379425"/>
                  </a:ext>
                </a:extLst>
              </a:tr>
              <a:tr h="13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62.897.040 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62.897.040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12.389.500</a:t>
                      </a:r>
                    </a:p>
                  </a:txBody>
                  <a:tcPr marL="6831" marR="6831" marT="6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75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753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8D5747E-D0E7-4593-9A89-AA08C982C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432390"/>
              </p:ext>
            </p:extLst>
          </p:nvPr>
        </p:nvGraphicFramePr>
        <p:xfrm>
          <a:off x="592645" y="1867755"/>
          <a:ext cx="7886701" cy="2099852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45536331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9300983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917957358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89934962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14585086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5538695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528845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63336232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899012633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82424257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017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5272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3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565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4668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189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791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292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8161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813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1832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7271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6757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001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7BA466-46ED-4E8F-8C12-C259EFB62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64209"/>
              </p:ext>
            </p:extLst>
          </p:nvPr>
        </p:nvGraphicFramePr>
        <p:xfrm>
          <a:off x="628649" y="4123452"/>
          <a:ext cx="7886701" cy="1581204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64244740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52350408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073156099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5874311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72947710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2949070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4372470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968680691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969150641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570173946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35151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73844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1.958.498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057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2509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743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251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091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535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7830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233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DB894D-7F04-482E-B193-C535235E1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70521"/>
              </p:ext>
            </p:extLst>
          </p:nvPr>
        </p:nvGraphicFramePr>
        <p:xfrm>
          <a:off x="539552" y="4016733"/>
          <a:ext cx="7886701" cy="197019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32628114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08011498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526363658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189852903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44596840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79394482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8881624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924931198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206373518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263916832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98595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73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47.351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7137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200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6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29006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58485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235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961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9018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998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6044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594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F9A37E-1964-4C51-BBA1-54A5CA6F0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905230"/>
              </p:ext>
            </p:extLst>
          </p:nvPr>
        </p:nvGraphicFramePr>
        <p:xfrm>
          <a:off x="543612" y="1860918"/>
          <a:ext cx="7886701" cy="1451542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783436848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412901900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048631697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80378343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4106953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37890172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77831229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011670972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724010874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40249915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26426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63271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285.841.559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952805196,7%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952805196,7%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998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144.407.327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1444073270,0%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1444073270,0%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6516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144.407.327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1444073270,0%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1444073270,0%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1181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144.407.327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1444073270,0%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1444073270,0%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2849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141.434.232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707171160,0%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707171160,0%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46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141.165.569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1411655690,0%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1411655690,0%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51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2686630,0%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2686630,0%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738321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C4558FF-026B-40E9-AE12-0F2D74ADB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3954"/>
              </p:ext>
            </p:extLst>
          </p:nvPr>
        </p:nvGraphicFramePr>
        <p:xfrm>
          <a:off x="543612" y="4485390"/>
          <a:ext cx="7886700" cy="1670378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166484220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954172678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282679182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1878637785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3518473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275720312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89105458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268649046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4246745469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731793777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274665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40537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1976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5170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5494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52757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70031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1382,0%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1382,0%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9709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182.469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1367,1%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1367,1%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64474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21310,0%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21310,0%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75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96BF25-EBE5-40A6-B975-2AB9A33F6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176245"/>
              </p:ext>
            </p:extLst>
          </p:nvPr>
        </p:nvGraphicFramePr>
        <p:xfrm>
          <a:off x="471980" y="1969362"/>
          <a:ext cx="7916443" cy="3630438"/>
        </p:xfrm>
        <a:graphic>
          <a:graphicData uri="http://schemas.openxmlformats.org/drawingml/2006/table">
            <a:tbl>
              <a:tblPr/>
              <a:tblGrid>
                <a:gridCol w="253245">
                  <a:extLst>
                    <a:ext uri="{9D8B030D-6E8A-4147-A177-3AD203B41FA5}">
                      <a16:colId xmlns:a16="http://schemas.microsoft.com/office/drawing/2014/main" val="1652675499"/>
                    </a:ext>
                  </a:extLst>
                </a:gridCol>
                <a:gridCol w="253245">
                  <a:extLst>
                    <a:ext uri="{9D8B030D-6E8A-4147-A177-3AD203B41FA5}">
                      <a16:colId xmlns:a16="http://schemas.microsoft.com/office/drawing/2014/main" val="945643613"/>
                    </a:ext>
                  </a:extLst>
                </a:gridCol>
                <a:gridCol w="253245">
                  <a:extLst>
                    <a:ext uri="{9D8B030D-6E8A-4147-A177-3AD203B41FA5}">
                      <a16:colId xmlns:a16="http://schemas.microsoft.com/office/drawing/2014/main" val="2021018937"/>
                    </a:ext>
                  </a:extLst>
                </a:gridCol>
                <a:gridCol w="3028812">
                  <a:extLst>
                    <a:ext uri="{9D8B030D-6E8A-4147-A177-3AD203B41FA5}">
                      <a16:colId xmlns:a16="http://schemas.microsoft.com/office/drawing/2014/main" val="2936491386"/>
                    </a:ext>
                  </a:extLst>
                </a:gridCol>
                <a:gridCol w="678697">
                  <a:extLst>
                    <a:ext uri="{9D8B030D-6E8A-4147-A177-3AD203B41FA5}">
                      <a16:colId xmlns:a16="http://schemas.microsoft.com/office/drawing/2014/main" val="1909132690"/>
                    </a:ext>
                  </a:extLst>
                </a:gridCol>
                <a:gridCol w="678697">
                  <a:extLst>
                    <a:ext uri="{9D8B030D-6E8A-4147-A177-3AD203B41FA5}">
                      <a16:colId xmlns:a16="http://schemas.microsoft.com/office/drawing/2014/main" val="3035556160"/>
                    </a:ext>
                  </a:extLst>
                </a:gridCol>
                <a:gridCol w="678697">
                  <a:extLst>
                    <a:ext uri="{9D8B030D-6E8A-4147-A177-3AD203B41FA5}">
                      <a16:colId xmlns:a16="http://schemas.microsoft.com/office/drawing/2014/main" val="1552135743"/>
                    </a:ext>
                  </a:extLst>
                </a:gridCol>
                <a:gridCol w="678697">
                  <a:extLst>
                    <a:ext uri="{9D8B030D-6E8A-4147-A177-3AD203B41FA5}">
                      <a16:colId xmlns:a16="http://schemas.microsoft.com/office/drawing/2014/main" val="2151032475"/>
                    </a:ext>
                  </a:extLst>
                </a:gridCol>
                <a:gridCol w="721749">
                  <a:extLst>
                    <a:ext uri="{9D8B030D-6E8A-4147-A177-3AD203B41FA5}">
                      <a16:colId xmlns:a16="http://schemas.microsoft.com/office/drawing/2014/main" val="1483987907"/>
                    </a:ext>
                  </a:extLst>
                </a:gridCol>
                <a:gridCol w="691359">
                  <a:extLst>
                    <a:ext uri="{9D8B030D-6E8A-4147-A177-3AD203B41FA5}">
                      <a16:colId xmlns:a16="http://schemas.microsoft.com/office/drawing/2014/main" val="349764324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606230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509217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375.875.097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85161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200.333.436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4997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200.333.436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726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175.541.661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9498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175.541.661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4797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554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6.655.359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3625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45340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16332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16.838.668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6719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9.483.428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34778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O'Higgins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5.422.978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32467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19.555.767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91703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7.459.398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39984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25.764.995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965576"/>
                  </a:ext>
                </a:extLst>
              </a:tr>
              <a:tr h="128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12.364.835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326157"/>
                  </a:ext>
                </a:extLst>
              </a:tr>
              <a:tr h="242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11.368.847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3299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13.250.801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41916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16.448.631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52017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3782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5882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1.013.144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9283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267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2019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17DA17-960C-47DC-AB02-C15E9B752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633278"/>
              </p:ext>
            </p:extLst>
          </p:nvPr>
        </p:nvGraphicFramePr>
        <p:xfrm>
          <a:off x="628649" y="4533738"/>
          <a:ext cx="7886701" cy="1453497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52187050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944628176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94942923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65802126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16544658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443962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7752691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564968629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3762829727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88630607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64651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584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188.780.413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6435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22.327.100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75727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22.327.100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98519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22.327.100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6571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166.453.313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6394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166.453.313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36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$1 billón 101.892 millones ejecutados, equivalente a un 100% de su presupuesto vigente.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una ejecución óptima del 100% de sus recursos vigentes.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registró un </a:t>
            </a:r>
            <a:r>
              <a:rPr lang="es-CL" sz="1400" b="1" dirty="0"/>
              <a:t>gasto de 99%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100,9%,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98,1%, destacando las transferencias efectuadas al Ministerio Secretaría General de la Presidencia que alcanzó el 103,2%, seguida del Ministerio Secretaría General de Gobierno con un 100,7%, por su parte los Ministerios de Relaciones Exteriores, Obras Públicas, Trabajo y Previsión Social alcanzaron una ejecución del 100%.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dirty="0"/>
              <a:t>Respecto de los fondos, 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MARZO por </a:t>
            </a:r>
            <a:r>
              <a:rPr lang="es-CL" sz="1400" b="1" dirty="0"/>
              <a:t>US$14.133,8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US$9.663,1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MARZO de </a:t>
            </a:r>
            <a:r>
              <a:rPr lang="es-CL" sz="1400" b="1" dirty="0"/>
              <a:t>$157.954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MARZO.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DAAEEE-FBAF-46E0-9D55-692878F4E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233347"/>
              </p:ext>
            </p:extLst>
          </p:nvPr>
        </p:nvGraphicFramePr>
        <p:xfrm>
          <a:off x="628649" y="1735864"/>
          <a:ext cx="7886701" cy="208765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517541384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2751915229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675395834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01764930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34768204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752301870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44221355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4152539376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066212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43016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44.930.045.358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44.932.655.728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2.610.370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11.626.564.691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33507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14630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267.346.469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71.774.026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76965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3.630.350.519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3.577.188.485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-53.162.034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528.338.438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34286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8.036.896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40184480,0%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40184480,0%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1784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37.665.295.283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53.339.006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8.212.140.739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74960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49.032.105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02910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109.759.923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112.259.923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1.519.070.007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61355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305.654.344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2279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932.487.434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61481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99260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6F9A0A6-BAB6-48C5-9A2A-21DDDDB0B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756426"/>
              </p:ext>
            </p:extLst>
          </p:nvPr>
        </p:nvGraphicFramePr>
        <p:xfrm>
          <a:off x="628648" y="4730229"/>
          <a:ext cx="7886701" cy="1646359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356554375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2008269260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270411238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21284181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56537169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13454361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12885604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734909913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054831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76271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6.619.151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14855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4193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50580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61377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276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5.762.831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3.460.208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3233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0431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608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979CBB-E434-4E0D-926E-33B3CAF0D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162423"/>
              </p:ext>
            </p:extLst>
          </p:nvPr>
        </p:nvGraphicFramePr>
        <p:xfrm>
          <a:off x="611411" y="1664854"/>
          <a:ext cx="7886697" cy="1470899"/>
        </p:xfrm>
        <a:graphic>
          <a:graphicData uri="http://schemas.openxmlformats.org/drawingml/2006/table">
            <a:tbl>
              <a:tblPr/>
              <a:tblGrid>
                <a:gridCol w="270834">
                  <a:extLst>
                    <a:ext uri="{9D8B030D-6E8A-4147-A177-3AD203B41FA5}">
                      <a16:colId xmlns:a16="http://schemas.microsoft.com/office/drawing/2014/main" val="1614964015"/>
                    </a:ext>
                  </a:extLst>
                </a:gridCol>
                <a:gridCol w="270834">
                  <a:extLst>
                    <a:ext uri="{9D8B030D-6E8A-4147-A177-3AD203B41FA5}">
                      <a16:colId xmlns:a16="http://schemas.microsoft.com/office/drawing/2014/main" val="2773430779"/>
                    </a:ext>
                  </a:extLst>
                </a:gridCol>
                <a:gridCol w="3055013">
                  <a:extLst>
                    <a:ext uri="{9D8B030D-6E8A-4147-A177-3AD203B41FA5}">
                      <a16:colId xmlns:a16="http://schemas.microsoft.com/office/drawing/2014/main" val="1916648819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1856752737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3274375140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3593704585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973061862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4216169993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2088544378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20437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024740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274.508.506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1059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3.692.251.070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-50.728.636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1.732.631.688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536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981.519.539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6998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37.665.295.283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53.339.006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8.212.140.739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81525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285.841.559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952805196,7%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952805196,7%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9640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375.875.097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047856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188.780.413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91833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70B2F0-6C3B-499A-9FB2-F67217955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436871"/>
              </p:ext>
            </p:extLst>
          </p:nvPr>
        </p:nvGraphicFramePr>
        <p:xfrm>
          <a:off x="611411" y="4481559"/>
          <a:ext cx="7886697" cy="1316523"/>
        </p:xfrm>
        <a:graphic>
          <a:graphicData uri="http://schemas.openxmlformats.org/drawingml/2006/table">
            <a:tbl>
              <a:tblPr/>
              <a:tblGrid>
                <a:gridCol w="270834">
                  <a:extLst>
                    <a:ext uri="{9D8B030D-6E8A-4147-A177-3AD203B41FA5}">
                      <a16:colId xmlns:a16="http://schemas.microsoft.com/office/drawing/2014/main" val="2419223422"/>
                    </a:ext>
                  </a:extLst>
                </a:gridCol>
                <a:gridCol w="270834">
                  <a:extLst>
                    <a:ext uri="{9D8B030D-6E8A-4147-A177-3AD203B41FA5}">
                      <a16:colId xmlns:a16="http://schemas.microsoft.com/office/drawing/2014/main" val="3527868052"/>
                    </a:ext>
                  </a:extLst>
                </a:gridCol>
                <a:gridCol w="3055013">
                  <a:extLst>
                    <a:ext uri="{9D8B030D-6E8A-4147-A177-3AD203B41FA5}">
                      <a16:colId xmlns:a16="http://schemas.microsoft.com/office/drawing/2014/main" val="1731049221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2815760686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2875138048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679128574"/>
                    </a:ext>
                  </a:extLst>
                </a:gridCol>
                <a:gridCol w="725836">
                  <a:extLst>
                    <a:ext uri="{9D8B030D-6E8A-4147-A177-3AD203B41FA5}">
                      <a16:colId xmlns:a16="http://schemas.microsoft.com/office/drawing/2014/main" val="495166733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208470278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247873671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421795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837079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5.651.761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1.284.819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3441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147.259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90630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123.896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2745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1.958.498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909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47.351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3502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5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753C7A-1EC7-4461-A565-FD3F329DC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23274"/>
              </p:ext>
            </p:extLst>
          </p:nvPr>
        </p:nvGraphicFramePr>
        <p:xfrm>
          <a:off x="414338" y="1862600"/>
          <a:ext cx="7886701" cy="34047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879911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4471996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7176223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963369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374004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81470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855433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8158572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3570443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5337346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3680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4912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274.508.506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90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258.068.001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07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231.539.901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8128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39847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de Magallanes y de la Antártica Chilena, y Subsidio Isla de Pascua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5.835.266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6282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266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0663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5442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13.386.187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4953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14.803.097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463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7364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38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744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26.528.100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197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26.528.100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47175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16.440.505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326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16.440.505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331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15.846.377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562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7076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610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BDCEDE-D7C9-45C4-8525-E9F1969BD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30440"/>
              </p:ext>
            </p:extLst>
          </p:nvPr>
        </p:nvGraphicFramePr>
        <p:xfrm>
          <a:off x="487254" y="1744602"/>
          <a:ext cx="7886701" cy="4017803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01615914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90449952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632436210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5412585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73231793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21049621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82188584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593972364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551518491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195722129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05383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6941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3.692.251.070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-50.728.636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1.732.631.688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0510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915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267.346.469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71.774.026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7519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31.785.642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037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14.430.469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165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6.689.533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813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10.665.640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4096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161.967.227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39.976.552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5687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161.967.227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-66.602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39.976.552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044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372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5746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2.423.182.776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2.370.020.742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-53.162.034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247.943.337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9865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4.112.198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229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494.822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139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1.060.076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816122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2070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2.728.527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62870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-1.715.252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450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529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1.544.025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239637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144.618.207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7064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93798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210.880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89914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144.407.327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864889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311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F3CFBD-54E2-4FA2-862D-942C81132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279875"/>
              </p:ext>
            </p:extLst>
          </p:nvPr>
        </p:nvGraphicFramePr>
        <p:xfrm>
          <a:off x="521092" y="1763412"/>
          <a:ext cx="7886701" cy="4489841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9806896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35970877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270616739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422229138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1349296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00645602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5683889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454163995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22899864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929531531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84962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914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1.772.170.174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1.719.008.140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-53.162.034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99.269.342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055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8192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1.389.295.323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1.336.146.198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-53.149.125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82.328.131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7092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1.286.970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9506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6333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104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1.752.429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1811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1870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882.493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647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26564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6543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0703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2.104.573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621960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6.106.115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0850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1.963.688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823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1.426.123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482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451.493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851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3869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418244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6177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-56.410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451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-56.410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8356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8.036.896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40184480,0%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40184480,0%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753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8.036.896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80368960,0%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80368960,0%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0000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8.036.896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80368960,0%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80368960,0%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605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3777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03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77A7AC-6589-4539-964C-AD0D5EA95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1941"/>
              </p:ext>
            </p:extLst>
          </p:nvPr>
        </p:nvGraphicFramePr>
        <p:xfrm>
          <a:off x="444392" y="1772816"/>
          <a:ext cx="7886701" cy="3986677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3241748493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87251456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60566040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46750686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91882239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56016683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8794065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9814205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064872447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4160109446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75995"/>
                  </a:ext>
                </a:extLst>
              </a:tr>
              <a:tr h="37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997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1.010.849.026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3369496753,3%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40433,5%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4373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1.008.032.026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10080320260,0%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10080320260,0%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2155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28170000,0%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399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815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393.997.701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393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0264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968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386.813.279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0325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5252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2795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10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75.742.263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6475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6.887.428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442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920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175.541.661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45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104.783.862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875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7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23.858.065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66942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0131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7.184.422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431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330.001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9011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6.854.421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2483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2587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291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43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10003</Words>
  <Application>Microsoft Office PowerPoint</Application>
  <PresentationFormat>Presentación en pantalla (4:3)</PresentationFormat>
  <Paragraphs>5651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50: TESORO PÚBLICO</vt:lpstr>
      <vt:lpstr>EJECUCIÓN ACUMULADA DE GASTOS A MARZO DE 2019  PARTIDA 50 TESORO PÚBLICO</vt:lpstr>
      <vt:lpstr>EJECUCIÓN ACUMULADA DE GASTOS A MARZO DE 2019  PARTIDA 50 TESORO PÚBLICO</vt:lpstr>
      <vt:lpstr>EJECUCIÓN ACUMULADA DE GASTOS A MARZO DE 2019  PARTIDA 50 TESORO PÚBLICO</vt:lpstr>
      <vt:lpstr>EJECUCIÓN ACUMULADA DE GASTOS A MARZO DE 2019  PARTIDA 50 RESUMEN POR CAPÍTULOS</vt:lpstr>
      <vt:lpstr>EJECUCIÓN ACUMULADA DE GASTOS A MARZO DE 2019  PARTIDA 50. CAPÍTULO 01. PROGRAMA 02:  SUBSIDIOS</vt:lpstr>
      <vt:lpstr>EJECUCIÓN ACUMULADA DE GASTOS A MARZO DE 2019  PARTIDA 50. CAPÍTULO 01. PROGRAMA 03:  OPERACIONES COMPLEMENTARIAS</vt:lpstr>
      <vt:lpstr>EJECUCIÓN ACUMULADA DE GASTOS A MARZO DE 2019  PARTIDA 50. CAPÍTULO 01. PROGRAMA 03:  OPERACIONES COMPLEMENTARIAS</vt:lpstr>
      <vt:lpstr>EJECUCIÓN ACUMULADA DE GASTOS A MARZO DE 2019  PARTIDA 50. CAPÍTULO 01. PROGRAMA 03:  OPERACIONES COMPLEMENTARIAS</vt:lpstr>
      <vt:lpstr>EJECUCIÓN ACUMULADA DE GASTOS A MARZO DE 2019  PARTIDA 50. CAPÍTULO 01. PROGRAMA 03:  OPERACIONES COMPLEMENTARIAS</vt:lpstr>
      <vt:lpstr>EJECUCIÓN ACUMULADA DE GASTOS A MARZO DE 2019  PARTIDA 50. CAPÍTULO 01. PROGRAMA 04:  SERVICIO DE LA DEUDA PÚBLICA</vt:lpstr>
      <vt:lpstr>EJECUCIÓN ACUMULADA DE GASTOS A MARZO DE 2019  PARTIDA 50. CAPÍTULO 01. PROGRAMA 04:  SERVICIO DE LA DEUDA PÚBLICA</vt:lpstr>
      <vt:lpstr>EJECUCIÓN ACUMULADA DE GASTOS A MARZO DE 2019  PARTIDA 50. CAPÍTULO 01. PROGRAMA 04:  SERVICIO DE LA DEUDA PÚBLICA</vt:lpstr>
      <vt:lpstr>EJECUCIÓN ACUMULADA DE GASTOS A MARZO DE 2019  PARTIDA 50. CAPÍTULO 01. PROGRAMA 04:  SERVICIO DE LA DEUDA PÚBLICA</vt:lpstr>
      <vt:lpstr>EJECUCIÓN ACUMULADA DE GASTOS A MARZO DE 2019  PARTIDA 50. CAPÍTULO 01. PROGRAMA 05:  APORTE FISCAL LIBRE</vt:lpstr>
      <vt:lpstr>EJECUCIÓN ACUMULADA DE GASTOS A MARZO DE 2019  PARTIDA 50. CAPÍTULO 01. PROGRAMA 05:  APORTE FISCAL LIBRE</vt:lpstr>
      <vt:lpstr>EJECUCIÓN ACUMULADA DE GASTOS A MARZO DE 2019  PARTIDA 50. CAPÍTULO 01. PROGRAMA 05:  APORTE FISCAL LIBRE</vt:lpstr>
      <vt:lpstr>EJECUCIÓN ACUMULADA DE GASTOS A MARZO DE 2019  PARTIDA 50. CAPÍTULO 01. PROGRAMA 05:  APORTE FISCAL LIBRE</vt:lpstr>
      <vt:lpstr>EJECUCIÓN ACUMULADA DE GASTOS A MARZO DE 2019  PARTIDA 50. CAPÍTULO 01. PROGRAMA 05:  APORTE FISCAL LIBRE</vt:lpstr>
      <vt:lpstr>EJECUCIÓN ACUMULADA DE GASTOS A MARZO DE 2019  PARTIDA 50. CAPÍTULO 01. PROGRAMA 05:  APORTE FISCAL LIBRE</vt:lpstr>
      <vt:lpstr>EJECUCIÓN ACUMULADA DE GASTOS A MARZO DE 2019  PARTIDA 50. CAPÍTULO 01. PROGRAMA 05:  APORTE FISCAL LIBRE</vt:lpstr>
      <vt:lpstr>EJECUCIÓN ACUMULADA DE GASTOS A MARZO DE 2019  PARTIDA 50. CAPÍTULO 01. PROGRAMA 06:  FONDO DE RESERVA DE PENSIONES</vt:lpstr>
      <vt:lpstr>EJECUCIÓN ACUMULADA DE GASTOS A MARZO DE 2019  PARTIDA 50. CAPÍTULO 01. PROGRAMA 07:  FONDO DE ESTABILIZACIÓN ECONÓMICA Y SOCIAL</vt:lpstr>
      <vt:lpstr>EJECUCIÓN ACUMULADA DE GASTOS A MARZO DE 2019  PARTIDA 50. CAPÍTULO 01. PROGRAMA 08:  FONDO PARA LA EDUCACIÓN</vt:lpstr>
      <vt:lpstr>EJECUCIÓN ACUMULADA DE GASTOS A MARZO DE 2019  PARTIDA 50. CAPÍTULO 01. PROGRAMA 09:  FONDO DE APOYO REGIONAL</vt:lpstr>
      <vt:lpstr>EJECUCIÓN ACUMULADA DE GASTOS A MARZO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306</cp:revision>
  <cp:lastPrinted>2016-08-01T14:19:25Z</cp:lastPrinted>
  <dcterms:created xsi:type="dcterms:W3CDTF">2016-06-23T13:38:47Z</dcterms:created>
  <dcterms:modified xsi:type="dcterms:W3CDTF">2019-05-24T17:09:10Z</dcterms:modified>
</cp:coreProperties>
</file>