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98" r:id="rId4"/>
    <p:sldId id="309" r:id="rId5"/>
    <p:sldId id="310" r:id="rId6"/>
    <p:sldId id="311" r:id="rId7"/>
    <p:sldId id="301" r:id="rId8"/>
    <p:sldId id="263" r:id="rId9"/>
    <p:sldId id="265" r:id="rId10"/>
    <p:sldId id="307" r:id="rId11"/>
    <p:sldId id="269" r:id="rId12"/>
    <p:sldId id="271" r:id="rId13"/>
    <p:sldId id="273" r:id="rId14"/>
    <p:sldId id="308" r:id="rId15"/>
    <p:sldId id="305" r:id="rId16"/>
    <p:sldId id="306" r:id="rId1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D0F-48E4-9E24-F2E809872E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D0F-48E4-9E24-F2E809872E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D0F-48E4-9E24-F2E809872E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D0F-48E4-9E24-F2E809872E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D0F-48E4-9E24-F2E809872E8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D0F-48E4-9E24-F2E809872E8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D0F-48E4-9E24-F2E809872E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404234266622251"/>
          <c:y val="0.7510831688581151"/>
          <c:w val="0.52720850603882208"/>
          <c:h val="0.17647184345859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</a:p>
          <a:p>
            <a:pPr>
              <a:defRPr sz="1200"/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2.1768704373566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29'!$I$59:$I$64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29'!$J$59:$J$64</c:f>
              <c:numCache>
                <c:formatCode>#,##0</c:formatCode>
                <c:ptCount val="6"/>
                <c:pt idx="0">
                  <c:v>83621561000</c:v>
                </c:pt>
                <c:pt idx="1">
                  <c:v>39883436000</c:v>
                </c:pt>
                <c:pt idx="2">
                  <c:v>1178518000</c:v>
                </c:pt>
                <c:pt idx="3">
                  <c:v>52486651000</c:v>
                </c:pt>
                <c:pt idx="4">
                  <c:v>6559760000</c:v>
                </c:pt>
                <c:pt idx="5">
                  <c:v>5602249000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9-4F7A-92A8-CC0B85CDFDD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76382768"/>
        <c:axId val="563707440"/>
      </c:barChart>
      <c:catAx>
        <c:axId val="67638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3707440"/>
        <c:crosses val="autoZero"/>
        <c:auto val="1"/>
        <c:lblAlgn val="ctr"/>
        <c:lblOffset val="100"/>
        <c:noMultiLvlLbl val="0"/>
      </c:catAx>
      <c:valAx>
        <c:axId val="56370744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7638276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29'!$D$25:$O$25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AB-4799-846A-66DC8A07423D}"/>
            </c:ext>
          </c:extLst>
        </c:ser>
        <c:ser>
          <c:idx val="0"/>
          <c:order val="1"/>
          <c:tx>
            <c:strRef>
              <c:f>'Partida 29'!$C$26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29'!$D$26:$F$26</c:f>
              <c:numCache>
                <c:formatCode>0.0%</c:formatCode>
                <c:ptCount val="3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AB-4799-846A-66DC8A07423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71-45F6-96C0-ADC6380AD3B8}"/>
            </c:ext>
          </c:extLst>
        </c:ser>
        <c:ser>
          <c:idx val="0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29'!$D$21:$F$21</c:f>
              <c:numCache>
                <c:formatCode>0.0%</c:formatCode>
                <c:ptCount val="3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71-45F6-96C0-ADC6380AD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,mayo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9C481CC-3273-4332-A317-FBB102551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140222"/>
              </p:ext>
            </p:extLst>
          </p:nvPr>
        </p:nvGraphicFramePr>
        <p:xfrm>
          <a:off x="386224" y="1868116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682747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9880042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0422306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364948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865357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23695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452093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8933489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5739729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9125827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258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95657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39.887.685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20.023.186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84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327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45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19.564.656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407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19.564.656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53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3.542.176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0846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9.729.719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212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4.051.595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01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711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149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60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287978E-4C35-4483-8729-97093C18A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69636"/>
              </p:ext>
            </p:extLst>
          </p:nvPr>
        </p:nvGraphicFramePr>
        <p:xfrm>
          <a:off x="386224" y="1916832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788794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5805839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5911583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98532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394591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2323347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431930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150225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08281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8847660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886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275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451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250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876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731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135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58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6245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22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661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5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A1D4873-7778-4E9E-ABAC-6F15A434D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399815"/>
              </p:ext>
            </p:extLst>
          </p:nvPr>
        </p:nvGraphicFramePr>
        <p:xfrm>
          <a:off x="397250" y="1826724"/>
          <a:ext cx="7886701" cy="393110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3336621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6400924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0192778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997405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712789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057542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847822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421676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9667514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29508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0487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52872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53.868.786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575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13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965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232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70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1.882.026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220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70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859.541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5453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84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65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649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4082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72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23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3990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64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5339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325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610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884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149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806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3652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589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24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E332F700-B837-4C8F-ADB0-8E4736242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06187"/>
              </p:ext>
            </p:extLst>
          </p:nvPr>
        </p:nvGraphicFramePr>
        <p:xfrm>
          <a:off x="405061" y="1772816"/>
          <a:ext cx="7886701" cy="194176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124983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2152242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1339383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536148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166073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639016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12516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394727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89749673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2672239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51789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972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35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6614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8503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32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075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1229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669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49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6676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2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24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9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4C879CD-F8B2-4247-AD99-E9C512979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62297"/>
              </p:ext>
            </p:extLst>
          </p:nvPr>
        </p:nvGraphicFramePr>
        <p:xfrm>
          <a:off x="379955" y="1844824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7230381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0684715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4861069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95424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0443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118391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652288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7934055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706087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565168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10588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8363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1.311.359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345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969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938.682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17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451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95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04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60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80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155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14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516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67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606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1E7491A-B72C-411B-9E5A-663A4EAC2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13400"/>
              </p:ext>
            </p:extLst>
          </p:nvPr>
        </p:nvGraphicFramePr>
        <p:xfrm>
          <a:off x="405061" y="1844824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821192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302113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841887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322449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868281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637744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50245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2134550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2334130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45282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7726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5517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730.952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609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25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95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644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36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951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2019 queda totalmente tramitado el Decreto N°432, de fecha 14/03/2019,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MARZO y lo compara con el presupuesto vigente al 31 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MARZO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$149.999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$35.039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23,8%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76%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MARZO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93,2% y 94,4%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parte, el programa “Fondos Culturales y Artísticos” </a:t>
            </a:r>
            <a:r>
              <a:rPr lang="es-CL" sz="1300" dirty="0">
                <a:solidFill>
                  <a:prstClr val="black"/>
                </a:solidFill>
              </a:rPr>
              <a:t>presenta la mayor ejecución, con un 97,5% de erogación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.  Por su parte, el “</a:t>
            </a:r>
            <a:r>
              <a:rPr lang="es-CL" sz="1300" dirty="0">
                <a:solidFill>
                  <a:prstClr val="black"/>
                </a:solidFill>
              </a:rPr>
              <a:t>Consejo de Monumentos Nacionales” 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es el que presenta la menor ejecución con un 73,6%.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227797"/>
              </p:ext>
            </p:extLst>
          </p:nvPr>
        </p:nvGraphicFramePr>
        <p:xfrm>
          <a:off x="414338" y="1844824"/>
          <a:ext cx="3865860" cy="326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417856"/>
              </p:ext>
            </p:extLst>
          </p:nvPr>
        </p:nvGraphicFramePr>
        <p:xfrm>
          <a:off x="4618750" y="1844824"/>
          <a:ext cx="4110912" cy="321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45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326291"/>
              </p:ext>
            </p:extLst>
          </p:nvPr>
        </p:nvGraphicFramePr>
        <p:xfrm>
          <a:off x="467544" y="1556792"/>
          <a:ext cx="784887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790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950339"/>
              </p:ext>
            </p:extLst>
          </p:nvPr>
        </p:nvGraphicFramePr>
        <p:xfrm>
          <a:off x="467544" y="1628800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11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F65BCE9-F680-441A-9EE1-854E99F65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59838"/>
              </p:ext>
            </p:extLst>
          </p:nvPr>
        </p:nvGraphicFramePr>
        <p:xfrm>
          <a:off x="442938" y="1844824"/>
          <a:ext cx="7886701" cy="2053705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023422639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424426517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16719317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066977986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26628075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83749043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750990959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584093301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65401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16455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189.332.175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193.119.701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3.787.526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50.305.011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81014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55.464.743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55.464.743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12.331.817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9750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20.146.819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20.146.819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3.371.083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7177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9738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96.521.599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96.521.599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31.187.337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1237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59387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343.208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333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6.732.617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6.732.617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1813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6.282.233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6.282.233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1236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3.793.526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3.787.526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2.517.392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41956,5%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609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31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22EF783E-DD31-4133-AE10-8875114BE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58472"/>
              </p:ext>
            </p:extLst>
          </p:nvPr>
        </p:nvGraphicFramePr>
        <p:xfrm>
          <a:off x="426409" y="1628800"/>
          <a:ext cx="7886698" cy="169000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168651745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978557075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2609627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05254025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66487870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05153313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70247189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447819050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990615343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0585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96823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123.504.997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125.910.388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2.405.391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37.352.859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0526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86.022.703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17.329.673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17115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39.887.685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20.023.186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93195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23301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64.648.660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66.030.795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12.687.967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55768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53.868.786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10.645.656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2613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1.311.359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13231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730.952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470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5789AD1-607D-4ED5-A52D-9B6C25AB4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221392"/>
              </p:ext>
            </p:extLst>
          </p:nvPr>
        </p:nvGraphicFramePr>
        <p:xfrm>
          <a:off x="384899" y="1819146"/>
          <a:ext cx="7886701" cy="39360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3748292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183072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811759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8727943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97472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69795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108078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7821384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3482403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710009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4156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5195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86.022.703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17.329.673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524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4.310.377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12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517.581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52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018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911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9.740.655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027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7.004.184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735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8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23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2723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1078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4966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8520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63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4763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407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781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495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23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493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9594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093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619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4084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170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079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6CA3A3D-9FC7-4A6E-8AC3-3660974D2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06279"/>
              </p:ext>
            </p:extLst>
          </p:nvPr>
        </p:nvGraphicFramePr>
        <p:xfrm>
          <a:off x="405061" y="1772816"/>
          <a:ext cx="7886701" cy="258504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6886812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955692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1786725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579279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122725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905644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337319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7072620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55503788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384507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46219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72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20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63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647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09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86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7978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20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14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69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273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596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05166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2679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240067,5%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44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240067,5%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18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24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2873</Words>
  <Application>Microsoft Office PowerPoint</Application>
  <PresentationFormat>Presentación en pantalla (4:3)</PresentationFormat>
  <Paragraphs>1587</Paragraphs>
  <Slides>15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29: MINISTERIO DE LAS CULTURAS, LAS ARTES Y EL PATRIMONIO</vt:lpstr>
      <vt:lpstr>EJECUCIÓN ACUMULADA DE GASTOS A MARZO DE 2019  PARTIDA 29 MINISTERIO DE LAS CULTURAS, LAS ARTES Y EL PATRIMONIO</vt:lpstr>
      <vt:lpstr>EJECUCIÓN ACUMULADA DE GASTOS A MARZO DE 2019  PARTIDA 29 MINISTERIO DE LAS CULTURAS, LAS ARTES Y EL PATRIMONIO</vt:lpstr>
      <vt:lpstr>EJECUCIÓN ACUMULADA DE GASTOS A MARZO DE 2019  PARTIDA 29 MINISTERIO DE LAS CULTURAS, LAS ARTES Y EL PATRIMONIO</vt:lpstr>
      <vt:lpstr>EJECUCIÓN ACUMULADA DE GASTOS A MARZO DE 2019  PARTIDA 29 MINISTERIO DE LAS CULTURAS, LAS ARTES Y EL PATRIMONIO</vt:lpstr>
      <vt:lpstr>EJECUCIÓN ACUMULADA DE GASTOS A MARZO DE 2019  PARTIDA 29 MINISTERIO DE LAS CULTURAS, LAS ARTES Y EL PATRIMONIO</vt:lpstr>
      <vt:lpstr>EJECUCIÓN ACUMULADA DE GASTOS A MARZO DE 2019  PARTIDA 29 RESUMEN POR CAPÍTULOS</vt:lpstr>
      <vt:lpstr>EJECUCIÓN ACUMULADA DE GASTOS A MARZO DE 2019  PARTIDA 29. CAPÍTUO 01. PROGRAMA 01: SUBSECRETARÍA DE LAS CULTURAS Y LAS ARTES </vt:lpstr>
      <vt:lpstr>EJECUCIÓN ACUMULADA DE GASTOS A MARZO DE 2019  PARTIDA 29. CAPÍTUO 01. PROGRAMA 01: SUBSECRETARÍA DE LAS CULTURAS Y LAS ARTES </vt:lpstr>
      <vt:lpstr>EJECUCIÓN ACUMULADA DE GASTOS A MARZO DE 2019  PARTIDA 29. CAPÍTUO 01. PROGRAMA 02: FONDOS CULTURALES Y ARTÍSTICOS </vt:lpstr>
      <vt:lpstr>EJECUCIÓN ACUMULADA DE GASTOS A MARZO DE 2019  PARTIDA 29. CAPÍTUO 02. PROGRAMA 01: SUBSECRETARÍA DEL PATRIMONIO CULTURAL </vt:lpstr>
      <vt:lpstr>EJECUCIÓN ACUMULADA DE GASTOS A MARZO DE 2019  PARTIDA 29. CAPÍTUO 03. PROGRAMA 01: SERVICIO NACIONAL DEL PATRIMONIO CULTURAL </vt:lpstr>
      <vt:lpstr>EJECUCIÓN ACUMULADA DE GASTOS A MARZO DE 2019  PARTIDA 29. CAPÍTUO 03. PROGRAMA 01: SERVICIO NACIONAL DEL PATRIMONIO CULTURAL </vt:lpstr>
      <vt:lpstr>EJECUCIÓN ACUMULADA DE GASTOS A MARZO DE 2019  PARTIDA 29. CAPÍTUO 03. PROGRAMA 02: RED DE BIBLIOTECAS PÚBLICAS </vt:lpstr>
      <vt:lpstr>EJECUCIÓN ACUMULADA DE GASTOS A MARZO DE 2019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242</cp:revision>
  <cp:lastPrinted>2017-06-20T21:34:02Z</cp:lastPrinted>
  <dcterms:created xsi:type="dcterms:W3CDTF">2016-06-23T13:38:47Z</dcterms:created>
  <dcterms:modified xsi:type="dcterms:W3CDTF">2019-05-30T14:29:43Z</dcterms:modified>
</cp:coreProperties>
</file>