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98" r:id="rId4"/>
    <p:sldId id="309" r:id="rId5"/>
    <p:sldId id="310" r:id="rId6"/>
    <p:sldId id="311" r:id="rId7"/>
    <p:sldId id="301" r:id="rId8"/>
    <p:sldId id="263" r:id="rId9"/>
    <p:sldId id="265" r:id="rId10"/>
    <p:sldId id="307" r:id="rId11"/>
    <p:sldId id="269" r:id="rId12"/>
    <p:sldId id="271" r:id="rId13"/>
    <p:sldId id="273" r:id="rId14"/>
    <p:sldId id="308" r:id="rId15"/>
    <p:sldId id="305" r:id="rId16"/>
    <p:sldId id="306" r:id="rId1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0F-48E4-9E24-F2E809872E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0F-48E4-9E24-F2E809872E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0F-48E4-9E24-F2E809872E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0F-48E4-9E24-F2E809872E8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D0F-48E4-9E24-F2E809872E8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D0F-48E4-9E24-F2E809872E8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29'!$C$57:$C$62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29'!$D$57:$D$62</c:f>
              <c:numCache>
                <c:formatCode>#,##0</c:formatCode>
                <c:ptCount val="6"/>
                <c:pt idx="0">
                  <c:v>55464743</c:v>
                </c:pt>
                <c:pt idx="1">
                  <c:v>20146819</c:v>
                </c:pt>
                <c:pt idx="2">
                  <c:v>96521599</c:v>
                </c:pt>
                <c:pt idx="3">
                  <c:v>6732617</c:v>
                </c:pt>
                <c:pt idx="4">
                  <c:v>6282233</c:v>
                </c:pt>
                <c:pt idx="5">
                  <c:v>4184164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D0F-48E4-9E24-F2E809872E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404234266622251"/>
          <c:y val="0.7510831688581151"/>
          <c:w val="0.52720850603882208"/>
          <c:h val="0.176471843458592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</a:p>
          <a:p>
            <a:pPr>
              <a:defRPr sz="1200"/>
            </a:pPr>
            <a:r>
              <a:rPr lang="en-US" sz="1200" b="1" i="0" baseline="0">
                <a:effectLst/>
              </a:rPr>
              <a:t>(en millones de $)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5108183057759342"/>
          <c:y val="2.1768704373566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29'!$I$59:$I$64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29'!$J$59:$J$64</c:f>
              <c:numCache>
                <c:formatCode>#,##0</c:formatCode>
                <c:ptCount val="6"/>
                <c:pt idx="0">
                  <c:v>83621561000</c:v>
                </c:pt>
                <c:pt idx="1">
                  <c:v>39883436000</c:v>
                </c:pt>
                <c:pt idx="2">
                  <c:v>1178518000</c:v>
                </c:pt>
                <c:pt idx="3">
                  <c:v>52486651000</c:v>
                </c:pt>
                <c:pt idx="4">
                  <c:v>6559760000</c:v>
                </c:pt>
                <c:pt idx="5">
                  <c:v>5602249000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9-4F7A-92A8-CC0B85CDFDD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76382768"/>
        <c:axId val="563707440"/>
      </c:barChart>
      <c:catAx>
        <c:axId val="67638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3707440"/>
        <c:crosses val="autoZero"/>
        <c:auto val="1"/>
        <c:lblAlgn val="ctr"/>
        <c:lblOffset val="100"/>
        <c:noMultiLvlLbl val="0"/>
      </c:catAx>
      <c:valAx>
        <c:axId val="56370744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67638276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29'!$D$25:$O$25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AB-4799-846A-66DC8A07423D}"/>
            </c:ext>
          </c:extLst>
        </c:ser>
        <c:ser>
          <c:idx val="0"/>
          <c:order val="1"/>
          <c:tx>
            <c:strRef>
              <c:f>'Partida 29'!$C$26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29'!$D$26:$F$26</c:f>
              <c:numCache>
                <c:formatCode>0.0%</c:formatCode>
                <c:ptCount val="3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AB-4799-846A-66DC8A0742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71-45F6-96C0-ADC6380AD3B8}"/>
            </c:ext>
          </c:extLst>
        </c:ser>
        <c:ser>
          <c:idx val="0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29'!$D$21:$F$21</c:f>
              <c:numCache>
                <c:formatCode>0.0%</c:formatCode>
                <c:ptCount val="3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71-45F6-96C0-ADC6380AD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,mayo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9C481CC-3273-4332-A317-FBB102551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140222"/>
              </p:ext>
            </p:extLst>
          </p:nvPr>
        </p:nvGraphicFramePr>
        <p:xfrm>
          <a:off x="386224" y="1868116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06827471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9880042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50422306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5364948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865357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236953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4520933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8933489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35739729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99125827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92588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95657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39.887.685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20.023.186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2848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2.846.308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428.503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3276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9451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19.564.656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5407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19.564.656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532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7.294.434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7.294.434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3.542.176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0846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14.940.501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14.940.501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9.729.719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5.414.731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5.414.731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2.241.166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2122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8.900.342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8.900.342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4.051.595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901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7711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7149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609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287978E-4C35-4483-8729-97093C18A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069636"/>
              </p:ext>
            </p:extLst>
          </p:nvPr>
        </p:nvGraphicFramePr>
        <p:xfrm>
          <a:off x="386224" y="1916832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17887944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75805839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5911583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5985320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394591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2323347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431930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4150225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608281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88476604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8862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42757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264.185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4511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235.179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9250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8761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2731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1359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585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6245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9227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6614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856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A1D4873-7778-4E9E-ABAC-6F15A434D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399815"/>
              </p:ext>
            </p:extLst>
          </p:nvPr>
        </p:nvGraphicFramePr>
        <p:xfrm>
          <a:off x="397250" y="1826724"/>
          <a:ext cx="7886701" cy="393110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33366219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26400924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0192778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2997405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712789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057542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8478229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1421676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9667514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929508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60487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52872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53.868.786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10.645.656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575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25.671.664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25.671.664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6.433.927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137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7.941.753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7.941.753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1.722.237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5965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285.567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7232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285.567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0702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9.381.113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9.381.113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1.882.026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2207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3.728.224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3.728.224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1.530.897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1708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1.697.312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1.697.312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859.541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5453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8844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1.786.404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595.468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3657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6494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5.652.889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5.652.889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351.129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4082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3.107.543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3.107.543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8723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8238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139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555.482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3990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905.473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2646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5339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8325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6109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2.434.012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8843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149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2.080.217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8065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3652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107.887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589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324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332F700-B837-4C8F-ADB0-8E4736242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106187"/>
              </p:ext>
            </p:extLst>
          </p:nvPr>
        </p:nvGraphicFramePr>
        <p:xfrm>
          <a:off x="405061" y="1772816"/>
          <a:ext cx="7886701" cy="194176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11249831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2152242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1339383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35361485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1660734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639016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312516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3394727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89749673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22672239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51789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6972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352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6614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3.840.422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8503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2325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0754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3.273.922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3.273.922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1229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4669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0499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6676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21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4246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19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23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4C879CD-F8B2-4247-AD99-E9C512979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62297"/>
              </p:ext>
            </p:extLst>
          </p:nvPr>
        </p:nvGraphicFramePr>
        <p:xfrm>
          <a:off x="379955" y="1844824"/>
          <a:ext cx="7886701" cy="224306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57230381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0684715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4861069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795424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104434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118391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652288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7934055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27060874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35651683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10588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8363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1.311.359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3453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1.368.437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1.368.437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344.726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9694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5.034.384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5.034.384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938.682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174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4510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957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153.643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046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8607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803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1559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9144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516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671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606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1E7491A-B72C-411B-9E5A-663A4EAC23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13400"/>
              </p:ext>
            </p:extLst>
          </p:nvPr>
        </p:nvGraphicFramePr>
        <p:xfrm>
          <a:off x="405061" y="1844824"/>
          <a:ext cx="7886701" cy="146397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18211926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3021131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18418871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5322449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8682811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637744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9502457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2134550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22334130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8452823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77263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05517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730.952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6094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3.663.137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3.663.137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579.105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8252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1.831.185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1.831.185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4959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6448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2367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9511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98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24744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300" b="1" dirty="0"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sz="1300" dirty="0"/>
              <a:t>Con fecha 16 de marzo de 2019 queda totalmente tramitado el Decreto N°432, de fecha 14/03/2019, que crea el presupuesto de la Subsecretaría de las Culturas y las Artes, la Subsecretaría del Patrimonio Cultural y el Servicio Nacional del Patrimonio Cultural, todos con sus respectivos programas, modificándose el presupuesto del Tesoro Público y de los Ministerios de Relaciones Exteriores, de Hacienda y de Educación, como consecuencia de ello, el presente Informe se centra en la información mensual de ejecución presupuestaria, presentada por la Dirección de Presupuestos (DIPRES), al mes de MARZO y lo compara con el presupuesto vigente al 31 del mismo mes.</a:t>
            </a:r>
            <a:endParaRPr lang="es-CL" sz="13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300" dirty="0"/>
              <a:t>Al mes de </a:t>
            </a:r>
            <a:r>
              <a:rPr lang="es-ES" sz="1300" dirty="0"/>
              <a:t>MARZO</a:t>
            </a:r>
            <a:r>
              <a:rPr lang="es-CL" sz="1300" dirty="0"/>
              <a:t>, el Presupuesto del Ministerio ascendió a los </a:t>
            </a:r>
            <a:r>
              <a:rPr lang="es-CL" sz="1300" b="1" dirty="0"/>
              <a:t>$149.999 millones </a:t>
            </a:r>
            <a:r>
              <a:rPr lang="es-CL" sz="1300" dirty="0"/>
              <a:t>y la ejecución ascendió a </a:t>
            </a:r>
            <a:r>
              <a:rPr lang="es-CL" sz="1300" b="1" dirty="0"/>
              <a:t>$35.039 millones</a:t>
            </a:r>
            <a:r>
              <a:rPr lang="es-CL" sz="1300" dirty="0"/>
              <a:t>, equivalente a un gasto de </a:t>
            </a:r>
            <a:r>
              <a:rPr lang="es-CL" sz="1300" b="1" dirty="0"/>
              <a:t>23,8%</a:t>
            </a:r>
            <a:r>
              <a:rPr lang="es-CL" sz="1300" dirty="0"/>
              <a:t> respecto al presupuesto vigente.  Lo anterior no considera el presupuesto disponible en los Ministerios y Servicios que vieron modificado su presupuesto como consecuencia de la aplicación de la Ley N°21.045, que crea el Ministerio de las Culturas, las Artes y el Patrimonio.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En cuanto a los programas, el 76% del presupuesto vigente, se concentra en la Subsecretaría de las Culturas y las Artes (46%) y el Servicio Nacional del Patrimonio Cultural (31%), los que al mes de </a:t>
            </a:r>
            <a:r>
              <a:rPr lang="es-ES" sz="1300" dirty="0"/>
              <a:t>MARZO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 alcanzaron tasas de ejecución de 93,2% y 94,4% respectivamente, calculados respecto al presupuesto vigente.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Por su parte, el programa “Fondos Culturales y Artísticos” </a:t>
            </a:r>
            <a:r>
              <a:rPr lang="es-CL" sz="1300" dirty="0">
                <a:solidFill>
                  <a:prstClr val="black"/>
                </a:solidFill>
              </a:rPr>
              <a:t>presenta la mayor ejecución, con un 97,5% de erogación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.  Por su parte, el “</a:t>
            </a:r>
            <a:r>
              <a:rPr lang="es-CL" sz="1300" dirty="0">
                <a:solidFill>
                  <a:prstClr val="black"/>
                </a:solidFill>
              </a:rPr>
              <a:t>Consejo de Monumentos Nacionales” 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es el que presenta la menor ejecución con un 73,6%.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3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227797"/>
              </p:ext>
            </p:extLst>
          </p:nvPr>
        </p:nvGraphicFramePr>
        <p:xfrm>
          <a:off x="414338" y="1844824"/>
          <a:ext cx="3865860" cy="326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417856"/>
              </p:ext>
            </p:extLst>
          </p:nvPr>
        </p:nvGraphicFramePr>
        <p:xfrm>
          <a:off x="4618750" y="1844824"/>
          <a:ext cx="4110912" cy="3218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345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326291"/>
              </p:ext>
            </p:extLst>
          </p:nvPr>
        </p:nvGraphicFramePr>
        <p:xfrm>
          <a:off x="467544" y="1556792"/>
          <a:ext cx="7848871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790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950339"/>
              </p:ext>
            </p:extLst>
          </p:nvPr>
        </p:nvGraphicFramePr>
        <p:xfrm>
          <a:off x="467544" y="1628800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11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F65BCE9-F680-441A-9EE1-854E99F65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859838"/>
              </p:ext>
            </p:extLst>
          </p:nvPr>
        </p:nvGraphicFramePr>
        <p:xfrm>
          <a:off x="442938" y="1844824"/>
          <a:ext cx="7886701" cy="2053705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1023422639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4244265176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167193178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066977986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266280751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837490437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750990959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1584093301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654019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16455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189.332.175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193.119.701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3.787.526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50.305.011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81014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55.464.743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55.464.743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12.331.817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9750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20.146.819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20.146.819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3.371.083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37177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285.567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59738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96.521.599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96.521.599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31.187.337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12374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59387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3.689.829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3.689.829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343.208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93333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6.732.617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6.732.617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266.363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18135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6.282.233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6.282.233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21236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3.793.526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3.787.526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2.517.392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41956,5%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16098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318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22EF783E-DD31-4133-AE10-8875114BE3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258472"/>
              </p:ext>
            </p:extLst>
          </p:nvPr>
        </p:nvGraphicFramePr>
        <p:xfrm>
          <a:off x="426409" y="1628800"/>
          <a:ext cx="7886698" cy="1690008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1168651745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2978557075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22609627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05254025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66487870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05153313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702471894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1447819050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990615343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05853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968231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123.504.997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125.910.388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2.405.391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37.352.859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70526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86.022.703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2.401.142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17.329.673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17115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39.887.685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20.023.186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93195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264.185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23301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64.648.660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66.030.795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1.382.135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12.687.967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55768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53.868.786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1.382.135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10.645.656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22613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1.311.359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13231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730.952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470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5789AD1-607D-4ED5-A52D-9B6C25AB4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221392"/>
              </p:ext>
            </p:extLst>
          </p:nvPr>
        </p:nvGraphicFramePr>
        <p:xfrm>
          <a:off x="384899" y="1819146"/>
          <a:ext cx="7886701" cy="393604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23748292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1830727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811759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87279437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1974722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697959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108078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7821384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73482403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6710009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24156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51952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86.022.703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17.329.673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6524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20.856.511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20.856.511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4.310.377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2120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4.757.145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4.757.145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517.581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0527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0188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9111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50.590.478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50.590.478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9.740.655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0275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22.983.975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22.983.975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7.004.184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7354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844.649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88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3.047.713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1.523.856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0230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3.088.075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3.088.075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1.544.038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2723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2.073.074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1078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4966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7.857.482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7.857.482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1.475.304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8520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1.228.455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1.228.455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614.228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7636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1.551.589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387.897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47638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407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7817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26.519.053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26.519.053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2.736.471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4950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11.910.932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11.910.932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8234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676.406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4932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1.336.342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9594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3.226.459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3.226.459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0936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1.910.861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1.910.861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6194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de Organizaciones Culturales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2.846.333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4084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1.263.382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1.263.382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1170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079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6CA3A3D-9FC7-4A6E-8AC3-3660974D2F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06279"/>
              </p:ext>
            </p:extLst>
          </p:nvPr>
        </p:nvGraphicFramePr>
        <p:xfrm>
          <a:off x="405061" y="1772816"/>
          <a:ext cx="7886701" cy="258504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68868124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955692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1786725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65792799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1227251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9056445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337319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7072620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55503788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23845077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462197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2727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7201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9631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975.647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6475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091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6862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7978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5204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398.827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398.827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0143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266.363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4697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266.363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273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5966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051664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2679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2.402.142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240067,5%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446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2.402.142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240067,5%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118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241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4352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3702</TotalTime>
  <Words>2873</Words>
  <Application>Microsoft Office PowerPoint</Application>
  <PresentationFormat>Presentación en pantalla (4:3)</PresentationFormat>
  <Paragraphs>1587</Paragraphs>
  <Slides>15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MARZO DE 2019 PARTIDA 29: MINISTERIO DE LAS CULTURAS, LAS ARTES Y EL PATRIMONIO</vt:lpstr>
      <vt:lpstr>EJECUCIÓN ACUMULADA DE GASTOS A MARZO DE 2019  PARTIDA 29 MINISTERIO DE LAS CULTURAS, LAS ARTES Y EL PATRIMONIO</vt:lpstr>
      <vt:lpstr>EJECUCIÓN ACUMULADA DE GASTOS A MARZO DE 2019  PARTIDA 29 MINISTERIO DE LAS CULTURAS, LAS ARTES Y EL PATRIMONIO</vt:lpstr>
      <vt:lpstr>EJECUCIÓN ACUMULADA DE GASTOS A MARZO DE 2019  PARTIDA 29 MINISTERIO DE LAS CULTURAS, LAS ARTES Y EL PATRIMONIO</vt:lpstr>
      <vt:lpstr>EJECUCIÓN ACUMULADA DE GASTOS A MARZO DE 2019  PARTIDA 29 MINISTERIO DE LAS CULTURAS, LAS ARTES Y EL PATRIMONIO</vt:lpstr>
      <vt:lpstr>EJECUCIÓN ACUMULADA DE GASTOS A MARZO DE 2019  PARTIDA 29 MINISTERIO DE LAS CULTURAS, LAS ARTES Y EL PATRIMONIO</vt:lpstr>
      <vt:lpstr>EJECUCIÓN ACUMULADA DE GASTOS A MARZO DE 2019  PARTIDA 29 RESUMEN POR CAPÍTULOS</vt:lpstr>
      <vt:lpstr>EJECUCIÓN ACUMULADA DE GASTOS A MARZO DE 2019  PARTIDA 29. CAPÍTUO 01. PROGRAMA 01: SUBSECRETARÍA DE LAS CULTURAS Y LAS ARTES </vt:lpstr>
      <vt:lpstr>EJECUCIÓN ACUMULADA DE GASTOS A MARZO DE 2019  PARTIDA 29. CAPÍTUO 01. PROGRAMA 01: SUBSECRETARÍA DE LAS CULTURAS Y LAS ARTES </vt:lpstr>
      <vt:lpstr>EJECUCIÓN ACUMULADA DE GASTOS A MARZO DE 2019  PARTIDA 29. CAPÍTUO 01. PROGRAMA 02: FONDOS CULTURALES Y ARTÍSTICOS </vt:lpstr>
      <vt:lpstr>EJECUCIÓN ACUMULADA DE GASTOS A MARZO DE 2019  PARTIDA 29. CAPÍTUO 02. PROGRAMA 01: SUBSECRETARÍA DEL PATRIMONIO CULTURAL </vt:lpstr>
      <vt:lpstr>EJECUCIÓN ACUMULADA DE GASTOS A MARZO DE 2019  PARTIDA 29. CAPÍTUO 03. PROGRAMA 01: SERVICIO NACIONAL DEL PATRIMONIO CULTURAL </vt:lpstr>
      <vt:lpstr>EJECUCIÓN ACUMULADA DE GASTOS A MARZO DE 2019  PARTIDA 29. CAPÍTUO 03. PROGRAMA 01: SERVICIO NACIONAL DEL PATRIMONIO CULTURAL </vt:lpstr>
      <vt:lpstr>EJECUCIÓN ACUMULADA DE GASTOS A MARZO DE 2019  PARTIDA 29. CAPÍTUO 03. PROGRAMA 02: RED DE BIBLIOTECAS PÚBLICAS </vt:lpstr>
      <vt:lpstr>EJECUCIÓN ACUMULADA DE GASTOS A MARZO DE 2019  PARTIDA 29. CAPÍTUO 03. PROGRAMA 03: CONSEJO DE MONUMENTOS NACIONALES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242</cp:revision>
  <cp:lastPrinted>2017-06-20T21:34:02Z</cp:lastPrinted>
  <dcterms:created xsi:type="dcterms:W3CDTF">2016-06-23T13:38:47Z</dcterms:created>
  <dcterms:modified xsi:type="dcterms:W3CDTF">2019-05-30T14:29:43Z</dcterms:modified>
</cp:coreProperties>
</file>