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0"/>
  </p:notesMasterIdLst>
  <p:handoutMasterIdLst>
    <p:handoutMasterId r:id="rId11"/>
  </p:handoutMasterIdLst>
  <p:sldIdLst>
    <p:sldId id="256" r:id="rId3"/>
    <p:sldId id="298" r:id="rId4"/>
    <p:sldId id="264" r:id="rId5"/>
    <p:sldId id="302" r:id="rId6"/>
    <p:sldId id="303" r:id="rId7"/>
    <p:sldId id="301" r:id="rId8"/>
    <p:sldId id="265" r:id="rId9"/>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US" sz="1200" b="1" i="0" baseline="0">
                <a:effectLst/>
              </a:rPr>
              <a:t>Distribución Presupuesto Inicial por Subtítulos de Gasto</a:t>
            </a:r>
            <a:endParaRPr lang="es-CL" sz="1200" b="1">
              <a:effectLst/>
            </a:endParaRPr>
          </a:p>
        </c:rich>
      </c:tx>
      <c:layout>
        <c:manualLayout>
          <c:xMode val="edge"/>
          <c:yMode val="edge"/>
          <c:x val="0.16619196607046632"/>
          <c:y val="1.4453477868112014E-2"/>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s-CL"/>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6607611548556434E-3"/>
          <c:y val="0.25148937683602562"/>
          <c:w val="0.98460578118524644"/>
          <c:h val="0.47881370297462816"/>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9B5E-4A53-B14E-00CF492677F6}"/>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9B5E-4A53-B14E-00CF492677F6}"/>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9B5E-4A53-B14E-00CF492677F6}"/>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9B5E-4A53-B14E-00CF492677F6}"/>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9B5E-4A53-B14E-00CF492677F6}"/>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9B5E-4A53-B14E-00CF492677F6}"/>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s-CL"/>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'Partida 28'!$C$56:$C$58</c:f>
              <c:strCache>
                <c:ptCount val="3"/>
                <c:pt idx="0">
                  <c:v>GASTOS EN PERSONAL                                                              </c:v>
                </c:pt>
                <c:pt idx="1">
                  <c:v>BIENES Y SERVICIOS DE CONSUMO                                                   </c:v>
                </c:pt>
                <c:pt idx="2">
                  <c:v>OTROS</c:v>
                </c:pt>
              </c:strCache>
            </c:strRef>
          </c:cat>
          <c:val>
            <c:numRef>
              <c:f>'Partida 28'!$D$56:$D$58</c:f>
              <c:numCache>
                <c:formatCode>#,##0</c:formatCode>
                <c:ptCount val="3"/>
                <c:pt idx="0">
                  <c:v>10563275</c:v>
                </c:pt>
                <c:pt idx="1">
                  <c:v>5003988</c:v>
                </c:pt>
                <c:pt idx="2">
                  <c:v>204815</c:v>
                </c:pt>
              </c:numCache>
            </c:numRef>
          </c:val>
          <c:extLst>
            <c:ext xmlns:c16="http://schemas.microsoft.com/office/drawing/2014/chart" uri="{C3380CC4-5D6E-409C-BE32-E72D297353CC}">
              <c16:uniqueId val="{0000000C-9B5E-4A53-B14E-00CF492677F6}"/>
            </c:ext>
          </c:extLst>
        </c:ser>
        <c:dLbls>
          <c:showLegendKey val="0"/>
          <c:showVal val="1"/>
          <c:showCatName val="0"/>
          <c:showSerName val="0"/>
          <c:showPercent val="0"/>
          <c:showBubbleSize val="0"/>
          <c:showLeaderLines val="1"/>
        </c:dLbls>
      </c:pie3DChart>
      <c:spPr>
        <a:noFill/>
        <a:ln>
          <a:noFill/>
        </a:ln>
        <a:effectLst/>
      </c:spPr>
    </c:plotArea>
    <c:legend>
      <c:legendPos val="b"/>
      <c:layout>
        <c:manualLayout>
          <c:xMode val="edge"/>
          <c:yMode val="edge"/>
          <c:x val="0.32344522724133162"/>
          <c:y val="0.77096484033245849"/>
          <c:w val="0.33565254178753973"/>
          <c:h val="0.1908407152230971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L"/>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000" b="1" i="0" u="none" strike="noStrike" kern="1200" spc="0" baseline="0">
                <a:solidFill>
                  <a:schemeClr val="tx1">
                    <a:lumMod val="65000"/>
                    <a:lumOff val="35000"/>
                  </a:schemeClr>
                </a:solidFill>
                <a:latin typeface="+mn-lt"/>
                <a:ea typeface="+mn-ea"/>
                <a:cs typeface="+mn-cs"/>
              </a:defRPr>
            </a:pPr>
            <a:r>
              <a:rPr lang="es-CL" sz="1000" b="1" i="0" baseline="0">
                <a:effectLst/>
              </a:rPr>
              <a:t>% Ejecución Mensual 2017- 2018 - 2019</a:t>
            </a:r>
            <a:endParaRPr lang="es-CL" sz="400">
              <a:effectLst/>
            </a:endParaRPr>
          </a:p>
        </c:rich>
      </c:tx>
      <c:layout>
        <c:manualLayout>
          <c:xMode val="edge"/>
          <c:yMode val="edge"/>
          <c:x val="0.32193750000000004"/>
          <c:y val="3.9526448852853786E-2"/>
        </c:manualLayout>
      </c:layout>
      <c:overlay val="0"/>
      <c:spPr>
        <a:noFill/>
        <a:ln>
          <a:noFill/>
        </a:ln>
        <a:effectLst/>
      </c:spPr>
      <c:txPr>
        <a:bodyPr rot="0" spcFirstLastPara="1" vertOverflow="ellipsis" vert="horz" wrap="square" anchor="ctr" anchorCtr="1"/>
        <a:lstStyle/>
        <a:p>
          <a:pPr algn="ctr">
            <a:defRPr sz="1000" b="1" i="0" u="none" strike="noStrike" kern="1200" spc="0" baseline="0">
              <a:solidFill>
                <a:schemeClr val="tx1">
                  <a:lumMod val="65000"/>
                  <a:lumOff val="35000"/>
                </a:schemeClr>
              </a:solidFill>
              <a:latin typeface="+mn-lt"/>
              <a:ea typeface="+mn-ea"/>
              <a:cs typeface="+mn-cs"/>
            </a:defRPr>
          </a:pPr>
          <a:endParaRPr lang="es-CL"/>
        </a:p>
      </c:txPr>
    </c:title>
    <c:autoTitleDeleted val="0"/>
    <c:plotArea>
      <c:layout/>
      <c:barChart>
        <c:barDir val="col"/>
        <c:grouping val="clustered"/>
        <c:varyColors val="0"/>
        <c:ser>
          <c:idx val="2"/>
          <c:order val="0"/>
          <c:tx>
            <c:strRef>
              <c:f>'Partida 28'!$C$23</c:f>
              <c:strCache>
                <c:ptCount val="1"/>
                <c:pt idx="0">
                  <c:v>% Ejecución Ppto. Vigente 2017</c:v>
                </c:pt>
              </c:strCache>
            </c:strRef>
          </c:tx>
          <c:spPr>
            <a:solidFill>
              <a:schemeClr val="accent3"/>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28'!$D$22:$O$22</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28'!$D$23:$O$23</c:f>
              <c:numCache>
                <c:formatCode>0.0%</c:formatCode>
                <c:ptCount val="12"/>
                <c:pt idx="0">
                  <c:v>1.6641608230175499E-2</c:v>
                </c:pt>
                <c:pt idx="1">
                  <c:v>2.1331211332786537E-2</c:v>
                </c:pt>
                <c:pt idx="2">
                  <c:v>3.0596871837581634E-2</c:v>
                </c:pt>
                <c:pt idx="3">
                  <c:v>2.1311951662028678E-2</c:v>
                </c:pt>
                <c:pt idx="4">
                  <c:v>2.1045686030683942E-2</c:v>
                </c:pt>
                <c:pt idx="5">
                  <c:v>2.9219584600139292E-2</c:v>
                </c:pt>
                <c:pt idx="6">
                  <c:v>5.6148241071867271E-2</c:v>
                </c:pt>
                <c:pt idx="7">
                  <c:v>0.16391034084538686</c:v>
                </c:pt>
                <c:pt idx="8">
                  <c:v>3.053299609879203E-2</c:v>
                </c:pt>
                <c:pt idx="9">
                  <c:v>3.3523829378297537E-2</c:v>
                </c:pt>
                <c:pt idx="10">
                  <c:v>7.7714227353682261E-2</c:v>
                </c:pt>
                <c:pt idx="11">
                  <c:v>0.34445758231486079</c:v>
                </c:pt>
              </c:numCache>
            </c:numRef>
          </c:val>
          <c:extLst>
            <c:ext xmlns:c16="http://schemas.microsoft.com/office/drawing/2014/chart" uri="{C3380CC4-5D6E-409C-BE32-E72D297353CC}">
              <c16:uniqueId val="{00000000-7230-45FC-B0DC-5532658D9124}"/>
            </c:ext>
          </c:extLst>
        </c:ser>
        <c:ser>
          <c:idx val="0"/>
          <c:order val="1"/>
          <c:tx>
            <c:strRef>
              <c:f>'Partida 28'!$C$24</c:f>
              <c:strCache>
                <c:ptCount val="1"/>
                <c:pt idx="0">
                  <c:v>% Ejecución Ppto. Vigente 2018</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28'!$D$22:$O$22</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28'!$D$24:$O$24</c:f>
              <c:numCache>
                <c:formatCode>0.0%</c:formatCode>
                <c:ptCount val="12"/>
                <c:pt idx="0">
                  <c:v>5.650863700116078E-2</c:v>
                </c:pt>
                <c:pt idx="1">
                  <c:v>4.7511496888652804E-2</c:v>
                </c:pt>
                <c:pt idx="2">
                  <c:v>0.27457178838583923</c:v>
                </c:pt>
                <c:pt idx="3">
                  <c:v>0.28627985159886177</c:v>
                </c:pt>
                <c:pt idx="4">
                  <c:v>3.2981407807230641E-2</c:v>
                </c:pt>
                <c:pt idx="5">
                  <c:v>5.4055012557946973E-2</c:v>
                </c:pt>
                <c:pt idx="6">
                  <c:v>3.4583460810757354E-2</c:v>
                </c:pt>
                <c:pt idx="7">
                  <c:v>3.4226738086414847E-2</c:v>
                </c:pt>
                <c:pt idx="8">
                  <c:v>5.2897779609242558E-2</c:v>
                </c:pt>
                <c:pt idx="9">
                  <c:v>3.3300926064726073E-2</c:v>
                </c:pt>
                <c:pt idx="10">
                  <c:v>5.0861822621314251E-2</c:v>
                </c:pt>
                <c:pt idx="11">
                  <c:v>8.6999364572867069E-2</c:v>
                </c:pt>
              </c:numCache>
            </c:numRef>
          </c:val>
          <c:extLst>
            <c:ext xmlns:c16="http://schemas.microsoft.com/office/drawing/2014/chart" uri="{C3380CC4-5D6E-409C-BE32-E72D297353CC}">
              <c16:uniqueId val="{00000001-7230-45FC-B0DC-5532658D9124}"/>
            </c:ext>
          </c:extLst>
        </c:ser>
        <c:ser>
          <c:idx val="1"/>
          <c:order val="2"/>
          <c:tx>
            <c:strRef>
              <c:f>'Partida 28'!$C$25</c:f>
              <c:strCache>
                <c:ptCount val="1"/>
                <c:pt idx="0">
                  <c:v>% Ejecución Ppto. Vigente 2019</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28'!$D$22:$O$22</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28'!$D$25:$F$25</c:f>
              <c:numCache>
                <c:formatCode>0.0%</c:formatCode>
                <c:ptCount val="3"/>
                <c:pt idx="0">
                  <c:v>6.2063159971691748E-2</c:v>
                </c:pt>
                <c:pt idx="1">
                  <c:v>6.3419100514212526E-2</c:v>
                </c:pt>
                <c:pt idx="2">
                  <c:v>0.13637986310847564</c:v>
                </c:pt>
              </c:numCache>
            </c:numRef>
          </c:val>
          <c:extLst>
            <c:ext xmlns:c16="http://schemas.microsoft.com/office/drawing/2014/chart" uri="{C3380CC4-5D6E-409C-BE32-E72D297353CC}">
              <c16:uniqueId val="{00000002-7230-45FC-B0DC-5532658D9124}"/>
            </c:ext>
          </c:extLst>
        </c:ser>
        <c:dLbls>
          <c:dLblPos val="outEnd"/>
          <c:showLegendKey val="0"/>
          <c:showVal val="1"/>
          <c:showCatName val="0"/>
          <c:showSerName val="0"/>
          <c:showPercent val="0"/>
          <c:showBubbleSize val="0"/>
        </c:dLbls>
        <c:gapWidth val="219"/>
        <c:overlap val="-27"/>
        <c:axId val="196401624"/>
        <c:axId val="1"/>
      </c:barChart>
      <c:catAx>
        <c:axId val="196401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6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
        <c:crosses val="autoZero"/>
        <c:auto val="1"/>
        <c:lblAlgn val="ctr"/>
        <c:lblOffset val="100"/>
        <c:noMultiLvlLbl val="0"/>
      </c:catAx>
      <c:valAx>
        <c:axId val="1"/>
        <c:scaling>
          <c:orientation val="minMax"/>
          <c:max val="0.4"/>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6401624"/>
        <c:crosses val="autoZero"/>
        <c:crossBetween val="between"/>
        <c:majorUnit val="5.000000000000001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000" b="1" i="0" u="none" strike="noStrike" kern="1200" baseline="0">
                <a:solidFill>
                  <a:schemeClr val="tx1">
                    <a:lumMod val="65000"/>
                    <a:lumOff val="35000"/>
                  </a:schemeClr>
                </a:solidFill>
                <a:latin typeface="+mn-lt"/>
                <a:ea typeface="+mn-ea"/>
                <a:cs typeface="+mn-cs"/>
              </a:defRPr>
            </a:pPr>
            <a:r>
              <a:rPr lang="es-CL" sz="1000" b="1" i="0" baseline="0">
                <a:effectLst/>
              </a:rPr>
              <a:t>% Ejecución Acumulada  2017 - 2018 - 2019</a:t>
            </a:r>
            <a:endParaRPr lang="es-CL" sz="400">
              <a:effectLst/>
            </a:endParaRPr>
          </a:p>
        </c:rich>
      </c:tx>
      <c:layout>
        <c:manualLayout>
          <c:xMode val="edge"/>
          <c:yMode val="edge"/>
          <c:x val="0.29293794618341573"/>
          <c:y val="3.1454770764070231E-2"/>
        </c:manualLayout>
      </c:layout>
      <c:overlay val="0"/>
      <c:spPr>
        <a:noFill/>
        <a:ln>
          <a:noFill/>
        </a:ln>
        <a:effectLst/>
      </c:spPr>
      <c:txPr>
        <a:bodyPr rot="0" spcFirstLastPara="1" vertOverflow="ellipsis" vert="horz" wrap="square" anchor="ctr" anchorCtr="1"/>
        <a:lstStyle/>
        <a:p>
          <a:pPr algn="ctr">
            <a:defRPr sz="1000" b="1" i="0" u="none" strike="noStrike" kern="1200" baseline="0">
              <a:solidFill>
                <a:schemeClr val="tx1">
                  <a:lumMod val="65000"/>
                  <a:lumOff val="35000"/>
                </a:schemeClr>
              </a:solidFill>
              <a:latin typeface="+mn-lt"/>
              <a:ea typeface="+mn-ea"/>
              <a:cs typeface="+mn-cs"/>
            </a:defRPr>
          </a:pPr>
          <a:endParaRPr lang="es-CL"/>
        </a:p>
      </c:txPr>
    </c:title>
    <c:autoTitleDeleted val="0"/>
    <c:plotArea>
      <c:layout/>
      <c:lineChart>
        <c:grouping val="standard"/>
        <c:varyColors val="0"/>
        <c:ser>
          <c:idx val="2"/>
          <c:order val="0"/>
          <c:tx>
            <c:strRef>
              <c:f>'Partida 28'!$C$17</c:f>
              <c:strCache>
                <c:ptCount val="1"/>
                <c:pt idx="0">
                  <c:v>% Ejecución Ppto. Vigente 2017</c:v>
                </c:pt>
              </c:strCache>
            </c:strRef>
          </c:tx>
          <c:spPr>
            <a:ln w="28575" cap="rnd">
              <a:solidFill>
                <a:schemeClr val="accent3"/>
              </a:solidFill>
              <a:round/>
            </a:ln>
            <a:effectLst>
              <a:outerShdw blurRad="40000" dist="23000" dir="5400000" rotWithShape="0">
                <a:srgbClr val="000000">
                  <a:alpha val="35000"/>
                </a:srgbClr>
              </a:outerShdw>
            </a:effectLst>
          </c:spPr>
          <c:marker>
            <c:symbol val="none"/>
          </c:marker>
          <c:cat>
            <c:strRef>
              <c:f>'Partida 28'!$D$16:$O$16</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28'!$D$17:$O$17</c:f>
              <c:numCache>
                <c:formatCode>0.0%</c:formatCode>
                <c:ptCount val="12"/>
                <c:pt idx="0">
                  <c:v>1.6641608230175499E-2</c:v>
                </c:pt>
                <c:pt idx="1">
                  <c:v>3.7972819562962036E-2</c:v>
                </c:pt>
                <c:pt idx="2">
                  <c:v>6.7213715467277474E-2</c:v>
                </c:pt>
                <c:pt idx="3">
                  <c:v>7.7209802187780605E-2</c:v>
                </c:pt>
                <c:pt idx="4">
                  <c:v>9.8255488218464554E-2</c:v>
                </c:pt>
                <c:pt idx="5">
                  <c:v>0.12343242682430917</c:v>
                </c:pt>
                <c:pt idx="6">
                  <c:v>0.18211951130564846</c:v>
                </c:pt>
                <c:pt idx="7">
                  <c:v>0.34602985215103532</c:v>
                </c:pt>
                <c:pt idx="8">
                  <c:v>0.37656284824982733</c:v>
                </c:pt>
                <c:pt idx="9">
                  <c:v>0.4100866776281249</c:v>
                </c:pt>
                <c:pt idx="10">
                  <c:v>0.48802081187536245</c:v>
                </c:pt>
                <c:pt idx="11">
                  <c:v>0.88130679618698604</c:v>
                </c:pt>
              </c:numCache>
            </c:numRef>
          </c:val>
          <c:smooth val="0"/>
          <c:extLst>
            <c:ext xmlns:c16="http://schemas.microsoft.com/office/drawing/2014/chart" uri="{C3380CC4-5D6E-409C-BE32-E72D297353CC}">
              <c16:uniqueId val="{00000000-3BF0-4E96-AEC6-B51BA83CC208}"/>
            </c:ext>
          </c:extLst>
        </c:ser>
        <c:ser>
          <c:idx val="0"/>
          <c:order val="1"/>
          <c:tx>
            <c:strRef>
              <c:f>'Partida 28'!$C$18</c:f>
              <c:strCache>
                <c:ptCount val="1"/>
                <c:pt idx="0">
                  <c:v>% Ejecución Ppto. Vigente 2018</c:v>
                </c:pt>
              </c:strCache>
            </c:strRef>
          </c:tx>
          <c:spPr>
            <a:ln w="28575" cap="rnd">
              <a:solidFill>
                <a:schemeClr val="accent1"/>
              </a:solidFill>
              <a:round/>
            </a:ln>
            <a:effectLst>
              <a:outerShdw blurRad="40000" dist="23000" dir="5400000" rotWithShape="0">
                <a:srgbClr val="000000">
                  <a:alpha val="35000"/>
                </a:srgbClr>
              </a:outerShdw>
            </a:effectLst>
          </c:spPr>
          <c:marker>
            <c:symbol val="none"/>
          </c:marker>
          <c:cat>
            <c:strRef>
              <c:f>'Partida 28'!$D$16:$O$16</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28'!$D$18:$O$18</c:f>
              <c:numCache>
                <c:formatCode>0.0%</c:formatCode>
                <c:ptCount val="12"/>
                <c:pt idx="0">
                  <c:v>5.650863700116078E-2</c:v>
                </c:pt>
                <c:pt idx="1">
                  <c:v>0.10402013388981358</c:v>
                </c:pt>
                <c:pt idx="2">
                  <c:v>0.3512497190192217</c:v>
                </c:pt>
                <c:pt idx="3">
                  <c:v>0.63752957061808346</c:v>
                </c:pt>
                <c:pt idx="4">
                  <c:v>0.67051097842531415</c:v>
                </c:pt>
                <c:pt idx="5">
                  <c:v>0.72456599098326113</c:v>
                </c:pt>
                <c:pt idx="6">
                  <c:v>0.76624212768690381</c:v>
                </c:pt>
                <c:pt idx="7">
                  <c:v>0.78871056291779396</c:v>
                </c:pt>
                <c:pt idx="8">
                  <c:v>0.84160834252703653</c:v>
                </c:pt>
                <c:pt idx="9">
                  <c:v>0.87164896445011342</c:v>
                </c:pt>
                <c:pt idx="10">
                  <c:v>0.91210339402379437</c:v>
                </c:pt>
                <c:pt idx="11">
                  <c:v>0.99538711121373091</c:v>
                </c:pt>
              </c:numCache>
            </c:numRef>
          </c:val>
          <c:smooth val="0"/>
          <c:extLst>
            <c:ext xmlns:c16="http://schemas.microsoft.com/office/drawing/2014/chart" uri="{C3380CC4-5D6E-409C-BE32-E72D297353CC}">
              <c16:uniqueId val="{00000001-3BF0-4E96-AEC6-B51BA83CC208}"/>
            </c:ext>
          </c:extLst>
        </c:ser>
        <c:ser>
          <c:idx val="1"/>
          <c:order val="2"/>
          <c:tx>
            <c:strRef>
              <c:f>'Partida 28'!$C$19</c:f>
              <c:strCache>
                <c:ptCount val="1"/>
                <c:pt idx="0">
                  <c:v>% Ejecución Ppto. Vigente 2019</c:v>
                </c:pt>
              </c:strCache>
            </c:strRef>
          </c:tx>
          <c:spPr>
            <a:ln w="34925" cap="rnd">
              <a:solidFill>
                <a:schemeClr val="accent2"/>
              </a:solidFill>
              <a:round/>
            </a:ln>
            <a:effectLst>
              <a:outerShdw blurRad="40000" dist="23000" dir="5400000" rotWithShape="0">
                <a:srgbClr val="000000">
                  <a:alpha val="35000"/>
                </a:srgbClr>
              </a:outerShdw>
            </a:effectLst>
          </c:spPr>
          <c:marker>
            <c:symbol val="none"/>
          </c:marker>
          <c:dLbls>
            <c:dLbl>
              <c:idx val="0"/>
              <c:layout>
                <c:manualLayout>
                  <c:x val="-5.8922371112177699E-2"/>
                  <c:y val="-2.3300747511757012E-3"/>
                </c:manualLayout>
              </c:layout>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FF0000"/>
                      </a:solidFill>
                      <a:latin typeface="+mn-lt"/>
                      <a:ea typeface="+mn-ea"/>
                      <a:cs typeface="+mn-cs"/>
                    </a:defRPr>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BF0-4E96-AEC6-B51BA83CC208}"/>
                </c:ext>
              </c:extLst>
            </c:dLbl>
            <c:dLbl>
              <c:idx val="1"/>
              <c:layout>
                <c:manualLayout>
                  <c:x val="-5.9308072487644151E-2"/>
                  <c:y val="-5.2424617940116984E-2"/>
                </c:manualLayout>
              </c:layout>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FF0000"/>
                      </a:solidFill>
                      <a:latin typeface="+mn-lt"/>
                      <a:ea typeface="+mn-ea"/>
                      <a:cs typeface="+mn-cs"/>
                    </a:defRPr>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BF0-4E96-AEC6-B51BA83CC208}"/>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28'!$D$16:$O$16</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28'!$D$19:$F$19</c:f>
              <c:numCache>
                <c:formatCode>0.0%</c:formatCode>
                <c:ptCount val="3"/>
                <c:pt idx="0">
                  <c:v>6.2063159971691748E-2</c:v>
                </c:pt>
                <c:pt idx="1">
                  <c:v>0.12548226048590427</c:v>
                </c:pt>
                <c:pt idx="2">
                  <c:v>0.25558374828891617</c:v>
                </c:pt>
              </c:numCache>
            </c:numRef>
          </c:val>
          <c:smooth val="0"/>
          <c:extLst>
            <c:ext xmlns:c16="http://schemas.microsoft.com/office/drawing/2014/chart" uri="{C3380CC4-5D6E-409C-BE32-E72D297353CC}">
              <c16:uniqueId val="{00000004-3BF0-4E96-AEC6-B51BA83CC208}"/>
            </c:ext>
          </c:extLst>
        </c:ser>
        <c:dLbls>
          <c:showLegendKey val="0"/>
          <c:showVal val="0"/>
          <c:showCatName val="0"/>
          <c:showSerName val="0"/>
          <c:showPercent val="0"/>
          <c:showBubbleSize val="0"/>
        </c:dLbls>
        <c:smooth val="0"/>
        <c:axId val="196400640"/>
        <c:axId val="1"/>
      </c:lineChart>
      <c:catAx>
        <c:axId val="1964006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204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
        <c:crosses val="autoZero"/>
        <c:auto val="1"/>
        <c:lblAlgn val="ctr"/>
        <c:lblOffset val="100"/>
        <c:noMultiLvlLbl val="0"/>
      </c:catAx>
      <c:valAx>
        <c:axId val="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6400640"/>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21-06-2019</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21-06-2019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21-06-2019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21-06-2019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21-06-2019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36CB32A8-ACCF-408E-AE69-3B995A8F0BFF}" type="datetime1">
              <a:rPr lang="es-CL" smtClean="0"/>
              <a:t>21-06-2019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0E02360-A21A-4CCD-BCB0-8531ABD610AB}" type="datetime1">
              <a:rPr lang="es-CL" smtClean="0"/>
              <a:t>21-06-2019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BC7CA73-43A2-4A16-A5CB-3D4B44330E0D}" type="datetime1">
              <a:rPr lang="es-CL" smtClean="0"/>
              <a:t>21-06-2019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9EBAF36A-EDE5-4FA8-84EC-3AA788C97240}" type="datetime1">
              <a:rPr lang="es-CL" smtClean="0"/>
              <a:t>21-06-2019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622D39C1-1D08-4F24-AE34-397A80400841}" type="datetime1">
              <a:rPr lang="es-CL" smtClean="0"/>
              <a:t>21-06-2019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28A55497-5A8F-46E9-977B-DA4B0E8E00C9}" type="datetime1">
              <a:rPr lang="es-CL" smtClean="0"/>
              <a:t>21-06-2019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8A9ED8E3-6EAB-4093-9165-930AB8B37E7F}" type="datetime1">
              <a:rPr lang="es-CL" smtClean="0"/>
              <a:t>21-06-2019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C0437570-0FE3-4267-B1AE-9E8F529BA4FA}" type="datetime1">
              <a:rPr lang="es-CL" smtClean="0"/>
              <a:t>21-06-2019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21-06-2019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659995C-6C5E-4774-930D-FE8EA32FE7EF}" type="datetime1">
              <a:rPr lang="es-CL" smtClean="0"/>
              <a:t>21-06-2019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9A67D08-3D11-4B0F-A15F-9F52EB68D63D}" type="datetime1">
              <a:rPr lang="es-CL" smtClean="0"/>
              <a:t>21-06-2019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9B78813F-3287-4428-A15C-12A23CF4CFA4}" type="datetime1">
              <a:rPr lang="es-CL" smtClean="0"/>
              <a:t>21-06-2019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21-06-2019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21-06-2019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21-06-2019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21-06-2019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21-06-2019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21-06-2019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21-06-2019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21-06-2019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3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p:nvSpPr>
        <p:spPr>
          <a:xfrm>
            <a:off x="6156176" y="82405"/>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p:extLst>
              <p:ext uri="{D42A27DB-BD31-4B8C-83A1-F6EECF244321}">
                <p14:modId xmlns:p14="http://schemas.microsoft.com/office/powerpoint/2010/main" val="37353572"/>
              </p:ext>
            </p:extLst>
          </p:nvPr>
        </p:nvGraphicFramePr>
        <p:xfrm>
          <a:off x="5508104" y="44624"/>
          <a:ext cx="565001" cy="417269"/>
        </p:xfrm>
        <a:graphic>
          <a:graphicData uri="http://schemas.openxmlformats.org/presentationml/2006/ole">
            <mc:AlternateContent xmlns:mc="http://schemas.openxmlformats.org/markup-compatibility/2006">
              <mc:Choice xmlns:v="urn:schemas-microsoft-com:vml" Requires="v">
                <p:oleObj spid="_x0000_s2266"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508104" y="44624"/>
                        <a:ext cx="565001" cy="417269"/>
                      </a:xfrm>
                      <a:prstGeom prst="rect">
                        <a:avLst/>
                      </a:prstGeom>
                      <a:noFill/>
                      <a:ln>
                        <a:noFill/>
                      </a:ln>
                    </p:spPr>
                  </p:pic>
                </p:oleObj>
              </mc:Fallback>
            </mc:AlternateContent>
          </a:graphicData>
        </a:graphic>
      </p:graphicFrame>
      <p:sp>
        <p:nvSpPr>
          <p:cNvPr id="5" name="4 Rectángulo"/>
          <p:cNvSpPr/>
          <p:nvPr/>
        </p:nvSpPr>
        <p:spPr>
          <a:xfrm>
            <a:off x="6012160" y="44624"/>
            <a:ext cx="3024336"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TÉCNICA DE APOYO PRESUPUESTARIO</a:t>
            </a:r>
            <a:endParaRPr lang="es-CL" sz="1000" dirty="0">
              <a:effectLst/>
              <a:latin typeface="Andalus" pitchFamily="18" charset="-78"/>
              <a:ea typeface="Times New Roman"/>
              <a:cs typeface="Andalus" pitchFamily="18" charset="-78"/>
            </a:endParaRPr>
          </a:p>
        </p:txBody>
      </p:sp>
      <p:sp>
        <p:nvSpPr>
          <p:cNvPr id="8" name="3 Marcador de pie de página">
            <a:extLst>
              <a:ext uri="{FF2B5EF4-FFF2-40B4-BE49-F238E27FC236}">
                <a16:creationId xmlns:a16="http://schemas.microsoft.com/office/drawing/2014/main" id="{15900720-A36E-4E68-A40B-CD78FAAD4736}"/>
              </a:ext>
            </a:extLst>
          </p:cNvPr>
          <p:cNvSpPr txBox="1">
            <a:spLocks/>
          </p:cNvSpPr>
          <p:nvPr userDrawn="1"/>
        </p:nvSpPr>
        <p:spPr>
          <a:xfrm>
            <a:off x="280665" y="6356350"/>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solidFill>
                  <a:prstClr val="black"/>
                </a:solidFill>
              </a:rPr>
              <a:t>EJECUCIÓN ACUMULADA DE GASTOS PRESUPUESTARIOS</a:t>
            </a:r>
            <a:br>
              <a:rPr lang="es-CL" sz="2000" b="1" dirty="0">
                <a:solidFill>
                  <a:prstClr val="black"/>
                </a:solidFill>
              </a:rPr>
            </a:br>
            <a:r>
              <a:rPr lang="es-CL" sz="2000" b="1" dirty="0">
                <a:solidFill>
                  <a:prstClr val="black"/>
                </a:solidFill>
              </a:rPr>
              <a:t>AL MES DE MARZO DE 2019</a:t>
            </a:r>
            <a:br>
              <a:rPr lang="es-CL" sz="2000" b="1" dirty="0">
                <a:solidFill>
                  <a:prstClr val="black"/>
                </a:solidFill>
              </a:rPr>
            </a:br>
            <a:r>
              <a:rPr lang="es-CL" sz="2000" b="1" dirty="0">
                <a:solidFill>
                  <a:prstClr val="black"/>
                </a:solidFill>
              </a:rPr>
              <a:t>PARTIDA 28:</a:t>
            </a:r>
            <a:br>
              <a:rPr lang="es-CL" sz="2000" b="1" dirty="0">
                <a:solidFill>
                  <a:prstClr val="black"/>
                </a:solidFill>
              </a:rPr>
            </a:br>
            <a:r>
              <a:rPr lang="es-CL" sz="2000" b="1" dirty="0">
                <a:latin typeface="+mn-lt"/>
              </a:rPr>
              <a:t>SERVICIO ELECTORAL</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mayo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56"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p:spPr>
                  </p:pic>
                </p:oleObj>
              </mc:Fallback>
            </mc:AlternateContent>
          </a:graphicData>
        </a:graphic>
      </p:graphicFrame>
      <p:sp>
        <p:nvSpPr>
          <p:cNvPr id="8" name="7 Rectángulo"/>
          <p:cNvSpPr/>
          <p:nvPr/>
        </p:nvSpPr>
        <p:spPr>
          <a:xfrm>
            <a:off x="1547664" y="992922"/>
            <a:ext cx="5112568"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a:solidFill>
                  <a:srgbClr val="943634"/>
                </a:solidFill>
                <a:latin typeface="Andalus" pitchFamily="18" charset="-78"/>
                <a:ea typeface="Times New Roman"/>
                <a:cs typeface="Andalus" pitchFamily="18" charset="-78"/>
              </a:rPr>
              <a:t>U</a:t>
            </a:r>
            <a:r>
              <a:rPr lang="es-CL" sz="1600" b="1" kern="1200" dirty="0">
                <a:solidFill>
                  <a:srgbClr val="943634"/>
                </a:solidFill>
                <a:latin typeface="Andalus" pitchFamily="18" charset="-78"/>
                <a:ea typeface="Times New Roman"/>
                <a:cs typeface="Andalus" pitchFamily="18" charset="-78"/>
              </a:rPr>
              <a:t>NIDAD TÉCNICA DE APOYO PRESUPUESTARIO</a:t>
            </a:r>
            <a:endParaRPr lang="es-CL" sz="1400" dirty="0">
              <a:latin typeface="Andalus" pitchFamily="18" charset="-78"/>
              <a:ea typeface="Times New Roman"/>
              <a:cs typeface="Andalus" pitchFamily="18" charset="-78"/>
            </a:endParaRPr>
          </a:p>
        </p:txBody>
      </p:sp>
      <p:sp>
        <p:nvSpPr>
          <p:cNvPr id="9" name="2 Rectángulo">
            <a:extLst>
              <a:ext uri="{FF2B5EF4-FFF2-40B4-BE49-F238E27FC236}">
                <a16:creationId xmlns:a16="http://schemas.microsoft.com/office/drawing/2014/main" id="{C011AA99-CCDE-4C51-B3AC-1464F20C2D2C}"/>
              </a:ext>
            </a:extLst>
          </p:cNvPr>
          <p:cNvSpPr/>
          <p:nvPr/>
        </p:nvSpPr>
        <p:spPr>
          <a:xfrm>
            <a:off x="144016" y="6165304"/>
            <a:ext cx="5796136"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7052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95536" y="1201287"/>
            <a:ext cx="8229600" cy="547315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42900" indent="-342900" algn="just">
              <a:spcBef>
                <a:spcPts val="600"/>
              </a:spcBef>
              <a:spcAft>
                <a:spcPts val="600"/>
              </a:spcAft>
              <a:buFont typeface="+mj-lt"/>
              <a:buAutoNum type="arabicPeriod"/>
            </a:pPr>
            <a:r>
              <a:rPr lang="es-CL" sz="1400" dirty="0"/>
              <a:t>El proyecto de Ley de Presupuestos para el año 2019, consideró recursos para el normal funcionamiento del Servicio, que incluye recursos para un plan de fortalecimiento tecnológico, a través del desarrollo de un sistema de financiamiento y gasto electoral y de un sistema de declaración de candidaturas por internet; y recursos para financiar diferencial en gastos de combustible, servicios y materiales de aseo, insumos y repuestos computacionales. Lo anterior, para que el Servicio pueda cumplir adecuadamente con las nuevas tareas estipuladas en la Ley N°20.900.  Por último, se incluyen los recursos complementarios por efecto año completo para la nueva región de Ñuble.</a:t>
            </a:r>
          </a:p>
          <a:p>
            <a:pPr marL="342900" indent="-342900" algn="just">
              <a:spcBef>
                <a:spcPts val="600"/>
              </a:spcBef>
              <a:spcAft>
                <a:spcPts val="600"/>
              </a:spcAft>
              <a:buFont typeface="+mj-lt"/>
              <a:buAutoNum type="arabicPeriod"/>
            </a:pPr>
            <a:r>
              <a:rPr lang="es-CL" sz="1400" dirty="0"/>
              <a:t>El Presupuesto inicial del Servicio Electoral, asciende a $15.772 millones. La ejecución en el mes de FEBRERO ascendió a </a:t>
            </a:r>
            <a:r>
              <a:rPr lang="es-CL" sz="1400" b="1" dirty="0"/>
              <a:t>$2.264 millones</a:t>
            </a:r>
            <a:r>
              <a:rPr lang="es-CL" sz="1400" dirty="0"/>
              <a:t>, equivalente a un gasto de </a:t>
            </a:r>
            <a:r>
              <a:rPr lang="es-CL" sz="1400" b="1" dirty="0"/>
              <a:t>13,6%</a:t>
            </a:r>
            <a:r>
              <a:rPr lang="es-CL" sz="1400" dirty="0"/>
              <a:t> respecto del presupuesto vigente, dicha ejecución es menor en  13,8 puntos porcentuales, respecto a igual mes del año 2018, aunque mayor en 10,5 puntos porcentuales respecto del gasto registrado en 2017.  A nivel consolidado el presupuesto considera un incremento de $830 millones, que se explican por los decretos que permiten incorporar los recursos para el pago de los compromisos devengados al 31 de diciembre de 2018 (deuda flotante), asimismo se considera una reasignación de $30 millones desde el subtítulo 22 “bienes y servicios de consumo” al subtítulo 23 “prestaciones de seguridad social”.  En cuanto a los programas, el 100% del presupuesto vigente para el ejercicio 2019 se concentra en el programa </a:t>
            </a:r>
            <a:r>
              <a:rPr lang="es-CL" sz="1400" b="1" dirty="0"/>
              <a:t>Servicio Electoral.</a:t>
            </a:r>
            <a:endParaRPr lang="es-CL" sz="1400" dirty="0"/>
          </a:p>
          <a:p>
            <a:pPr marL="342900" indent="-342900" algn="just">
              <a:spcBef>
                <a:spcPts val="600"/>
              </a:spcBef>
              <a:spcAft>
                <a:spcPts val="600"/>
              </a:spcAft>
              <a:buFont typeface="+mj-lt"/>
              <a:buAutoNum type="arabicPeriod"/>
            </a:pPr>
            <a:r>
              <a:rPr lang="es-CL" sz="1400" dirty="0"/>
              <a:t>El 98,7% de los recursos se concentran en los subtítulos 21 “gastos en personal” (67%), y 22 “bienes y servicios de consumo” (31,7%).  Al mes de FEBRERO la ejecución de dichos subtítulos ascienden al 26,8% y 11,6% respectivamente.  Por su parte, el subtítulo 29 “adquisición de activos no financieros” registra la menor ejecución con un 2,8%.</a:t>
            </a: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28 SERVICIO ELECTORAL</a:t>
            </a:r>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8"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28 SERVICIO ELECTORAL</a:t>
            </a:r>
          </a:p>
        </p:txBody>
      </p:sp>
      <p:graphicFrame>
        <p:nvGraphicFramePr>
          <p:cNvPr id="7" name="Gráfico 6">
            <a:extLst>
              <a:ext uri="{FF2B5EF4-FFF2-40B4-BE49-F238E27FC236}">
                <a16:creationId xmlns:a16="http://schemas.microsoft.com/office/drawing/2014/main" id="{32419A1C-E6D7-4281-A2DF-BB263C8FDC1F}"/>
              </a:ext>
            </a:extLst>
          </p:cNvPr>
          <p:cNvGraphicFramePr>
            <a:graphicFrameLocks/>
          </p:cNvGraphicFramePr>
          <p:nvPr>
            <p:extLst>
              <p:ext uri="{D42A27DB-BD31-4B8C-83A1-F6EECF244321}">
                <p14:modId xmlns:p14="http://schemas.microsoft.com/office/powerpoint/2010/main" val="961475712"/>
              </p:ext>
            </p:extLst>
          </p:nvPr>
        </p:nvGraphicFramePr>
        <p:xfrm>
          <a:off x="1676400" y="2060848"/>
          <a:ext cx="57912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2481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8"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28 SERVICIO ELECTORAL</a:t>
            </a:r>
          </a:p>
        </p:txBody>
      </p:sp>
      <p:graphicFrame>
        <p:nvGraphicFramePr>
          <p:cNvPr id="7" name="Gráfico 6">
            <a:extLst>
              <a:ext uri="{FF2B5EF4-FFF2-40B4-BE49-F238E27FC236}">
                <a16:creationId xmlns:a16="http://schemas.microsoft.com/office/drawing/2014/main" id="{F13FE392-0A9D-4189-BCAC-F085F11A4751}"/>
              </a:ext>
            </a:extLst>
          </p:cNvPr>
          <p:cNvGraphicFramePr>
            <a:graphicFrameLocks/>
          </p:cNvGraphicFramePr>
          <p:nvPr>
            <p:extLst>
              <p:ext uri="{D42A27DB-BD31-4B8C-83A1-F6EECF244321}">
                <p14:modId xmlns:p14="http://schemas.microsoft.com/office/powerpoint/2010/main" val="446607558"/>
              </p:ext>
            </p:extLst>
          </p:nvPr>
        </p:nvGraphicFramePr>
        <p:xfrm>
          <a:off x="426944" y="1730903"/>
          <a:ext cx="7704856" cy="44026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9902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8"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28 SERVICIO ELECTORAL</a:t>
            </a:r>
          </a:p>
        </p:txBody>
      </p:sp>
      <p:graphicFrame>
        <p:nvGraphicFramePr>
          <p:cNvPr id="7" name="Gráfico 6">
            <a:extLst>
              <a:ext uri="{FF2B5EF4-FFF2-40B4-BE49-F238E27FC236}">
                <a16:creationId xmlns:a16="http://schemas.microsoft.com/office/drawing/2014/main" id="{26CCAC31-5791-45C7-9B63-C44D133FD458}"/>
              </a:ext>
            </a:extLst>
          </p:cNvPr>
          <p:cNvGraphicFramePr>
            <a:graphicFrameLocks/>
          </p:cNvGraphicFramePr>
          <p:nvPr>
            <p:extLst>
              <p:ext uri="{D42A27DB-BD31-4B8C-83A1-F6EECF244321}">
                <p14:modId xmlns:p14="http://schemas.microsoft.com/office/powerpoint/2010/main" val="484717439"/>
              </p:ext>
            </p:extLst>
          </p:nvPr>
        </p:nvGraphicFramePr>
        <p:xfrm>
          <a:off x="467544" y="1844824"/>
          <a:ext cx="7920880" cy="42887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0384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28 SERVICIO ELECTORAL</a:t>
            </a:r>
          </a:p>
        </p:txBody>
      </p:sp>
      <p:graphicFrame>
        <p:nvGraphicFramePr>
          <p:cNvPr id="2" name="Tabla 1">
            <a:extLst>
              <a:ext uri="{FF2B5EF4-FFF2-40B4-BE49-F238E27FC236}">
                <a16:creationId xmlns:a16="http://schemas.microsoft.com/office/drawing/2014/main" id="{A2006460-BF7D-4BBE-86D5-9B4E99450A15}"/>
              </a:ext>
            </a:extLst>
          </p:cNvPr>
          <p:cNvGraphicFramePr>
            <a:graphicFrameLocks noGrp="1"/>
          </p:cNvGraphicFramePr>
          <p:nvPr>
            <p:extLst>
              <p:ext uri="{D42A27DB-BD31-4B8C-83A1-F6EECF244321}">
                <p14:modId xmlns:p14="http://schemas.microsoft.com/office/powerpoint/2010/main" val="3184123162"/>
              </p:ext>
            </p:extLst>
          </p:nvPr>
        </p:nvGraphicFramePr>
        <p:xfrm>
          <a:off x="467544" y="1822310"/>
          <a:ext cx="7543798" cy="1543050"/>
        </p:xfrm>
        <a:graphic>
          <a:graphicData uri="http://schemas.openxmlformats.org/drawingml/2006/table">
            <a:tbl>
              <a:tblPr/>
              <a:tblGrid>
                <a:gridCol w="794708">
                  <a:extLst>
                    <a:ext uri="{9D8B030D-6E8A-4147-A177-3AD203B41FA5}">
                      <a16:colId xmlns:a16="http://schemas.microsoft.com/office/drawing/2014/main" val="3049924306"/>
                    </a:ext>
                  </a:extLst>
                </a:gridCol>
                <a:gridCol w="2123176">
                  <a:extLst>
                    <a:ext uri="{9D8B030D-6E8A-4147-A177-3AD203B41FA5}">
                      <a16:colId xmlns:a16="http://schemas.microsoft.com/office/drawing/2014/main" val="3429662330"/>
                    </a:ext>
                  </a:extLst>
                </a:gridCol>
                <a:gridCol w="794708">
                  <a:extLst>
                    <a:ext uri="{9D8B030D-6E8A-4147-A177-3AD203B41FA5}">
                      <a16:colId xmlns:a16="http://schemas.microsoft.com/office/drawing/2014/main" val="2808443889"/>
                    </a:ext>
                  </a:extLst>
                </a:gridCol>
                <a:gridCol w="794708">
                  <a:extLst>
                    <a:ext uri="{9D8B030D-6E8A-4147-A177-3AD203B41FA5}">
                      <a16:colId xmlns:a16="http://schemas.microsoft.com/office/drawing/2014/main" val="2942607609"/>
                    </a:ext>
                  </a:extLst>
                </a:gridCol>
                <a:gridCol w="794708">
                  <a:extLst>
                    <a:ext uri="{9D8B030D-6E8A-4147-A177-3AD203B41FA5}">
                      <a16:colId xmlns:a16="http://schemas.microsoft.com/office/drawing/2014/main" val="2589769370"/>
                    </a:ext>
                  </a:extLst>
                </a:gridCol>
                <a:gridCol w="794708">
                  <a:extLst>
                    <a:ext uri="{9D8B030D-6E8A-4147-A177-3AD203B41FA5}">
                      <a16:colId xmlns:a16="http://schemas.microsoft.com/office/drawing/2014/main" val="1850020497"/>
                    </a:ext>
                  </a:extLst>
                </a:gridCol>
                <a:gridCol w="723541">
                  <a:extLst>
                    <a:ext uri="{9D8B030D-6E8A-4147-A177-3AD203B41FA5}">
                      <a16:colId xmlns:a16="http://schemas.microsoft.com/office/drawing/2014/main" val="43686334"/>
                    </a:ext>
                  </a:extLst>
                </a:gridCol>
                <a:gridCol w="723541">
                  <a:extLst>
                    <a:ext uri="{9D8B030D-6E8A-4147-A177-3AD203B41FA5}">
                      <a16:colId xmlns:a16="http://schemas.microsoft.com/office/drawing/2014/main" val="2330726532"/>
                    </a:ext>
                  </a:extLst>
                </a:gridCol>
              </a:tblGrid>
              <a:tr h="152400">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203158857"/>
                  </a:ext>
                </a:extLst>
              </a:tr>
              <a:tr h="466725">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462877833"/>
                  </a:ext>
                </a:extLst>
              </a:tr>
              <a:tr h="161925">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15.772.078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16.602.781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830.703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4.243.401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26,9%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36392650"/>
                  </a:ext>
                </a:extLst>
              </a:tr>
              <a:tr h="152400">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10.563.275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10.563.275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2.828.124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26,8%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26,8%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00778793"/>
                  </a:ext>
                </a:extLst>
              </a:tr>
              <a:tr h="152400">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5.003.988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4.973.174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-30.814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578.830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8476532"/>
                  </a:ext>
                </a:extLst>
              </a:tr>
              <a:tr h="152400">
                <a:tc>
                  <a:txBody>
                    <a:bodyPr/>
                    <a:lstStyle/>
                    <a:p>
                      <a:pPr algn="ctr" fontAlgn="ctr"/>
                      <a:r>
                        <a:rPr lang="es-CL" sz="900" b="0"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30.814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30.814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18942499"/>
                  </a:ext>
                </a:extLst>
              </a:tr>
              <a:tr h="152400">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204.815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204.815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5.744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50990604"/>
                  </a:ext>
                </a:extLst>
              </a:tr>
              <a:tr h="152400">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830.703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830.703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830.703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38899932"/>
                  </a:ext>
                </a:extLst>
              </a:tr>
            </a:tbl>
          </a:graphicData>
        </a:graphic>
      </p:graphicFrame>
    </p:spTree>
    <p:extLst>
      <p:ext uri="{BB962C8B-B14F-4D97-AF65-F5344CB8AC3E}">
        <p14:creationId xmlns:p14="http://schemas.microsoft.com/office/powerpoint/2010/main" val="793242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9"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28. CAPÍTULO 01. PROGRAMA 01:  SERVICIO ELECTORAL</a:t>
            </a:r>
          </a:p>
        </p:txBody>
      </p:sp>
      <p:graphicFrame>
        <p:nvGraphicFramePr>
          <p:cNvPr id="3" name="Tabla 2">
            <a:extLst>
              <a:ext uri="{FF2B5EF4-FFF2-40B4-BE49-F238E27FC236}">
                <a16:creationId xmlns:a16="http://schemas.microsoft.com/office/drawing/2014/main" id="{C9E44720-7F23-4C70-8DC6-4B648FE1C9F7}"/>
              </a:ext>
            </a:extLst>
          </p:cNvPr>
          <p:cNvGraphicFramePr>
            <a:graphicFrameLocks noGrp="1"/>
          </p:cNvGraphicFramePr>
          <p:nvPr>
            <p:extLst>
              <p:ext uri="{D42A27DB-BD31-4B8C-83A1-F6EECF244321}">
                <p14:modId xmlns:p14="http://schemas.microsoft.com/office/powerpoint/2010/main" val="4051693341"/>
              </p:ext>
            </p:extLst>
          </p:nvPr>
        </p:nvGraphicFramePr>
        <p:xfrm>
          <a:off x="414338" y="1929529"/>
          <a:ext cx="7886701" cy="2243066"/>
        </p:xfrm>
        <a:graphic>
          <a:graphicData uri="http://schemas.openxmlformats.org/drawingml/2006/table">
            <a:tbl>
              <a:tblPr/>
              <a:tblGrid>
                <a:gridCol w="264300">
                  <a:extLst>
                    <a:ext uri="{9D8B030D-6E8A-4147-A177-3AD203B41FA5}">
                      <a16:colId xmlns:a16="http://schemas.microsoft.com/office/drawing/2014/main" val="601852549"/>
                    </a:ext>
                  </a:extLst>
                </a:gridCol>
                <a:gridCol w="264300">
                  <a:extLst>
                    <a:ext uri="{9D8B030D-6E8A-4147-A177-3AD203B41FA5}">
                      <a16:colId xmlns:a16="http://schemas.microsoft.com/office/drawing/2014/main" val="3440100761"/>
                    </a:ext>
                  </a:extLst>
                </a:gridCol>
                <a:gridCol w="264300">
                  <a:extLst>
                    <a:ext uri="{9D8B030D-6E8A-4147-A177-3AD203B41FA5}">
                      <a16:colId xmlns:a16="http://schemas.microsoft.com/office/drawing/2014/main" val="2829797094"/>
                    </a:ext>
                  </a:extLst>
                </a:gridCol>
                <a:gridCol w="2981299">
                  <a:extLst>
                    <a:ext uri="{9D8B030D-6E8A-4147-A177-3AD203B41FA5}">
                      <a16:colId xmlns:a16="http://schemas.microsoft.com/office/drawing/2014/main" val="3004168578"/>
                    </a:ext>
                  </a:extLst>
                </a:gridCol>
                <a:gridCol w="708323">
                  <a:extLst>
                    <a:ext uri="{9D8B030D-6E8A-4147-A177-3AD203B41FA5}">
                      <a16:colId xmlns:a16="http://schemas.microsoft.com/office/drawing/2014/main" val="1209321142"/>
                    </a:ext>
                  </a:extLst>
                </a:gridCol>
                <a:gridCol w="708323">
                  <a:extLst>
                    <a:ext uri="{9D8B030D-6E8A-4147-A177-3AD203B41FA5}">
                      <a16:colId xmlns:a16="http://schemas.microsoft.com/office/drawing/2014/main" val="193351048"/>
                    </a:ext>
                  </a:extLst>
                </a:gridCol>
                <a:gridCol w="708323">
                  <a:extLst>
                    <a:ext uri="{9D8B030D-6E8A-4147-A177-3AD203B41FA5}">
                      <a16:colId xmlns:a16="http://schemas.microsoft.com/office/drawing/2014/main" val="810411810"/>
                    </a:ext>
                  </a:extLst>
                </a:gridCol>
                <a:gridCol w="708323">
                  <a:extLst>
                    <a:ext uri="{9D8B030D-6E8A-4147-A177-3AD203B41FA5}">
                      <a16:colId xmlns:a16="http://schemas.microsoft.com/office/drawing/2014/main" val="698724978"/>
                    </a:ext>
                  </a:extLst>
                </a:gridCol>
                <a:gridCol w="644891">
                  <a:extLst>
                    <a:ext uri="{9D8B030D-6E8A-4147-A177-3AD203B41FA5}">
                      <a16:colId xmlns:a16="http://schemas.microsoft.com/office/drawing/2014/main" val="458836497"/>
                    </a:ext>
                  </a:extLst>
                </a:gridCol>
                <a:gridCol w="634319">
                  <a:extLst>
                    <a:ext uri="{9D8B030D-6E8A-4147-A177-3AD203B41FA5}">
                      <a16:colId xmlns:a16="http://schemas.microsoft.com/office/drawing/2014/main" val="1854913839"/>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431289164"/>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247202559"/>
                  </a:ext>
                </a:extLst>
              </a:tr>
              <a:tr h="166509">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15.772.078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15.772.078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1.979.116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12,5%</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5486099"/>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10.563.275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10.563.275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1.618.857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84731572"/>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5.003.988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5.003.988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359.282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95312678"/>
                  </a:ext>
                </a:extLst>
              </a:tr>
              <a:tr h="126864">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7632409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28293461"/>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204.815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204.815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977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6245662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55.625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55.625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773110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15.606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15.606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149761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20.051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20.051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2944258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101.788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101.788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5002590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11.745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11.745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9178375"/>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3978086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128597824"/>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3058</TotalTime>
  <Words>753</Words>
  <Application>Microsoft Office PowerPoint</Application>
  <PresentationFormat>Presentación en pantalla (4:3)</PresentationFormat>
  <Paragraphs>228</Paragraphs>
  <Slides>7</Slides>
  <Notes>0</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7</vt:i4>
      </vt:variant>
    </vt:vector>
  </HeadingPairs>
  <TitlesOfParts>
    <vt:vector size="14" baseType="lpstr">
      <vt:lpstr>Andalus</vt:lpstr>
      <vt:lpstr>Arial</vt:lpstr>
      <vt:lpstr>Calibri</vt:lpstr>
      <vt:lpstr>Times New Roman</vt:lpstr>
      <vt:lpstr>1_Tema de Office</vt:lpstr>
      <vt:lpstr>Tema de Office</vt:lpstr>
      <vt:lpstr>Imagen de mapa de bits</vt:lpstr>
      <vt:lpstr>EJECUCIÓN ACUMULADA DE GASTOS PRESUPUESTARIOS AL MES DE MARZO DE 2019 PARTIDA 28: SERVICIO ELECTORAL</vt:lpstr>
      <vt:lpstr>EJECUCIÓN ACUMULADA DE GASTOS A MARZO DE 2019  PARTIDA 28 SERVICIO ELECTORAL</vt:lpstr>
      <vt:lpstr>Presentación de PowerPoint</vt:lpstr>
      <vt:lpstr>Presentación de PowerPoint</vt:lpstr>
      <vt:lpstr>Presentación de PowerPoint</vt:lpstr>
      <vt:lpstr>EJECUCIÓN ACUMULADA DE GASTOS A MARZO DE 2019  PARTIDA 28 SERVICIO ELECTORAL</vt:lpstr>
      <vt:lpstr>EJECUCIÓN ACUMULADA DE GASTOS A MARZO DE 2019  PARTIDA 28. CAPÍTULO 01. PROGRAMA 01:  SERVICIO ELECTORAL</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rodrigo ruiz</cp:lastModifiedBy>
  <cp:revision>191</cp:revision>
  <cp:lastPrinted>2016-10-11T11:56:42Z</cp:lastPrinted>
  <dcterms:created xsi:type="dcterms:W3CDTF">2016-06-23T13:38:47Z</dcterms:created>
  <dcterms:modified xsi:type="dcterms:W3CDTF">2019-06-21T21:41:00Z</dcterms:modified>
</cp:coreProperties>
</file>