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0" r:id="rId5"/>
    <p:sldId id="299" r:id="rId6"/>
    <p:sldId id="301" r:id="rId7"/>
    <p:sldId id="264" r:id="rId8"/>
    <p:sldId id="263" r:id="rId9"/>
    <p:sldId id="265" r:id="rId10"/>
    <p:sldId id="267" r:id="rId11"/>
    <p:sldId id="268" r:id="rId12"/>
    <p:sldId id="271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Distribución Presupuesto </a:t>
            </a:r>
            <a:r>
              <a:rPr lang="en-US" sz="1600" b="0" i="0" baseline="0">
                <a:effectLst/>
              </a:rPr>
              <a:t>Inicial</a:t>
            </a:r>
            <a:r>
              <a:rPr lang="en-US" sz="1400" b="0" i="0" baseline="0">
                <a:effectLst/>
              </a:rPr>
              <a:t>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27'!$D$55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E5-4A73-B586-8D6862339CF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E5-4A73-B586-8D6862339CF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E5-4A73-B586-8D6862339CF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E5-4A73-B586-8D6862339CF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27'!$C$56:$C$59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27'!$D$56:$D$59</c:f>
              <c:numCache>
                <c:formatCode>#,##0</c:formatCode>
                <c:ptCount val="4"/>
                <c:pt idx="0">
                  <c:v>15948171</c:v>
                </c:pt>
                <c:pt idx="1">
                  <c:v>4828597</c:v>
                </c:pt>
                <c:pt idx="2">
                  <c:v>34733484</c:v>
                </c:pt>
                <c:pt idx="3">
                  <c:v>704579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E5-4A73-B586-8D6862339C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647701295402592"/>
          <c:y val="0.72524980285177387"/>
          <c:w val="0.49513772348881313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600" b="0" i="0" baseline="0" dirty="0" err="1">
                <a:effectLst/>
              </a:rPr>
              <a:t>Distribución</a:t>
            </a:r>
            <a:r>
              <a:rPr lang="en-US" sz="1600" b="0" i="0" baseline="0" dirty="0">
                <a:effectLst/>
              </a:rPr>
              <a:t> Presupuesto </a:t>
            </a:r>
            <a:r>
              <a:rPr lang="en-US" sz="1600" b="0" i="0" baseline="0" dirty="0" err="1">
                <a:effectLst/>
              </a:rPr>
              <a:t>Inicial</a:t>
            </a:r>
            <a:r>
              <a:rPr lang="en-US" sz="1600" b="0" i="0" baseline="0" dirty="0">
                <a:effectLst/>
              </a:rPr>
              <a:t> por </a:t>
            </a:r>
            <a:r>
              <a:rPr lang="en-US" sz="1600" b="0" i="0" baseline="0" dirty="0" err="1">
                <a:effectLst/>
              </a:rPr>
              <a:t>Capítulo</a:t>
            </a:r>
            <a:r>
              <a:rPr lang="en-US" sz="1600" b="0" i="0" baseline="0" dirty="0">
                <a:effectLst/>
              </a:rPr>
              <a:t> (</a:t>
            </a:r>
            <a:r>
              <a:rPr lang="en-US" sz="1600" b="0" i="0" baseline="0" dirty="0" err="1">
                <a:effectLst/>
              </a:rPr>
              <a:t>en</a:t>
            </a:r>
            <a:r>
              <a:rPr lang="en-US" sz="1600" b="0" i="0" baseline="0" dirty="0">
                <a:effectLst/>
              </a:rPr>
              <a:t> </a:t>
            </a:r>
            <a:r>
              <a:rPr lang="en-US" sz="1600" b="0" i="0" baseline="0" dirty="0" err="1">
                <a:effectLst/>
              </a:rPr>
              <a:t>Millones</a:t>
            </a:r>
            <a:r>
              <a:rPr lang="en-US" sz="1600" b="0" i="0" baseline="0" dirty="0">
                <a:effectLst/>
              </a:rPr>
              <a:t> de $)</a:t>
            </a:r>
            <a:endParaRPr lang="es-CL" sz="16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27'!$L$55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27'!$K$56:$K$57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27'!$L$56:$L$57</c:f>
              <c:numCache>
                <c:formatCode>#,##0</c:formatCode>
                <c:ptCount val="2"/>
                <c:pt idx="0">
                  <c:v>7026682</c:v>
                </c:pt>
                <c:pt idx="1">
                  <c:v>50121999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3C-4DAF-91D4-3D4717C153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2017- 2018 - 2019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0.15821732014351292</c:v>
                </c:pt>
                <c:pt idx="1">
                  <c:v>0.20044636401213814</c:v>
                </c:pt>
                <c:pt idx="2">
                  <c:v>7.7331807570163211E-2</c:v>
                </c:pt>
                <c:pt idx="3">
                  <c:v>3.1529662743685537E-2</c:v>
                </c:pt>
                <c:pt idx="4">
                  <c:v>3.0165431547742642E-2</c:v>
                </c:pt>
                <c:pt idx="5">
                  <c:v>4.0831891915034758E-2</c:v>
                </c:pt>
                <c:pt idx="6">
                  <c:v>0.18953009928360817</c:v>
                </c:pt>
                <c:pt idx="7">
                  <c:v>6.0684753083556559E-2</c:v>
                </c:pt>
                <c:pt idx="8">
                  <c:v>4.325478993082725E-2</c:v>
                </c:pt>
                <c:pt idx="9">
                  <c:v>3.5064104194391939E-2</c:v>
                </c:pt>
                <c:pt idx="10">
                  <c:v>3.3459624874876782E-2</c:v>
                </c:pt>
                <c:pt idx="11">
                  <c:v>6.9097495384456836E-2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E5-4A3C-A954-A1A1615ED379}"/>
            </c:ext>
          </c:extLst>
        </c:ser>
        <c:ser>
          <c:idx val="0"/>
          <c:order val="1"/>
          <c:tx>
            <c:strRef>
              <c:f>'Partida 27'!$C$23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E5-4A3C-A954-A1A1615ED379}"/>
            </c:ext>
          </c:extLst>
        </c:ser>
        <c:ser>
          <c:idx val="1"/>
          <c:order val="2"/>
          <c:tx>
            <c:strRef>
              <c:f>'Partida 27'!$C$24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27'!$D$24:$F$24</c:f>
              <c:numCache>
                <c:formatCode>0.0%</c:formatCode>
                <c:ptCount val="3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E5-4A3C-A954-A1A1615ED37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2017 - 2018 - 2019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27'!$C$17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27'!$D$17:$O$17</c:f>
              <c:numCache>
                <c:formatCode>0.0%</c:formatCode>
                <c:ptCount val="12"/>
                <c:pt idx="0">
                  <c:v>0.15821732014351292</c:v>
                </c:pt>
                <c:pt idx="1">
                  <c:v>0.35866368415565103</c:v>
                </c:pt>
                <c:pt idx="2">
                  <c:v>0.43599549172581425</c:v>
                </c:pt>
                <c:pt idx="3">
                  <c:v>0.46752515446949983</c:v>
                </c:pt>
                <c:pt idx="4">
                  <c:v>0.49714808641779473</c:v>
                </c:pt>
                <c:pt idx="5">
                  <c:v>0.53665274396556373</c:v>
                </c:pt>
                <c:pt idx="6">
                  <c:v>0.72618284324917193</c:v>
                </c:pt>
                <c:pt idx="7">
                  <c:v>0.7868675963327284</c:v>
                </c:pt>
                <c:pt idx="8">
                  <c:v>0.83012238626355572</c:v>
                </c:pt>
                <c:pt idx="9">
                  <c:v>0.8651864904579476</c:v>
                </c:pt>
                <c:pt idx="10">
                  <c:v>0.89864611533282446</c:v>
                </c:pt>
                <c:pt idx="11">
                  <c:v>0.95910394262960497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6F-4A5D-A396-3CF3C5E28906}"/>
            </c:ext>
          </c:extLst>
        </c:ser>
        <c:ser>
          <c:idx val="0"/>
          <c:order val="1"/>
          <c:tx>
            <c:strRef>
              <c:f>'Partida 27'!$C$18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27'!$D$18:$O$18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6F-4A5D-A396-3CF3C5E28906}"/>
            </c:ext>
          </c:extLst>
        </c:ser>
        <c:ser>
          <c:idx val="1"/>
          <c:order val="2"/>
          <c:tx>
            <c:strRef>
              <c:f>'Partida 27'!$C$19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36F-4A5D-A396-3CF3C5E28906}"/>
              </c:ext>
            </c:extLst>
          </c:dPt>
          <c:dLbls>
            <c:dLbl>
              <c:idx val="0"/>
              <c:layout>
                <c:manualLayout>
                  <c:x val="-8.1520950657866798E-2"/>
                  <c:y val="4.5611911016452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6F-4A5D-A396-3CF3C5E289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27'!$D$19:$F$19</c:f>
              <c:numCache>
                <c:formatCode>0.0%</c:formatCode>
                <c:ptCount val="3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6F-4A5D-A396-3CF3C5E289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980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8045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8B164CF-7EF4-46FF-8207-1AA327A14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570725"/>
              </p:ext>
            </p:extLst>
          </p:nvPr>
        </p:nvGraphicFramePr>
        <p:xfrm>
          <a:off x="467544" y="1885241"/>
          <a:ext cx="7886701" cy="19833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64821942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8858100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2616909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7690276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750742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027198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458919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7659272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61751459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17808319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1462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52995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6.534.543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4954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235.142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795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179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7.522.886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7.522.886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6.490.513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8454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3.689.285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2.794.498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7005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"4 a 7"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3.419.745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2.794.498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5287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2404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3.696.015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9451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3.696.015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3232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6624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312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6814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E91B8C-B339-4E8F-8522-07F5D3DF1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568839"/>
              </p:ext>
            </p:extLst>
          </p:nvPr>
        </p:nvGraphicFramePr>
        <p:xfrm>
          <a:off x="628650" y="2003580"/>
          <a:ext cx="7886699" cy="2103361"/>
        </p:xfrm>
        <a:graphic>
          <a:graphicData uri="http://schemas.openxmlformats.org/drawingml/2006/table">
            <a:tbl>
              <a:tblPr/>
              <a:tblGrid>
                <a:gridCol w="254082">
                  <a:extLst>
                    <a:ext uri="{9D8B030D-6E8A-4147-A177-3AD203B41FA5}">
                      <a16:colId xmlns:a16="http://schemas.microsoft.com/office/drawing/2014/main" val="1352135282"/>
                    </a:ext>
                  </a:extLst>
                </a:gridCol>
                <a:gridCol w="254082">
                  <a:extLst>
                    <a:ext uri="{9D8B030D-6E8A-4147-A177-3AD203B41FA5}">
                      <a16:colId xmlns:a16="http://schemas.microsoft.com/office/drawing/2014/main" val="3758404821"/>
                    </a:ext>
                  </a:extLst>
                </a:gridCol>
                <a:gridCol w="254082">
                  <a:extLst>
                    <a:ext uri="{9D8B030D-6E8A-4147-A177-3AD203B41FA5}">
                      <a16:colId xmlns:a16="http://schemas.microsoft.com/office/drawing/2014/main" val="3257922336"/>
                    </a:ext>
                  </a:extLst>
                </a:gridCol>
                <a:gridCol w="3170941">
                  <a:extLst>
                    <a:ext uri="{9D8B030D-6E8A-4147-A177-3AD203B41FA5}">
                      <a16:colId xmlns:a16="http://schemas.microsoft.com/office/drawing/2014/main" val="2862902749"/>
                    </a:ext>
                  </a:extLst>
                </a:gridCol>
                <a:gridCol w="680939">
                  <a:extLst>
                    <a:ext uri="{9D8B030D-6E8A-4147-A177-3AD203B41FA5}">
                      <a16:colId xmlns:a16="http://schemas.microsoft.com/office/drawing/2014/main" val="3765621208"/>
                    </a:ext>
                  </a:extLst>
                </a:gridCol>
                <a:gridCol w="680939">
                  <a:extLst>
                    <a:ext uri="{9D8B030D-6E8A-4147-A177-3AD203B41FA5}">
                      <a16:colId xmlns:a16="http://schemas.microsoft.com/office/drawing/2014/main" val="1019767595"/>
                    </a:ext>
                  </a:extLst>
                </a:gridCol>
                <a:gridCol w="680939">
                  <a:extLst>
                    <a:ext uri="{9D8B030D-6E8A-4147-A177-3AD203B41FA5}">
                      <a16:colId xmlns:a16="http://schemas.microsoft.com/office/drawing/2014/main" val="756903461"/>
                    </a:ext>
                  </a:extLst>
                </a:gridCol>
                <a:gridCol w="680939">
                  <a:extLst>
                    <a:ext uri="{9D8B030D-6E8A-4147-A177-3AD203B41FA5}">
                      <a16:colId xmlns:a16="http://schemas.microsoft.com/office/drawing/2014/main" val="2293949037"/>
                    </a:ext>
                  </a:extLst>
                </a:gridCol>
                <a:gridCol w="619960">
                  <a:extLst>
                    <a:ext uri="{9D8B030D-6E8A-4147-A177-3AD203B41FA5}">
                      <a16:colId xmlns:a16="http://schemas.microsoft.com/office/drawing/2014/main" val="828664406"/>
                    </a:ext>
                  </a:extLst>
                </a:gridCol>
                <a:gridCol w="609796">
                  <a:extLst>
                    <a:ext uri="{9D8B030D-6E8A-4147-A177-3AD203B41FA5}">
                      <a16:colId xmlns:a16="http://schemas.microsoft.com/office/drawing/2014/main" val="1005696853"/>
                    </a:ext>
                  </a:extLst>
                </a:gridCol>
              </a:tblGrid>
              <a:tr h="12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47775"/>
                  </a:ext>
                </a:extLst>
              </a:tr>
              <a:tr h="373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996856"/>
                  </a:ext>
                </a:extLst>
              </a:tr>
              <a:tr h="160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6.325.210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897895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19.519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698650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252.323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252.323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247230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15.411.914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15.411.914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6.301.209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962077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14.395.892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14.395.892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6.068.496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968043"/>
                  </a:ext>
                </a:extLst>
              </a:tr>
              <a:tr h="144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13.247.473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13.247.473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5.615.355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449674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1.148.419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1.148.419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453.141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419491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1.016.022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1.016.022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232.713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747434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930.850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930.850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232.713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560647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85.172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85.172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168289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591930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49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presentó un presupuesto aprobado de </a:t>
            </a:r>
            <a:r>
              <a:rPr lang="es-CL" sz="1400" b="1" dirty="0"/>
              <a:t>$52.845 </a:t>
            </a:r>
            <a:r>
              <a:rPr lang="es-CL" sz="1400" dirty="0"/>
              <a:t>millones, con un 62% de los recursos destinado a transferencias corrientes, los que al mes de MARZO registraron erogaciones del 99,7% sobre el presupuesto vigente y de acuerdo con su gasto histórico.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global del Ministerio del mes de MARZO ascendió a </a:t>
            </a:r>
            <a:r>
              <a:rPr lang="es-CL" sz="1400" b="1" dirty="0"/>
              <a:t>$3.914 millones</a:t>
            </a:r>
            <a:r>
              <a:rPr lang="es-CL" sz="1400" dirty="0"/>
              <a:t>, es decir, un gasto de </a:t>
            </a:r>
            <a:r>
              <a:rPr lang="es-CL" sz="1400" b="1" dirty="0"/>
              <a:t>7,4% </a:t>
            </a:r>
            <a:r>
              <a:rPr lang="es-CL" sz="1400" dirty="0"/>
              <a:t>respecto del presupuesto aprobado por el Congreso, gasto levemente superior al registrado a igual mes del año 2017 (0,4 puntos porcentuales).  Por su parte, la ejecución acumulada al cuarto trimestre de 2019 asciende a </a:t>
            </a:r>
            <a:r>
              <a:rPr lang="es-CL" sz="1400" b="1" dirty="0"/>
              <a:t>$52.279 millones</a:t>
            </a:r>
            <a:r>
              <a:rPr lang="es-CL" sz="1400" dirty="0"/>
              <a:t>, equivalente a un </a:t>
            </a:r>
            <a:r>
              <a:rPr lang="es-CL" sz="1400" b="1" dirty="0"/>
              <a:t>98,9%</a:t>
            </a:r>
            <a:r>
              <a:rPr lang="es-CL" sz="1400" dirty="0"/>
              <a:t> del presupuesto inicial que experimentó un incremento de $386 millones, afectando principalmente el subtítulo 23 “prestaciones de seguridad social” ($317 millones) derivadas de la aplicación de la Ley de Incentivo al Retiro y al subtítulo 24 “transferencias corrientes” ($289 millones).  Asimismo se registró disminuciones en el subtítulo 21 “gastos en personal” por $179 millones, seguida del subtítulo 22 “bienes y servicios de consumo”, por $139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En cuanto a los programas, el 75% del presupuesto vigente, se concentra en el Servicio Nacional de la Mujer y la Equidad de Género (48%) y Prevención y Atención de la Violencia contra las Mujeres (26%), los que al mes de MARZO alcanzaron niveles de ejecución de 98,5% y 99,4% respectivamente, calculados respecto al presupuesto vigente.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Subsecretaría de la Mujer y la Equidad de Género es el que presentó el menor avance con un 96%, mientras que el programa </a:t>
            </a:r>
            <a:r>
              <a:rPr lang="es-CL" sz="1400" dirty="0"/>
              <a:t>Prevención y Atención de la Violencia contra las Mujeres registró la mayor erogación con un 99,4%.</a:t>
            </a: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271763"/>
              </p:ext>
            </p:extLst>
          </p:nvPr>
        </p:nvGraphicFramePr>
        <p:xfrm>
          <a:off x="391496" y="1556793"/>
          <a:ext cx="41439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096645"/>
              </p:ext>
            </p:extLst>
          </p:nvPr>
        </p:nvGraphicFramePr>
        <p:xfrm>
          <a:off x="4595992" y="1601117"/>
          <a:ext cx="4427918" cy="2908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3938656"/>
              </p:ext>
            </p:extLst>
          </p:nvPr>
        </p:nvGraphicFramePr>
        <p:xfrm>
          <a:off x="539552" y="1700808"/>
          <a:ext cx="7776864" cy="443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3359929"/>
              </p:ext>
            </p:extLst>
          </p:nvPr>
        </p:nvGraphicFramePr>
        <p:xfrm>
          <a:off x="611560" y="1772816"/>
          <a:ext cx="784887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1866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27EAA49-B0F8-4744-B873-86CB5368E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09304"/>
              </p:ext>
            </p:extLst>
          </p:nvPr>
        </p:nvGraphicFramePr>
        <p:xfrm>
          <a:off x="628649" y="1743532"/>
          <a:ext cx="7886701" cy="1374795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2793804147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1462522942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4153832626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461155842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07488375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99451520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065891481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185448076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894518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714364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56.217.831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56.217.831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23.228.386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36558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15.948.171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15.948.171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3.855.313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01159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4.828.597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4.828.597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0344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34.733.484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34.733.484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18.718.957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468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704.579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704.579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06088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877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969" y="124122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85B9E68-D276-49B3-9F53-54392D079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248404"/>
              </p:ext>
            </p:extLst>
          </p:nvPr>
        </p:nvGraphicFramePr>
        <p:xfrm>
          <a:off x="628651" y="1785530"/>
          <a:ext cx="7886698" cy="1230589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4249318292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412473456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275409423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63621415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55360486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42212465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428242915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634413890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012359130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978939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51106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1.393.548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90790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50.121.999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50.121.999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22.067.551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9696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9.207.798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06288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6.534.543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95206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6.325.210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537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80257" y="6814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4BA9F40-9E95-40D1-B9C5-26EA66999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942635"/>
              </p:ext>
            </p:extLst>
          </p:nvPr>
        </p:nvGraphicFramePr>
        <p:xfrm>
          <a:off x="467544" y="2010443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94537545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9205118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5284140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2324662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8528364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989207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419786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182788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79935651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68764295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35587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23876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567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4.881.959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4.881.959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1.173.461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6152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2.019.945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2.019.945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218.152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4609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4662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6255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4427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8413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2280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50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3159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2070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489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941" y="6241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828102E-07DA-4821-B4D6-460FFD276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02663"/>
              </p:ext>
            </p:extLst>
          </p:nvPr>
        </p:nvGraphicFramePr>
        <p:xfrm>
          <a:off x="406109" y="1916832"/>
          <a:ext cx="7886701" cy="28923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37958174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09630632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0197268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70463947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846260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448708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7808315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908386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69118464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56139022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58371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0425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9.207.798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420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10.811.551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10.811.551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2.643.908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4850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2.265.560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2.265.560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1862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6.159.948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1445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6.159.948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976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9.257.576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9.257.576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4.628.788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9145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2445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0879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921.324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6465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7323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594.437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594.437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2157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784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9193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2078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235.236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02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3861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476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36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2873</TotalTime>
  <Words>1576</Words>
  <Application>Microsoft Office PowerPoint</Application>
  <PresentationFormat>Presentación en pantalla (4:3)</PresentationFormat>
  <Paragraphs>757</Paragraphs>
  <Slides>11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MARZO DE 2019 PARTIDA 27: MINISTERIO DE LA MUJER Y LA EQUIDAD DE GÉNERO</vt:lpstr>
      <vt:lpstr>EJECUCIÓN ACUMULADA DE GASTOS A MARZO DE 2019  PARTIDA 27 MINISTERIO DE LA MUJER Y EQUIDAD DE GÉNERO</vt:lpstr>
      <vt:lpstr>Presentación de PowerPoint</vt:lpstr>
      <vt:lpstr>Presentación de PowerPoint</vt:lpstr>
      <vt:lpstr>Presentación de PowerPoint</vt:lpstr>
      <vt:lpstr>EJECUCIÓN ACUMULADA DE GASTOS A MARZO DE 2019  PARTIDA 27 MINISTERIO DE LA MUJER Y EQUIDAD DE GÉNERO</vt:lpstr>
      <vt:lpstr>EJECUCIÓN ACUMULADA DE GASTOS A MARZO DE 2019  PARTIDA 27 RESUMEN POR CAPÍTULOS</vt:lpstr>
      <vt:lpstr>EJECUCIÓN ACUMULADA DE GASTOS A MARZO DE 2019  PARTIDA 27. CAPÍTULO 01. PROGRAMA 01:  SUBSECRETARÍA DE LA MUJER Y LA EQUIDAD DE GÉNERO</vt:lpstr>
      <vt:lpstr>EJECUCIÓN ACUMULADA DE GASTOS A MARZO DE 2019  PARTIDA 27. CAPÍTULO 02. PROGRAMA 01:  SERVICIO NACIONAL DE LA MUJER Y LA EQUIDAD DE GÉNERO</vt:lpstr>
      <vt:lpstr>EJECUCIÓN ACUMULADA DE GASTOS A MARZO DE 2019  PARTIDA 27. CAPÍTULO 02. PROGRAMA 02:  MUJER Y TRABAJO </vt:lpstr>
      <vt:lpstr>EJECUCIÓN ACUMULADA DE GASTOS A MARZO DE 2019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217</cp:revision>
  <cp:lastPrinted>2016-10-11T11:56:42Z</cp:lastPrinted>
  <dcterms:created xsi:type="dcterms:W3CDTF">2016-06-23T13:38:47Z</dcterms:created>
  <dcterms:modified xsi:type="dcterms:W3CDTF">2019-05-24T15:11:33Z</dcterms:modified>
</cp:coreProperties>
</file>