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309" r:id="rId4"/>
    <p:sldId id="304" r:id="rId5"/>
    <p:sldId id="305" r:id="rId6"/>
    <p:sldId id="310" r:id="rId7"/>
    <p:sldId id="312" r:id="rId8"/>
    <p:sldId id="311" r:id="rId9"/>
    <p:sldId id="264" r:id="rId10"/>
    <p:sldId id="263" r:id="rId11"/>
    <p:sldId id="302" r:id="rId12"/>
    <p:sldId id="303" r:id="rId13"/>
    <p:sldId id="299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48" y="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B-4E91-9058-D5379B6BF44F}"/>
            </c:ext>
          </c:extLst>
        </c:ser>
        <c:ser>
          <c:idx val="1"/>
          <c:order val="1"/>
          <c:tx>
            <c:strRef>
              <c:f>'Partida 26'!$C$33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26'!$D$33:$O$33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B-4E91-9058-D5379B6BF44F}"/>
            </c:ext>
          </c:extLst>
        </c:ser>
        <c:ser>
          <c:idx val="2"/>
          <c:order val="2"/>
          <c:tx>
            <c:strRef>
              <c:f>'Partida 26'!$C$34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26'!$D$34:$F$34</c:f>
              <c:numCache>
                <c:formatCode>0.0%</c:formatCode>
                <c:ptCount val="3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1B-4E91-9058-D5379B6BF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26'!$D$28:$O$28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29-46E1-9F6E-2EC1FC8E987E}"/>
            </c:ext>
          </c:extLst>
        </c:ser>
        <c:ser>
          <c:idx val="1"/>
          <c:order val="1"/>
          <c:tx>
            <c:strRef>
              <c:f>'Partida 26'!$C$29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26'!$D$29:$O$29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29-46E1-9F6E-2EC1FC8E987E}"/>
            </c:ext>
          </c:extLst>
        </c:ser>
        <c:ser>
          <c:idx val="2"/>
          <c:order val="2"/>
          <c:tx>
            <c:strRef>
              <c:f>'Partida 26'!$C$30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1.5065913370998116E-2"/>
                  <c:y val="-4.16666666666674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29-46E1-9F6E-2EC1FC8E98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26'!$D$30:$F$30</c:f>
              <c:numCache>
                <c:formatCode>0.0%</c:formatCode>
                <c:ptCount val="3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29-46E1-9F6E-2EC1FC8E9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747" y="5020165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1E1552-27AE-4BE4-82A0-5174E64AE7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901179"/>
              </p:ext>
            </p:extLst>
          </p:nvPr>
        </p:nvGraphicFramePr>
        <p:xfrm>
          <a:off x="580299" y="2204864"/>
          <a:ext cx="7886700" cy="280275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20342731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688378483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03109511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93190012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4393648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41007592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80971330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183676512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974754835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168470267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14918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16936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1.466.286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2609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1.121.122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1433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8121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49982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1.370.485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82000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16590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1841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20841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04847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61344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54900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07762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00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42A7A27-2D43-47D2-9279-4695EC01D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532421"/>
              </p:ext>
            </p:extLst>
          </p:nvPr>
        </p:nvGraphicFramePr>
        <p:xfrm>
          <a:off x="468480" y="1397328"/>
          <a:ext cx="7860248" cy="5075874"/>
        </p:xfrm>
        <a:graphic>
          <a:graphicData uri="http://schemas.openxmlformats.org/drawingml/2006/table">
            <a:tbl>
              <a:tblPr/>
              <a:tblGrid>
                <a:gridCol w="668744">
                  <a:extLst>
                    <a:ext uri="{9D8B030D-6E8A-4147-A177-3AD203B41FA5}">
                      <a16:colId xmlns:a16="http://schemas.microsoft.com/office/drawing/2014/main" val="1119450699"/>
                    </a:ext>
                  </a:extLst>
                </a:gridCol>
                <a:gridCol w="247037">
                  <a:extLst>
                    <a:ext uri="{9D8B030D-6E8A-4147-A177-3AD203B41FA5}">
                      <a16:colId xmlns:a16="http://schemas.microsoft.com/office/drawing/2014/main" val="3115488610"/>
                    </a:ext>
                  </a:extLst>
                </a:gridCol>
                <a:gridCol w="247037">
                  <a:extLst>
                    <a:ext uri="{9D8B030D-6E8A-4147-A177-3AD203B41FA5}">
                      <a16:colId xmlns:a16="http://schemas.microsoft.com/office/drawing/2014/main" val="211459980"/>
                    </a:ext>
                  </a:extLst>
                </a:gridCol>
                <a:gridCol w="2814718">
                  <a:extLst>
                    <a:ext uri="{9D8B030D-6E8A-4147-A177-3AD203B41FA5}">
                      <a16:colId xmlns:a16="http://schemas.microsoft.com/office/drawing/2014/main" val="3275954173"/>
                    </a:ext>
                  </a:extLst>
                </a:gridCol>
                <a:gridCol w="668744">
                  <a:extLst>
                    <a:ext uri="{9D8B030D-6E8A-4147-A177-3AD203B41FA5}">
                      <a16:colId xmlns:a16="http://schemas.microsoft.com/office/drawing/2014/main" val="3416905734"/>
                    </a:ext>
                  </a:extLst>
                </a:gridCol>
                <a:gridCol w="668744">
                  <a:extLst>
                    <a:ext uri="{9D8B030D-6E8A-4147-A177-3AD203B41FA5}">
                      <a16:colId xmlns:a16="http://schemas.microsoft.com/office/drawing/2014/main" val="2521703633"/>
                    </a:ext>
                  </a:extLst>
                </a:gridCol>
                <a:gridCol w="668744">
                  <a:extLst>
                    <a:ext uri="{9D8B030D-6E8A-4147-A177-3AD203B41FA5}">
                      <a16:colId xmlns:a16="http://schemas.microsoft.com/office/drawing/2014/main" val="3769450125"/>
                    </a:ext>
                  </a:extLst>
                </a:gridCol>
                <a:gridCol w="668744">
                  <a:extLst>
                    <a:ext uri="{9D8B030D-6E8A-4147-A177-3AD203B41FA5}">
                      <a16:colId xmlns:a16="http://schemas.microsoft.com/office/drawing/2014/main" val="1231208676"/>
                    </a:ext>
                  </a:extLst>
                </a:gridCol>
                <a:gridCol w="608859">
                  <a:extLst>
                    <a:ext uri="{9D8B030D-6E8A-4147-A177-3AD203B41FA5}">
                      <a16:colId xmlns:a16="http://schemas.microsoft.com/office/drawing/2014/main" val="4109462440"/>
                    </a:ext>
                  </a:extLst>
                </a:gridCol>
                <a:gridCol w="598877">
                  <a:extLst>
                    <a:ext uri="{9D8B030D-6E8A-4147-A177-3AD203B41FA5}">
                      <a16:colId xmlns:a16="http://schemas.microsoft.com/office/drawing/2014/main" val="250642438"/>
                    </a:ext>
                  </a:extLst>
                </a:gridCol>
              </a:tblGrid>
              <a:tr h="755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25" marR="4725" marT="47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33165"/>
                  </a:ext>
                </a:extLst>
              </a:tr>
              <a:tr h="2315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539044"/>
                  </a:ext>
                </a:extLst>
              </a:tr>
              <a:tr h="992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22.233.231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9941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21.381.104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5.600.865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6484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3.521.527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578.845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286132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5221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42070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69.624.313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11.487.055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32416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53.864.898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9.415.265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78407"/>
                  </a:ext>
                </a:extLst>
              </a:tr>
              <a:tr h="165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4.703.530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36647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95952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28257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1.465.523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6716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3682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253.273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76281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26107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339.235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80107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86.986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42755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9286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9262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1.356.828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596485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882.437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81631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82068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15.759.415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2.071.790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433708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870.247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18578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2315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976.674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47133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126.713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66875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126.713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17150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430.380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95.375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5269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50178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15611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9682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51937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291.490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68.293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02540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417687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65416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480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3195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150.682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97121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54634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14.405.022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759529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133063"/>
                  </a:ext>
                </a:extLst>
              </a:tr>
              <a:tr h="94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25" marR="4725" marT="4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58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493688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9E68A84-CC32-40F3-B794-F90955126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785383"/>
              </p:ext>
            </p:extLst>
          </p:nvPr>
        </p:nvGraphicFramePr>
        <p:xfrm>
          <a:off x="590872" y="2089952"/>
          <a:ext cx="7886700" cy="2810953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82563795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04423866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84075931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72776624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07836871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1910507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90342093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909086671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658852799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693490655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9969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0490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92963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69409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31716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2.377.970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2.846.675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72604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695.174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30790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719.497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13823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947.505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1.138.505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3628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93747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2.003.717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1.535.012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54367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67563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706.401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490.401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2697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521.577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9098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951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el año 2019, el Ministerio del Deporte cuenta con un presupuesto aprobado de $132.282 millones,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 distribución por Subtítulos considera: un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57% para Transferencias Corrientes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20% en Gastos en Personal, 11% Transferencias de Capital y 7% Iniciativas de Inversión.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cuanto a los Servicios, los recursos  se destinan en un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al Instituto Nacional del Deporte (IND)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5,9% a Secretaría del Deporte y 3,7% a Fondo del Fomento Deportivo (FFD).</a:t>
            </a: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F6B159-0EF5-4663-81D0-2E00D1433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429000"/>
            <a:ext cx="3467375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343A0F5-45C4-4F7F-ABEF-6FEDAA93B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3429000"/>
            <a:ext cx="4104456" cy="28495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45423"/>
              </p:ext>
            </p:extLst>
          </p:nvPr>
        </p:nvGraphicFramePr>
        <p:xfrm>
          <a:off x="1507518" y="3595218"/>
          <a:ext cx="5987009" cy="3057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EF36ABF4-D793-4C5D-81BE-ED2C94F6E0F4}"/>
              </a:ext>
            </a:extLst>
          </p:cNvPr>
          <p:cNvSpPr/>
          <p:nvPr/>
        </p:nvSpPr>
        <p:spPr>
          <a:xfrm>
            <a:off x="864618" y="1141684"/>
            <a:ext cx="7272808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La ejecución en el mes de marzo fue de $ 13.106 millones, equivalente a un 9,9% del presupuesto vigente, superior en 2,3%  al de igual periodo del año 2018.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100" dirty="0">
                <a:solidFill>
                  <a:prstClr val="black"/>
                </a:solidFill>
              </a:rPr>
              <a:t>Con ello, el gasto acumulado a Marzo asciende a $ 23.740 millones, equivalentes a un 17,9% del presupuesto vigente. No se observa variaciones de presupuesto respecto a la Ley Inicial.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L" sz="1100" dirty="0">
                <a:solidFill>
                  <a:prstClr val="black"/>
                </a:solidFill>
              </a:rPr>
              <a:t>Del comportamiento del gasto mensual de años anteriores del Ministerio, se observa que normalmente inicia el año con una ejecución entre el 2% y 3%, para luego acelerar en el segundo semestre y terminar en diciembre ejecutando en torno al 18%, tal como se muestra en el gráfico de ejecución mensual. </a:t>
            </a:r>
          </a:p>
        </p:txBody>
      </p:sp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766226"/>
              </p:ext>
            </p:extLst>
          </p:nvPr>
        </p:nvGraphicFramePr>
        <p:xfrm>
          <a:off x="457200" y="1628800"/>
          <a:ext cx="81679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4">
            <a:extLst>
              <a:ext uri="{FF2B5EF4-FFF2-40B4-BE49-F238E27FC236}">
                <a16:creationId xmlns:a16="http://schemas.microsoft.com/office/drawing/2014/main" id="{E92D2C54-2C48-489E-8681-2BDA49F49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1" y="5913418"/>
            <a:ext cx="7791450" cy="44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</a:rPr>
              <a:t>Inversiones:</a:t>
            </a:r>
            <a:r>
              <a:rPr lang="es-CL" sz="1100" dirty="0">
                <a:solidFill>
                  <a:prstClr val="black"/>
                </a:solidFill>
              </a:rPr>
              <a:t>  Proyectos de Infraestructura (Iniciativas de Inversión + Transferencias de Capital).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Total 2019  $24.361 millones, (reducción de 18,2% respecto de 2018).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 startAt="5"/>
            </a:pPr>
            <a:r>
              <a:rPr lang="es-CL" sz="1100" b="1" dirty="0">
                <a:solidFill>
                  <a:prstClr val="black"/>
                </a:solidFill>
              </a:rPr>
              <a:t>Se han ejecutado al primer trimestre de 2019, en cada unos de estos subtítulos 0% y  29,8% respectivamente.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Proyectos de Infraestructura inversiones en recintos deportivos de propiedad fiscal y no fiscales (municipales y otros):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CFB6FA-D1E9-4FF5-9987-01D878054FD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7744" y="3350260"/>
          <a:ext cx="3695700" cy="3006090"/>
        </p:xfrm>
        <a:graphic>
          <a:graphicData uri="http://schemas.openxmlformats.org/drawingml/2006/table">
            <a:tbl>
              <a:tblPr/>
              <a:tblGrid>
                <a:gridCol w="2845530">
                  <a:extLst>
                    <a:ext uri="{9D8B030D-6E8A-4147-A177-3AD203B41FA5}">
                      <a16:colId xmlns:a16="http://schemas.microsoft.com/office/drawing/2014/main" val="895895065"/>
                    </a:ext>
                  </a:extLst>
                </a:gridCol>
                <a:gridCol w="850170">
                  <a:extLst>
                    <a:ext uri="{9D8B030D-6E8A-4147-A177-3AD203B41FA5}">
                      <a16:colId xmlns:a16="http://schemas.microsoft.com/office/drawing/2014/main" val="35927284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31 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9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ade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1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312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548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36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909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06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534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88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33 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31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532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608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194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1584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13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52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65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02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</a:rPr>
              <a:t>Inversiones:</a:t>
            </a:r>
            <a:r>
              <a:rPr lang="es-CL" sz="1100" dirty="0">
                <a:solidFill>
                  <a:prstClr val="black"/>
                </a:solidFill>
              </a:rPr>
              <a:t>  Proyectos de Infraestructura (Iniciativas de Inversión + Transferencias de Capital).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Total 2019  $24.361 millones, (reducción de 18,2% respecto de 2018).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buFont typeface="+mj-lt"/>
              <a:buAutoNum type="arabicPeriod" startAt="5"/>
            </a:pPr>
            <a:r>
              <a:rPr lang="es-CL" sz="1100" b="1" dirty="0">
                <a:solidFill>
                  <a:prstClr val="black"/>
                </a:solidFill>
              </a:rPr>
              <a:t>Se han ejecutado al primer trimestre de 2019, en cada unos de estos subtítulos 0% y  29,8% respectivamente.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100" dirty="0">
                <a:solidFill>
                  <a:prstClr val="black"/>
                </a:solidFill>
              </a:rPr>
              <a:t>Proyectos de Infraestructura inversiones en recintos deportivos de propiedad fiscal y no fiscales (municipales y otros): 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FCFB6FA-D1E9-4FF5-9987-01D878054FD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67744" y="3350260"/>
          <a:ext cx="3695700" cy="3006090"/>
        </p:xfrm>
        <a:graphic>
          <a:graphicData uri="http://schemas.openxmlformats.org/drawingml/2006/table">
            <a:tbl>
              <a:tblPr/>
              <a:tblGrid>
                <a:gridCol w="2845530">
                  <a:extLst>
                    <a:ext uri="{9D8B030D-6E8A-4147-A177-3AD203B41FA5}">
                      <a16:colId xmlns:a16="http://schemas.microsoft.com/office/drawing/2014/main" val="895895065"/>
                    </a:ext>
                  </a:extLst>
                </a:gridCol>
                <a:gridCol w="850170">
                  <a:extLst>
                    <a:ext uri="{9D8B030D-6E8A-4147-A177-3AD203B41FA5}">
                      <a16:colId xmlns:a16="http://schemas.microsoft.com/office/drawing/2014/main" val="359272845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31 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9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ade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15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312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5488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36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909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706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534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881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33 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MM$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313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532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608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194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1584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313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528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65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028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37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 presupuesto 2019 implicó un incremento de 6,4% respecto de 2018.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Dicho crecimiento está relacionado a: los juegos Panamericanos y  </a:t>
            </a:r>
            <a:r>
              <a:rPr kumimoji="0" lang="es-CL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Parapanamericanos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2023, los juegos Binacionales, el Rally Dakar y 2 nuevos centros de Elige Vivir Sano.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Dado que el 90% del Presupuesto está en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Transferencias corrientes del IND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 continuación se detalla las principales transferencias: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Fortalecimiento del Deporte de Rendimiento Convencional y Paralímpico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$20.040 millones, para el deporte de alto rendimiento nacional en eventos olímpicos. Plan Piloto Detección de Talentos Regiones del Bío </a:t>
            </a:r>
            <a:r>
              <a:rPr kumimoji="0" lang="es-CL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Bío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Coquimbo y de Aysén; Rally Dakar ($1.314 millones), ATP Tour $319 millones, PGA Tour $41 millones, Vuelta </a:t>
            </a:r>
            <a:r>
              <a:rPr kumimoji="0" lang="es-CL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Ciclistica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$154 millones.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Sistema Nacional de Competencias Deportivas 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($12.590 millones). 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Gestión de Recintos Deportivos: 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Nuevo programa con $7.988 millones para a) Operación Centro Deportivos Integrales de Caldera, San Ramón, Lo Espejo, Punta Arenas, Independencia, Mariquina y Graneros;  b) Centros de Alto Rendimiento de los deportistas de elite (3.300 deportistas); c) Recintos en movimiento: mantención Parque Peñalolén, Polideportivo Renato Raggio en Valparaíso y el Polideportivo Rufino Bernedo de Temuco. d) Estadio Nacional y; e) Otros Recintos Deportivos.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Juegos Panamericanos y Parapanamericanos2023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$5.021 millones.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Deporte Participación Público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$8.325 millones. 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Crecer en Movimiento</a:t>
            </a: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$7.209 millones. ex Escuelas Deportivas Integrales, se reformula el programa incorporando el nivel de enseñanza media. Su objetivo es mejorar la condición física de los beneficiarios a través de juegos, deporte escolar y una estructura articulada. Durante el año 2019, este programa proyecta beneficiar a 221.397 niñas, niños y adolescentes.</a:t>
            </a: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98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4419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0FD9B75-6412-4415-8862-3F292F17B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542782"/>
              </p:ext>
            </p:extLst>
          </p:nvPr>
        </p:nvGraphicFramePr>
        <p:xfrm>
          <a:off x="611560" y="1896727"/>
          <a:ext cx="7543798" cy="25336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371444909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327544965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1502900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21737113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361142620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602934239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96377037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597258740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933421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5488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23.740.982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49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3505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802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36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75.376.485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11.651.347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3414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66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4276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152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766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28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8791" y="3593979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585335-C45C-44F3-BE38-B0E670E5F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214039"/>
              </p:ext>
            </p:extLst>
          </p:nvPr>
        </p:nvGraphicFramePr>
        <p:xfrm>
          <a:off x="628650" y="2293673"/>
          <a:ext cx="7886699" cy="1300306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2190514305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3125412475"/>
                    </a:ext>
                  </a:extLst>
                </a:gridCol>
                <a:gridCol w="2508642">
                  <a:extLst>
                    <a:ext uri="{9D8B030D-6E8A-4147-A177-3AD203B41FA5}">
                      <a16:colId xmlns:a16="http://schemas.microsoft.com/office/drawing/2014/main" val="2957223885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4252229781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409403779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613560372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2827058109"/>
                    </a:ext>
                  </a:extLst>
                </a:gridCol>
                <a:gridCol w="682396">
                  <a:extLst>
                    <a:ext uri="{9D8B030D-6E8A-4147-A177-3AD203B41FA5}">
                      <a16:colId xmlns:a16="http://schemas.microsoft.com/office/drawing/2014/main" val="3076345064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2813018590"/>
                    </a:ext>
                  </a:extLst>
                </a:gridCol>
              </a:tblGrid>
              <a:tr h="14274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197842"/>
                  </a:ext>
                </a:extLst>
              </a:tr>
              <a:tr h="43715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897009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7.753.173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1.466.286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498607"/>
                  </a:ext>
                </a:extLst>
              </a:tr>
              <a:tr h="22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124.529.474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22.274.696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25813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119.914.130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22.233.231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244806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4.615.344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41.465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83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2422</Words>
  <Application>Microsoft Office PowerPoint</Application>
  <PresentationFormat>Presentación en pantalla (4:3)</PresentationFormat>
  <Paragraphs>1054</Paragraphs>
  <Slides>12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MARZO 2019 PARTIDA 26: MINISTERIO DEL DEPORTE</vt:lpstr>
      <vt:lpstr>EJECUCIÓN ACUMULADA DE GASTOS A MARZO 2019  PARTIDA 26 MINISTERIO DEL DEPORTE</vt:lpstr>
      <vt:lpstr>EJCUCIÓN ACUMULADA DE GASTOS A MARZO DE 2019  PARTIDA 26 MINISTERIO DEL DEPORTE</vt:lpstr>
      <vt:lpstr>EJCUCIÓN ACUMULADA DE GASTOS A MARZO DE 2019  PARTIDA 26 MINISTERIO DEL DEPORTE</vt:lpstr>
      <vt:lpstr>EJECUCIÓN ACUMULADA DE GASTOS A MARZO 2019  PARTIDA 26 MINISTERIO DEL DEPORTE</vt:lpstr>
      <vt:lpstr>EJECUCIÓN ACUMULADA DE GASTOS A MARZO 2019  PARTIDA 26 MINISTERIO DEL DEPORTE</vt:lpstr>
      <vt:lpstr>EJECUCIÓN ACUMULADA DE GASTOS A MARZO 2019  PARTIDA 26 MINISTERIO DEL DEPORTE</vt:lpstr>
      <vt:lpstr>EJECUCIÓN ACUMULADA DE GASTOS A MARZO DE 2019  PARTIDA 26 MINISTERIO DEL DEPORTE</vt:lpstr>
      <vt:lpstr>EJECUCIÓN ACUMULADA DE GASTOS A MARZO 2019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253</cp:revision>
  <cp:lastPrinted>2016-07-14T20:27:16Z</cp:lastPrinted>
  <dcterms:created xsi:type="dcterms:W3CDTF">2016-06-23T13:38:47Z</dcterms:created>
  <dcterms:modified xsi:type="dcterms:W3CDTF">2019-05-31T21:31:22Z</dcterms:modified>
</cp:coreProperties>
</file>