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263" r:id="rId9"/>
    <p:sldId id="307" r:id="rId10"/>
    <p:sldId id="302" r:id="rId11"/>
    <p:sldId id="303" r:id="rId12"/>
    <p:sldId id="299" r:id="rId13"/>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86" y="11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71C9-4EC5-879F-1EAB54AEC7BB}"/>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71C9-4EC5-879F-1EAB54AEC7BB}"/>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25'!$D$34:$F$34</c:f>
              <c:numCache>
                <c:formatCode>0.0%</c:formatCode>
                <c:ptCount val="3"/>
                <c:pt idx="0">
                  <c:v>5.3696579100964793E-2</c:v>
                </c:pt>
                <c:pt idx="1">
                  <c:v>5.4080495431206098E-2</c:v>
                </c:pt>
                <c:pt idx="2">
                  <c:v>9.1615947666138217E-2</c:v>
                </c:pt>
              </c:numCache>
            </c:numRef>
          </c:val>
          <c:extLst>
            <c:ext xmlns:c16="http://schemas.microsoft.com/office/drawing/2014/chart" uri="{C3380CC4-5D6E-409C-BE32-E72D297353CC}">
              <c16:uniqueId val="{00000002-71C9-4EC5-879F-1EAB54AEC7BB}"/>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FE68-4404-BB54-37FD26583F99}"/>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FE68-4404-BB54-37FD26583F99}"/>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E68-4404-BB54-37FD26583F99}"/>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E68-4404-BB54-37FD26583F99}"/>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E68-4404-BB54-37FD26583F99}"/>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E68-4404-BB54-37FD26583F99}"/>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25'!$D$30:$F$30</c:f>
              <c:numCache>
                <c:formatCode>0.0%</c:formatCode>
                <c:ptCount val="3"/>
                <c:pt idx="0">
                  <c:v>5.3696579100964793E-2</c:v>
                </c:pt>
                <c:pt idx="1">
                  <c:v>0.10777707453217089</c:v>
                </c:pt>
                <c:pt idx="2">
                  <c:v>0.19898350215564234</c:v>
                </c:pt>
              </c:numCache>
            </c:numRef>
          </c:val>
          <c:smooth val="0"/>
          <c:extLst>
            <c:ext xmlns:c16="http://schemas.microsoft.com/office/drawing/2014/chart" uri="{C3380CC4-5D6E-409C-BE32-E72D297353CC}">
              <c16:uniqueId val="{00000006-FE68-4404-BB54-37FD26583F99}"/>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06-06-2019</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06-06-2019</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MARZO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0F968320-3CBD-4066-ACCD-EF71B76B3224}"/>
              </a:ext>
            </a:extLst>
          </p:cNvPr>
          <p:cNvGraphicFramePr>
            <a:graphicFrameLocks noGrp="1"/>
          </p:cNvGraphicFramePr>
          <p:nvPr/>
        </p:nvGraphicFramePr>
        <p:xfrm>
          <a:off x="628651" y="2772299"/>
          <a:ext cx="7886698" cy="2457989"/>
        </p:xfrm>
        <a:graphic>
          <a:graphicData uri="http://schemas.openxmlformats.org/drawingml/2006/table">
            <a:tbl>
              <a:tblPr/>
              <a:tblGrid>
                <a:gridCol w="670995">
                  <a:extLst>
                    <a:ext uri="{9D8B030D-6E8A-4147-A177-3AD203B41FA5}">
                      <a16:colId xmlns:a16="http://schemas.microsoft.com/office/drawing/2014/main" val="3872150917"/>
                    </a:ext>
                  </a:extLst>
                </a:gridCol>
                <a:gridCol w="247868">
                  <a:extLst>
                    <a:ext uri="{9D8B030D-6E8A-4147-A177-3AD203B41FA5}">
                      <a16:colId xmlns:a16="http://schemas.microsoft.com/office/drawing/2014/main" val="2997031496"/>
                    </a:ext>
                  </a:extLst>
                </a:gridCol>
                <a:gridCol w="247868">
                  <a:extLst>
                    <a:ext uri="{9D8B030D-6E8A-4147-A177-3AD203B41FA5}">
                      <a16:colId xmlns:a16="http://schemas.microsoft.com/office/drawing/2014/main" val="2014139612"/>
                    </a:ext>
                  </a:extLst>
                </a:gridCol>
                <a:gridCol w="2824189">
                  <a:extLst>
                    <a:ext uri="{9D8B030D-6E8A-4147-A177-3AD203B41FA5}">
                      <a16:colId xmlns:a16="http://schemas.microsoft.com/office/drawing/2014/main" val="2739540865"/>
                    </a:ext>
                  </a:extLst>
                </a:gridCol>
                <a:gridCol w="670995">
                  <a:extLst>
                    <a:ext uri="{9D8B030D-6E8A-4147-A177-3AD203B41FA5}">
                      <a16:colId xmlns:a16="http://schemas.microsoft.com/office/drawing/2014/main" val="1432667817"/>
                    </a:ext>
                  </a:extLst>
                </a:gridCol>
                <a:gridCol w="670995">
                  <a:extLst>
                    <a:ext uri="{9D8B030D-6E8A-4147-A177-3AD203B41FA5}">
                      <a16:colId xmlns:a16="http://schemas.microsoft.com/office/drawing/2014/main" val="1906615872"/>
                    </a:ext>
                  </a:extLst>
                </a:gridCol>
                <a:gridCol w="670995">
                  <a:extLst>
                    <a:ext uri="{9D8B030D-6E8A-4147-A177-3AD203B41FA5}">
                      <a16:colId xmlns:a16="http://schemas.microsoft.com/office/drawing/2014/main" val="3903734282"/>
                    </a:ext>
                  </a:extLst>
                </a:gridCol>
                <a:gridCol w="670995">
                  <a:extLst>
                    <a:ext uri="{9D8B030D-6E8A-4147-A177-3AD203B41FA5}">
                      <a16:colId xmlns:a16="http://schemas.microsoft.com/office/drawing/2014/main" val="2991677566"/>
                    </a:ext>
                  </a:extLst>
                </a:gridCol>
                <a:gridCol w="610907">
                  <a:extLst>
                    <a:ext uri="{9D8B030D-6E8A-4147-A177-3AD203B41FA5}">
                      <a16:colId xmlns:a16="http://schemas.microsoft.com/office/drawing/2014/main" val="3598675479"/>
                    </a:ext>
                  </a:extLst>
                </a:gridCol>
                <a:gridCol w="600891">
                  <a:extLst>
                    <a:ext uri="{9D8B030D-6E8A-4147-A177-3AD203B41FA5}">
                      <a16:colId xmlns:a16="http://schemas.microsoft.com/office/drawing/2014/main" val="3818171098"/>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97843815"/>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985361621"/>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14.660.758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14.880.062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3.411.041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850886"/>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10.262.691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10.262.691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2.618.653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2656648"/>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2.105.636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2.105.636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333.587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810855"/>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232.984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82752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232.984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741518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de Procesos de Evaluación de Impacto Ambiental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1.231.521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1.231.521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146.657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9603407"/>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Sistema SEIA Electrónico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709.783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709.783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86.327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921236"/>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350.127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350.127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499598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35.020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35.020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535017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7.725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7.725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2096425"/>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380770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119.769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119.769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9950996"/>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177.543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177.543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0202690"/>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40946157"/>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011178692"/>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A2F5C003-102B-4F43-8794-606E8C96B07B}"/>
              </a:ext>
            </a:extLst>
          </p:cNvPr>
          <p:cNvGraphicFramePr>
            <a:graphicFrameLocks noGrp="1"/>
          </p:cNvGraphicFramePr>
          <p:nvPr/>
        </p:nvGraphicFramePr>
        <p:xfrm>
          <a:off x="628650" y="2599912"/>
          <a:ext cx="7886700" cy="2802764"/>
        </p:xfrm>
        <a:graphic>
          <a:graphicData uri="http://schemas.openxmlformats.org/drawingml/2006/table">
            <a:tbl>
              <a:tblPr/>
              <a:tblGrid>
                <a:gridCol w="724096">
                  <a:extLst>
                    <a:ext uri="{9D8B030D-6E8A-4147-A177-3AD203B41FA5}">
                      <a16:colId xmlns:a16="http://schemas.microsoft.com/office/drawing/2014/main" val="2199508210"/>
                    </a:ext>
                  </a:extLst>
                </a:gridCol>
                <a:gridCol w="267483">
                  <a:extLst>
                    <a:ext uri="{9D8B030D-6E8A-4147-A177-3AD203B41FA5}">
                      <a16:colId xmlns:a16="http://schemas.microsoft.com/office/drawing/2014/main" val="1697617422"/>
                    </a:ext>
                  </a:extLst>
                </a:gridCol>
                <a:gridCol w="267483">
                  <a:extLst>
                    <a:ext uri="{9D8B030D-6E8A-4147-A177-3AD203B41FA5}">
                      <a16:colId xmlns:a16="http://schemas.microsoft.com/office/drawing/2014/main" val="4008228755"/>
                    </a:ext>
                  </a:extLst>
                </a:gridCol>
                <a:gridCol w="2423559">
                  <a:extLst>
                    <a:ext uri="{9D8B030D-6E8A-4147-A177-3AD203B41FA5}">
                      <a16:colId xmlns:a16="http://schemas.microsoft.com/office/drawing/2014/main" val="2525842688"/>
                    </a:ext>
                  </a:extLst>
                </a:gridCol>
                <a:gridCol w="724096">
                  <a:extLst>
                    <a:ext uri="{9D8B030D-6E8A-4147-A177-3AD203B41FA5}">
                      <a16:colId xmlns:a16="http://schemas.microsoft.com/office/drawing/2014/main" val="2274490939"/>
                    </a:ext>
                  </a:extLst>
                </a:gridCol>
                <a:gridCol w="724096">
                  <a:extLst>
                    <a:ext uri="{9D8B030D-6E8A-4147-A177-3AD203B41FA5}">
                      <a16:colId xmlns:a16="http://schemas.microsoft.com/office/drawing/2014/main" val="1944636194"/>
                    </a:ext>
                  </a:extLst>
                </a:gridCol>
                <a:gridCol w="724096">
                  <a:extLst>
                    <a:ext uri="{9D8B030D-6E8A-4147-A177-3AD203B41FA5}">
                      <a16:colId xmlns:a16="http://schemas.microsoft.com/office/drawing/2014/main" val="351121244"/>
                    </a:ext>
                  </a:extLst>
                </a:gridCol>
                <a:gridCol w="724096">
                  <a:extLst>
                    <a:ext uri="{9D8B030D-6E8A-4147-A177-3AD203B41FA5}">
                      <a16:colId xmlns:a16="http://schemas.microsoft.com/office/drawing/2014/main" val="2788709944"/>
                    </a:ext>
                  </a:extLst>
                </a:gridCol>
                <a:gridCol w="659251">
                  <a:extLst>
                    <a:ext uri="{9D8B030D-6E8A-4147-A177-3AD203B41FA5}">
                      <a16:colId xmlns:a16="http://schemas.microsoft.com/office/drawing/2014/main" val="3193159189"/>
                    </a:ext>
                  </a:extLst>
                </a:gridCol>
                <a:gridCol w="648444">
                  <a:extLst>
                    <a:ext uri="{9D8B030D-6E8A-4147-A177-3AD203B41FA5}">
                      <a16:colId xmlns:a16="http://schemas.microsoft.com/office/drawing/2014/main" val="4212056218"/>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97859387"/>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61735150"/>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2.368.848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21,2%</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3804945"/>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8.067.738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8.067.738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1.784.382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163108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1.994.349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1.994.349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280.339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3252810"/>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130303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4951275"/>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85.195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095973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85.195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247000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Fiscalización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85.195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8563472"/>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39.684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636885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47.283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47.283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599223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834922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910953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62.372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16.244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62575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22.903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9486065"/>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850543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09694643"/>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MARZO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p>
          <a:p>
            <a:pPr lvl="0" algn="just">
              <a:spcBef>
                <a:spcPts val="0"/>
              </a:spcBef>
              <a:buFont typeface="+mj-lt"/>
              <a:buAutoNum type="arabicPeriod"/>
            </a:pPr>
            <a:endParaRPr lang="es-MX" sz="1050" dirty="0">
              <a:solidFill>
                <a:prstClr val="black"/>
              </a:solidFill>
            </a:endParaRPr>
          </a:p>
          <a:p>
            <a:pPr algn="just">
              <a:spcBef>
                <a:spcPts val="0"/>
              </a:spcBef>
            </a:pPr>
            <a:r>
              <a:rPr lang="es-MX" sz="1050" dirty="0">
                <a:solidFill>
                  <a:prstClr val="black"/>
                </a:solidFill>
              </a:rPr>
              <a:t>Este Presupuesto se distribuye, por Subtítulos,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4862870"/>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marzo fue de </a:t>
            </a:r>
            <a:r>
              <a:rPr lang="es-CL" sz="1050" b="1" dirty="0">
                <a:solidFill>
                  <a:prstClr val="black"/>
                </a:solidFill>
              </a:rPr>
              <a:t>$5.287 millones, equivalente a un 9,2%, superior al presentado en el mismo mes del año anterior. </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En el siguiente gráfico vemos que la ejecución presupuestaria mensual de la Partida para el año 2019 tiene un comportamiento similar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7104539"/>
              </p:ext>
            </p:extLst>
          </p:nvPr>
        </p:nvGraphicFramePr>
        <p:xfrm>
          <a:off x="1946958" y="3059628"/>
          <a:ext cx="5145558" cy="32646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3.- Con ello, </a:t>
            </a:r>
            <a:r>
              <a:rPr lang="es-CL" sz="1050" b="1" dirty="0">
                <a:solidFill>
                  <a:prstClr val="black"/>
                </a:solidFill>
              </a:rPr>
              <a:t>la ejecución acumulada del Ministerio de Medio Ambiente asciende a $11.484 millones, equivalente a un 19,9%, </a:t>
            </a:r>
            <a:r>
              <a:rPr lang="es-CL" sz="1050" dirty="0">
                <a:solidFill>
                  <a:prstClr val="black"/>
                </a:solidFill>
              </a:rPr>
              <a:t>en línea con la ejecución de años anteriores.</a:t>
            </a: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4.- Vía decretos de modificación presupuestaria, la autorización inicial de gastos se vio incrementada en el mes de marzo por $219, destinados a Servicio de la Deuda, correspondiente a deuda flotante del Servicio de Evaluación Ambiental, y que se relaciona con operaciones del año anterior.</a:t>
            </a:r>
          </a:p>
          <a:p>
            <a:endParaRPr lang="es-CL" dirty="0"/>
          </a:p>
        </p:txBody>
      </p:sp>
      <p:graphicFrame>
        <p:nvGraphicFramePr>
          <p:cNvPr id="10"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131932134"/>
              </p:ext>
            </p:extLst>
          </p:nvPr>
        </p:nvGraphicFramePr>
        <p:xfrm>
          <a:off x="1979712" y="2992438"/>
          <a:ext cx="5057775" cy="3133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908720"/>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24525" y="5157192"/>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755576" y="2060848"/>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7" name="Tabla 6">
            <a:extLst>
              <a:ext uri="{FF2B5EF4-FFF2-40B4-BE49-F238E27FC236}">
                <a16:creationId xmlns:a16="http://schemas.microsoft.com/office/drawing/2014/main" id="{476CBA4E-AC99-47D7-AAC9-36F036806A26}"/>
              </a:ext>
            </a:extLst>
          </p:cNvPr>
          <p:cNvGraphicFramePr>
            <a:graphicFrameLocks noGrp="1"/>
          </p:cNvGraphicFramePr>
          <p:nvPr/>
        </p:nvGraphicFramePr>
        <p:xfrm>
          <a:off x="628650" y="3127194"/>
          <a:ext cx="7886700" cy="1748200"/>
        </p:xfrm>
        <a:graphic>
          <a:graphicData uri="http://schemas.openxmlformats.org/drawingml/2006/table">
            <a:tbl>
              <a:tblPr/>
              <a:tblGrid>
                <a:gridCol w="715032">
                  <a:extLst>
                    <a:ext uri="{9D8B030D-6E8A-4147-A177-3AD203B41FA5}">
                      <a16:colId xmlns:a16="http://schemas.microsoft.com/office/drawing/2014/main" val="3614888564"/>
                    </a:ext>
                  </a:extLst>
                </a:gridCol>
                <a:gridCol w="3009540">
                  <a:extLst>
                    <a:ext uri="{9D8B030D-6E8A-4147-A177-3AD203B41FA5}">
                      <a16:colId xmlns:a16="http://schemas.microsoft.com/office/drawing/2014/main" val="1723311208"/>
                    </a:ext>
                  </a:extLst>
                </a:gridCol>
                <a:gridCol w="715032">
                  <a:extLst>
                    <a:ext uri="{9D8B030D-6E8A-4147-A177-3AD203B41FA5}">
                      <a16:colId xmlns:a16="http://schemas.microsoft.com/office/drawing/2014/main" val="3590595078"/>
                    </a:ext>
                  </a:extLst>
                </a:gridCol>
                <a:gridCol w="715032">
                  <a:extLst>
                    <a:ext uri="{9D8B030D-6E8A-4147-A177-3AD203B41FA5}">
                      <a16:colId xmlns:a16="http://schemas.microsoft.com/office/drawing/2014/main" val="725952892"/>
                    </a:ext>
                  </a:extLst>
                </a:gridCol>
                <a:gridCol w="715032">
                  <a:extLst>
                    <a:ext uri="{9D8B030D-6E8A-4147-A177-3AD203B41FA5}">
                      <a16:colId xmlns:a16="http://schemas.microsoft.com/office/drawing/2014/main" val="2557701773"/>
                    </a:ext>
                  </a:extLst>
                </a:gridCol>
                <a:gridCol w="715032">
                  <a:extLst>
                    <a:ext uri="{9D8B030D-6E8A-4147-A177-3AD203B41FA5}">
                      <a16:colId xmlns:a16="http://schemas.microsoft.com/office/drawing/2014/main" val="3701542964"/>
                    </a:ext>
                  </a:extLst>
                </a:gridCol>
                <a:gridCol w="651000">
                  <a:extLst>
                    <a:ext uri="{9D8B030D-6E8A-4147-A177-3AD203B41FA5}">
                      <a16:colId xmlns:a16="http://schemas.microsoft.com/office/drawing/2014/main" val="1792406354"/>
                    </a:ext>
                  </a:extLst>
                </a:gridCol>
                <a:gridCol w="651000">
                  <a:extLst>
                    <a:ext uri="{9D8B030D-6E8A-4147-A177-3AD203B41FA5}">
                      <a16:colId xmlns:a16="http://schemas.microsoft.com/office/drawing/2014/main" val="2128142710"/>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65536223"/>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71929761"/>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57.496.903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57.716.207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219.304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11.484.573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6657607"/>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34.243.167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34.243.167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8.509.387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328530"/>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11.479.319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11.479.319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1.314.319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5923454"/>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8054837"/>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10.170.630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10.170.630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1.215.017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5046955"/>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1.600.787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1.600.787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46.298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28147865"/>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222.304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219.304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374.288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12476,3%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168,4%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180887321"/>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r>
              <a:rPr lang="es-MX" sz="1050" b="1" dirty="0">
                <a:solidFill>
                  <a:prstClr val="black"/>
                </a:solidFill>
              </a:rPr>
              <a:t>Subsecretaría</a:t>
            </a:r>
            <a:r>
              <a:rPr lang="es-MX" sz="1050" dirty="0">
                <a:solidFill>
                  <a:prstClr val="black"/>
                </a:solidFill>
              </a:rPr>
              <a:t> s</a:t>
            </a:r>
            <a:r>
              <a:rPr lang="es-CL" sz="1050" dirty="0">
                <a:solidFill>
                  <a:prstClr val="black"/>
                </a:solidFill>
              </a:rPr>
              <a:t>e incorporan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a:p>
            <a:pPr lvl="0" algn="just">
              <a:spcBef>
                <a:spcPts val="0"/>
              </a:spcBef>
            </a:pPr>
            <a:r>
              <a:rPr lang="es-CL" sz="1050" dirty="0">
                <a:solidFill>
                  <a:prstClr val="black"/>
                </a:solidFill>
              </a:rPr>
              <a:t>El </a:t>
            </a:r>
            <a:r>
              <a:rPr lang="es-CL" sz="1050" b="1" dirty="0">
                <a:solidFill>
                  <a:prstClr val="black"/>
                </a:solidFill>
              </a:rPr>
              <a:t>Servicio de Evaluación Ambiental</a:t>
            </a:r>
            <a:r>
              <a:rPr lang="es-CL" sz="1050" dirty="0">
                <a:solidFill>
                  <a:prstClr val="black"/>
                </a:solidFill>
              </a:rPr>
              <a:t>, incorporará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lvl="0" algn="just">
              <a:spcBef>
                <a:spcPts val="0"/>
              </a:spcBef>
              <a:buFont typeface="+mj-lt"/>
              <a:buAutoNum type="arabicPeriod"/>
            </a:pPr>
            <a:endParaRPr lang="es-CL" sz="1050" dirty="0">
              <a:solidFill>
                <a:prstClr val="black"/>
              </a:solidFill>
            </a:endParaRPr>
          </a:p>
          <a:p>
            <a:pPr lvl="0" algn="just">
              <a:spcBef>
                <a:spcPts val="0"/>
              </a:spcBef>
            </a:pPr>
            <a:r>
              <a:rPr lang="es-CL" sz="1100" dirty="0">
                <a:solidFill>
                  <a:prstClr val="black"/>
                </a:solidFill>
              </a:rPr>
              <a:t>Finalmente, para la </a:t>
            </a:r>
            <a:r>
              <a:rPr lang="es-CL" sz="1100" b="1" dirty="0">
                <a:solidFill>
                  <a:prstClr val="black"/>
                </a:solidFill>
              </a:rPr>
              <a:t>Superintendencia del Medio Ambiente</a:t>
            </a:r>
            <a:r>
              <a:rPr lang="es-CL" sz="1100" dirty="0">
                <a:solidFill>
                  <a:prstClr val="black"/>
                </a:solidFill>
              </a:rPr>
              <a:t>, 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MARZO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6765" y="887814"/>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539553" y="4581128"/>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603369" y="2865206"/>
            <a:ext cx="7848872"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4" name="Tabla 3">
            <a:extLst>
              <a:ext uri="{FF2B5EF4-FFF2-40B4-BE49-F238E27FC236}">
                <a16:creationId xmlns:a16="http://schemas.microsoft.com/office/drawing/2014/main" id="{289FF9BC-0612-46F0-9B48-2966020C1D10}"/>
              </a:ext>
            </a:extLst>
          </p:cNvPr>
          <p:cNvGraphicFramePr>
            <a:graphicFrameLocks noGrp="1"/>
          </p:cNvGraphicFramePr>
          <p:nvPr/>
        </p:nvGraphicFramePr>
        <p:xfrm>
          <a:off x="628650" y="3509058"/>
          <a:ext cx="7886699" cy="984471"/>
        </p:xfrm>
        <a:graphic>
          <a:graphicData uri="http://schemas.openxmlformats.org/drawingml/2006/table">
            <a:tbl>
              <a:tblPr/>
              <a:tblGrid>
                <a:gridCol w="692768">
                  <a:extLst>
                    <a:ext uri="{9D8B030D-6E8A-4147-A177-3AD203B41FA5}">
                      <a16:colId xmlns:a16="http://schemas.microsoft.com/office/drawing/2014/main" val="2963243748"/>
                    </a:ext>
                  </a:extLst>
                </a:gridCol>
                <a:gridCol w="255911">
                  <a:extLst>
                    <a:ext uri="{9D8B030D-6E8A-4147-A177-3AD203B41FA5}">
                      <a16:colId xmlns:a16="http://schemas.microsoft.com/office/drawing/2014/main" val="148560417"/>
                    </a:ext>
                  </a:extLst>
                </a:gridCol>
                <a:gridCol w="2915830">
                  <a:extLst>
                    <a:ext uri="{9D8B030D-6E8A-4147-A177-3AD203B41FA5}">
                      <a16:colId xmlns:a16="http://schemas.microsoft.com/office/drawing/2014/main" val="2580443600"/>
                    </a:ext>
                  </a:extLst>
                </a:gridCol>
                <a:gridCol w="692768">
                  <a:extLst>
                    <a:ext uri="{9D8B030D-6E8A-4147-A177-3AD203B41FA5}">
                      <a16:colId xmlns:a16="http://schemas.microsoft.com/office/drawing/2014/main" val="3401562074"/>
                    </a:ext>
                  </a:extLst>
                </a:gridCol>
                <a:gridCol w="692768">
                  <a:extLst>
                    <a:ext uri="{9D8B030D-6E8A-4147-A177-3AD203B41FA5}">
                      <a16:colId xmlns:a16="http://schemas.microsoft.com/office/drawing/2014/main" val="4025576891"/>
                    </a:ext>
                  </a:extLst>
                </a:gridCol>
                <a:gridCol w="692768">
                  <a:extLst>
                    <a:ext uri="{9D8B030D-6E8A-4147-A177-3AD203B41FA5}">
                      <a16:colId xmlns:a16="http://schemas.microsoft.com/office/drawing/2014/main" val="4294523791"/>
                    </a:ext>
                  </a:extLst>
                </a:gridCol>
                <a:gridCol w="692768">
                  <a:extLst>
                    <a:ext uri="{9D8B030D-6E8A-4147-A177-3AD203B41FA5}">
                      <a16:colId xmlns:a16="http://schemas.microsoft.com/office/drawing/2014/main" val="3335475850"/>
                    </a:ext>
                  </a:extLst>
                </a:gridCol>
                <a:gridCol w="630729">
                  <a:extLst>
                    <a:ext uri="{9D8B030D-6E8A-4147-A177-3AD203B41FA5}">
                      <a16:colId xmlns:a16="http://schemas.microsoft.com/office/drawing/2014/main" val="2705365336"/>
                    </a:ext>
                  </a:extLst>
                </a:gridCol>
                <a:gridCol w="620389">
                  <a:extLst>
                    <a:ext uri="{9D8B030D-6E8A-4147-A177-3AD203B41FA5}">
                      <a16:colId xmlns:a16="http://schemas.microsoft.com/office/drawing/2014/main" val="3956485817"/>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541908934"/>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551612442"/>
                  </a:ext>
                </a:extLst>
              </a:tr>
              <a:tr h="172282">
                <a:tc>
                  <a:txBody>
                    <a:bodyPr/>
                    <a:lstStyle/>
                    <a:p>
                      <a:pPr algn="ctr" fontAlgn="ctr"/>
                      <a:r>
                        <a:rPr lang="es-CL" sz="8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31.647.349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5.704.684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4765412"/>
                  </a:ext>
                </a:extLst>
              </a:tr>
              <a:tr h="131263">
                <a:tc>
                  <a:txBody>
                    <a:bodyPr/>
                    <a:lstStyle/>
                    <a:p>
                      <a:pPr algn="ctr" fontAlgn="ctr"/>
                      <a:r>
                        <a:rPr lang="es-CL" sz="800" b="1" i="0" u="none" strike="noStrike">
                          <a:solidFill>
                            <a:srgbClr val="000000"/>
                          </a:solidFill>
                          <a:effectLst/>
                          <a:latin typeface="Calibri" panose="020F0502020204030204" pitchFamily="34" charset="0"/>
                        </a:rPr>
                        <a:t>02</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Evaluación Ambiental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14.880.062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219.304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3.411.041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7998206"/>
                  </a:ext>
                </a:extLst>
              </a:tr>
              <a:tr h="147671">
                <a:tc>
                  <a:txBody>
                    <a:bodyPr/>
                    <a:lstStyle/>
                    <a:p>
                      <a:pPr algn="ctr" fontAlgn="ctr"/>
                      <a:r>
                        <a:rPr lang="es-CL" sz="800" b="1" i="0" u="none" strike="noStrike">
                          <a:solidFill>
                            <a:srgbClr val="000000"/>
                          </a:solidFill>
                          <a:effectLst/>
                          <a:latin typeface="Calibri" panose="020F0502020204030204" pitchFamily="34" charset="0"/>
                        </a:rPr>
                        <a:t>03</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2.368.848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21,2%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022129748"/>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a:t>
            </a:r>
          </a:p>
          <a:p>
            <a:pPr algn="just"/>
            <a:endParaRPr lang="es-CL" sz="1100" dirty="0"/>
          </a:p>
          <a:p>
            <a:pPr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8</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MARZO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2" name="Tabla 1">
            <a:extLst>
              <a:ext uri="{FF2B5EF4-FFF2-40B4-BE49-F238E27FC236}">
                <a16:creationId xmlns:a16="http://schemas.microsoft.com/office/drawing/2014/main" id="{A1512E0E-0B24-4E8B-9AEA-86EB69B9760B}"/>
              </a:ext>
            </a:extLst>
          </p:cNvPr>
          <p:cNvGraphicFramePr>
            <a:graphicFrameLocks noGrp="1"/>
          </p:cNvGraphicFramePr>
          <p:nvPr/>
        </p:nvGraphicFramePr>
        <p:xfrm>
          <a:off x="628651" y="1877115"/>
          <a:ext cx="7886698" cy="4248357"/>
        </p:xfrm>
        <a:graphic>
          <a:graphicData uri="http://schemas.openxmlformats.org/drawingml/2006/table">
            <a:tbl>
              <a:tblPr/>
              <a:tblGrid>
                <a:gridCol w="670995">
                  <a:extLst>
                    <a:ext uri="{9D8B030D-6E8A-4147-A177-3AD203B41FA5}">
                      <a16:colId xmlns:a16="http://schemas.microsoft.com/office/drawing/2014/main" val="1207314780"/>
                    </a:ext>
                  </a:extLst>
                </a:gridCol>
                <a:gridCol w="247868">
                  <a:extLst>
                    <a:ext uri="{9D8B030D-6E8A-4147-A177-3AD203B41FA5}">
                      <a16:colId xmlns:a16="http://schemas.microsoft.com/office/drawing/2014/main" val="2003423633"/>
                    </a:ext>
                  </a:extLst>
                </a:gridCol>
                <a:gridCol w="247868">
                  <a:extLst>
                    <a:ext uri="{9D8B030D-6E8A-4147-A177-3AD203B41FA5}">
                      <a16:colId xmlns:a16="http://schemas.microsoft.com/office/drawing/2014/main" val="655396665"/>
                    </a:ext>
                  </a:extLst>
                </a:gridCol>
                <a:gridCol w="2824189">
                  <a:extLst>
                    <a:ext uri="{9D8B030D-6E8A-4147-A177-3AD203B41FA5}">
                      <a16:colId xmlns:a16="http://schemas.microsoft.com/office/drawing/2014/main" val="3461529808"/>
                    </a:ext>
                  </a:extLst>
                </a:gridCol>
                <a:gridCol w="670995">
                  <a:extLst>
                    <a:ext uri="{9D8B030D-6E8A-4147-A177-3AD203B41FA5}">
                      <a16:colId xmlns:a16="http://schemas.microsoft.com/office/drawing/2014/main" val="1514986418"/>
                    </a:ext>
                  </a:extLst>
                </a:gridCol>
                <a:gridCol w="670995">
                  <a:extLst>
                    <a:ext uri="{9D8B030D-6E8A-4147-A177-3AD203B41FA5}">
                      <a16:colId xmlns:a16="http://schemas.microsoft.com/office/drawing/2014/main" val="3331851103"/>
                    </a:ext>
                  </a:extLst>
                </a:gridCol>
                <a:gridCol w="670995">
                  <a:extLst>
                    <a:ext uri="{9D8B030D-6E8A-4147-A177-3AD203B41FA5}">
                      <a16:colId xmlns:a16="http://schemas.microsoft.com/office/drawing/2014/main" val="1561878713"/>
                    </a:ext>
                  </a:extLst>
                </a:gridCol>
                <a:gridCol w="670995">
                  <a:extLst>
                    <a:ext uri="{9D8B030D-6E8A-4147-A177-3AD203B41FA5}">
                      <a16:colId xmlns:a16="http://schemas.microsoft.com/office/drawing/2014/main" val="292933854"/>
                    </a:ext>
                  </a:extLst>
                </a:gridCol>
                <a:gridCol w="610907">
                  <a:extLst>
                    <a:ext uri="{9D8B030D-6E8A-4147-A177-3AD203B41FA5}">
                      <a16:colId xmlns:a16="http://schemas.microsoft.com/office/drawing/2014/main" val="2740371204"/>
                    </a:ext>
                  </a:extLst>
                </a:gridCol>
                <a:gridCol w="600891">
                  <a:extLst>
                    <a:ext uri="{9D8B030D-6E8A-4147-A177-3AD203B41FA5}">
                      <a16:colId xmlns:a16="http://schemas.microsoft.com/office/drawing/2014/main" val="2104498162"/>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96706379"/>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01781111"/>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31.647.349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5.704.684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18,0%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7094598"/>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15.912.738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4.106.352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3098371"/>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7.379.334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700.393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3117318"/>
                  </a:ext>
                </a:extLst>
              </a:tr>
              <a:tr h="126864">
                <a:tc>
                  <a:txBody>
                    <a:bodyPr/>
                    <a:lstStyle/>
                    <a:p>
                      <a:pPr algn="ctr" fontAlgn="ctr"/>
                      <a:r>
                        <a:rPr lang="es-CL" sz="7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8026191"/>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6991396"/>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7.356.242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896.838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9999588"/>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738360"/>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50670"/>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7.126.051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896.838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0074622"/>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274.834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390110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27859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88.676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4221331"/>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531.510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985172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739.746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164066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1.000.000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04699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57.009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649686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3293115"/>
                  </a:ext>
                </a:extLst>
              </a:tr>
              <a:tr h="23628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568678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7.923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5047004"/>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9.576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3223734"/>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038111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269255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4152768"/>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0867337"/>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491992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3910830"/>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096759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04835613"/>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2239</TotalTime>
  <Words>2160</Words>
  <Application>Microsoft Office PowerPoint</Application>
  <PresentationFormat>Presentación en pantalla (4:3)</PresentationFormat>
  <Paragraphs>819</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MARZO 2019 PARTIDA 25: MINISTERIO DE MEDIO AMBIENTE</vt:lpstr>
      <vt:lpstr>EJECUCIÓN PRESUPUESTARIA DE GASTOS ACUMULADA A MARZO 2019 PARTIDA 25 MINISTERIO DEL MEDIO AMBIENTE</vt:lpstr>
      <vt:lpstr>EJECUCIÓN PRESUPUESTARIA DE GASTOS ACUMULADA A MARZO 2019 PARTIDA 25 MINISTERIO DEL MEDIO AMBIENTE</vt:lpstr>
      <vt:lpstr>COMPORTAMIENTO DE LA EJECUCIÓN ACUMULADA DE GASTOS A MARZO 2019 PARTIDA 25 MINISTERIO DE MEDIO AMBIENTE</vt:lpstr>
      <vt:lpstr>EJECUCIÓN ACUMULADA DE GASTOS A MARZO 2019 PARTIDA 25 MINISTERIO DEL MEDIO AMBIENTE</vt:lpstr>
      <vt:lpstr>EJECUCIÓN PRESUPUESTARIA DE GASTOS ACUMULADA A MARZO 2019 PARTIDA 25 MINISTERIO DEL MEDIO AMBIENTE</vt:lpstr>
      <vt:lpstr>EJECUCIÓN ACUMULADA DE GASTOS A MARZO 2019 PARTIDA 25  RESUMEN POR CAPÍTULOS</vt:lpstr>
      <vt:lpstr>EJECUCIÓN PRESUPUESTARIA DE GASTOS ACUMULADA A MARZO 2019 PARTIDA 25 MINISTERIO DEL MEDIO AMBIENTE</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234</cp:revision>
  <cp:lastPrinted>2016-07-14T20:27:16Z</cp:lastPrinted>
  <dcterms:created xsi:type="dcterms:W3CDTF">2016-06-23T13:38:47Z</dcterms:created>
  <dcterms:modified xsi:type="dcterms:W3CDTF">2019-06-06T21:37:35Z</dcterms:modified>
</cp:coreProperties>
</file>