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theme/theme5.xml" ContentType="application/vnd.openxmlformats-officedocument.theme+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theme/theme6.xml" ContentType="application/vnd.openxmlformats-officedocument.theme+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slideLayouts/slideLayout73.xml" ContentType="application/vnd.openxmlformats-officedocument.presentationml.slideLayout+xml"/>
  <Override PartName="/ppt/slideLayouts/slideLayout74.xml" ContentType="application/vnd.openxmlformats-officedocument.presentationml.slideLayout+xml"/>
  <Override PartName="/ppt/slideLayouts/slideLayout75.xml" ContentType="application/vnd.openxmlformats-officedocument.presentationml.slideLayout+xml"/>
  <Override PartName="/ppt/slideLayouts/slideLayout76.xml" ContentType="application/vnd.openxmlformats-officedocument.presentationml.slideLayout+xml"/>
  <Override PartName="/ppt/slideLayouts/slideLayout77.xml" ContentType="application/vnd.openxmlformats-officedocument.presentationml.slideLayout+xml"/>
  <Override PartName="/ppt/theme/theme7.xml" ContentType="application/vnd.openxmlformats-officedocument.theme+xml"/>
  <Override PartName="/ppt/theme/theme8.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theme/themeOverride1.xml" ContentType="application/vnd.openxmlformats-officedocument.themeOverr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theme/themeOverride2.xml" ContentType="application/vnd.openxmlformats-officedocument.themeOverr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theme/themeOverride3.xml" ContentType="application/vnd.openxmlformats-officedocument.themeOverrid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theme/themeOverride4.xml" ContentType="application/vnd.openxmlformats-officedocument.themeOverrid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 id="2147483684" r:id="rId3"/>
    <p:sldMasterId id="2147483696" r:id="rId4"/>
    <p:sldMasterId id="2147483708" r:id="rId5"/>
    <p:sldMasterId id="2147483720" r:id="rId6"/>
    <p:sldMasterId id="2147483732" r:id="rId7"/>
  </p:sldMasterIdLst>
  <p:notesMasterIdLst>
    <p:notesMasterId r:id="rId26"/>
  </p:notesMasterIdLst>
  <p:sldIdLst>
    <p:sldId id="257" r:id="rId8"/>
    <p:sldId id="258" r:id="rId9"/>
    <p:sldId id="272" r:id="rId10"/>
    <p:sldId id="273" r:id="rId11"/>
    <p:sldId id="274" r:id="rId12"/>
    <p:sldId id="270" r:id="rId13"/>
    <p:sldId id="271" r:id="rId14"/>
    <p:sldId id="269" r:id="rId15"/>
    <p:sldId id="268" r:id="rId16"/>
    <p:sldId id="259" r:id="rId17"/>
    <p:sldId id="260" r:id="rId18"/>
    <p:sldId id="261" r:id="rId19"/>
    <p:sldId id="262" r:id="rId20"/>
    <p:sldId id="263" r:id="rId21"/>
    <p:sldId id="264" r:id="rId22"/>
    <p:sldId id="265" r:id="rId23"/>
    <p:sldId id="266" r:id="rId24"/>
    <p:sldId id="267" r:id="rId25"/>
  </p:sldIdLst>
  <p:sldSz cx="9144000" cy="6858000" type="screen4x3"/>
  <p:notesSz cx="7077075" cy="9363075"/>
  <p:defaultText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2" d="100"/>
          <a:sy n="82" d="100"/>
        </p:scale>
        <p:origin x="1566" y="8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1.xml"/><Relationship Id="rId13" Type="http://schemas.openxmlformats.org/officeDocument/2006/relationships/slide" Target="slides/slide6.xml"/><Relationship Id="rId18" Type="http://schemas.openxmlformats.org/officeDocument/2006/relationships/slide" Target="slides/slide11.xml"/><Relationship Id="rId26" Type="http://schemas.openxmlformats.org/officeDocument/2006/relationships/notesMaster" Target="notesMasters/notesMaster1.xml"/><Relationship Id="rId3" Type="http://schemas.openxmlformats.org/officeDocument/2006/relationships/slideMaster" Target="slideMasters/slideMaster3.xml"/><Relationship Id="rId21" Type="http://schemas.openxmlformats.org/officeDocument/2006/relationships/slide" Target="slides/slide14.xml"/><Relationship Id="rId7" Type="http://schemas.openxmlformats.org/officeDocument/2006/relationships/slideMaster" Target="slideMasters/slideMaster7.xml"/><Relationship Id="rId12" Type="http://schemas.openxmlformats.org/officeDocument/2006/relationships/slide" Target="slides/slide5.xml"/><Relationship Id="rId17" Type="http://schemas.openxmlformats.org/officeDocument/2006/relationships/slide" Target="slides/slide10.xml"/><Relationship Id="rId25" Type="http://schemas.openxmlformats.org/officeDocument/2006/relationships/slide" Target="slides/slide18.xml"/><Relationship Id="rId2" Type="http://schemas.openxmlformats.org/officeDocument/2006/relationships/slideMaster" Target="slideMasters/slideMaster2.xml"/><Relationship Id="rId16" Type="http://schemas.openxmlformats.org/officeDocument/2006/relationships/slide" Target="slides/slide9.xml"/><Relationship Id="rId20" Type="http://schemas.openxmlformats.org/officeDocument/2006/relationships/slide" Target="slides/slide13.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4.xml"/><Relationship Id="rId24" Type="http://schemas.openxmlformats.org/officeDocument/2006/relationships/slide" Target="slides/slide17.xml"/><Relationship Id="rId5" Type="http://schemas.openxmlformats.org/officeDocument/2006/relationships/slideMaster" Target="slideMasters/slideMaster5.xml"/><Relationship Id="rId15" Type="http://schemas.openxmlformats.org/officeDocument/2006/relationships/slide" Target="slides/slide8.xml"/><Relationship Id="rId23" Type="http://schemas.openxmlformats.org/officeDocument/2006/relationships/slide" Target="slides/slide16.xml"/><Relationship Id="rId28" Type="http://schemas.openxmlformats.org/officeDocument/2006/relationships/viewProps" Target="viewProps.xml"/><Relationship Id="rId10" Type="http://schemas.openxmlformats.org/officeDocument/2006/relationships/slide" Target="slides/slide3.xml"/><Relationship Id="rId19" Type="http://schemas.openxmlformats.org/officeDocument/2006/relationships/slide" Target="slides/slide12.xml"/><Relationship Id="rId4" Type="http://schemas.openxmlformats.org/officeDocument/2006/relationships/slideMaster" Target="slideMasters/slideMaster4.xml"/><Relationship Id="rId9" Type="http://schemas.openxmlformats.org/officeDocument/2006/relationships/slide" Target="slides/slide2.xml"/><Relationship Id="rId14" Type="http://schemas.openxmlformats.org/officeDocument/2006/relationships/slide" Target="slides/slide7.xml"/><Relationship Id="rId22" Type="http://schemas.openxmlformats.org/officeDocument/2006/relationships/slide" Target="slides/slide15.xml"/><Relationship Id="rId27" Type="http://schemas.openxmlformats.org/officeDocument/2006/relationships/presProps" Target="presProps.xml"/><Relationship Id="rId30"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package" Target="../embeddings/Microsoft_Excel_Worksheet.xlsx"/></Relationships>
</file>

<file path=ppt/charts/_rels/chart2.xml.rels><?xml version="1.0" encoding="UTF-8" standalone="yes"?>
<Relationships xmlns="http://schemas.openxmlformats.org/package/2006/relationships"><Relationship Id="rId3" Type="http://schemas.openxmlformats.org/officeDocument/2006/relationships/themeOverride" Target="../theme/themeOverride2.xml"/><Relationship Id="rId2" Type="http://schemas.microsoft.com/office/2011/relationships/chartColorStyle" Target="colors2.xml"/><Relationship Id="rId1" Type="http://schemas.microsoft.com/office/2011/relationships/chartStyle" Target="style2.xml"/><Relationship Id="rId4" Type="http://schemas.openxmlformats.org/officeDocument/2006/relationships/package" Target="../embeddings/Microsoft_Excel_Worksheet1.xlsx"/></Relationships>
</file>

<file path=ppt/charts/_rels/chart3.xml.rels><?xml version="1.0" encoding="UTF-8" standalone="yes"?>
<Relationships xmlns="http://schemas.openxmlformats.org/package/2006/relationships"><Relationship Id="rId3" Type="http://schemas.openxmlformats.org/officeDocument/2006/relationships/themeOverride" Target="../theme/themeOverride3.xml"/><Relationship Id="rId2" Type="http://schemas.microsoft.com/office/2011/relationships/chartColorStyle" Target="colors3.xml"/><Relationship Id="rId1" Type="http://schemas.microsoft.com/office/2011/relationships/chartStyle" Target="style3.xml"/><Relationship Id="rId4" Type="http://schemas.openxmlformats.org/officeDocument/2006/relationships/package" Target="../embeddings/Microsoft_Excel_Worksheet2.xlsx"/></Relationships>
</file>

<file path=ppt/charts/_rels/chart4.xml.rels><?xml version="1.0" encoding="UTF-8" standalone="yes"?>
<Relationships xmlns="http://schemas.openxmlformats.org/package/2006/relationships"><Relationship Id="rId3" Type="http://schemas.openxmlformats.org/officeDocument/2006/relationships/themeOverride" Target="../theme/themeOverride4.xml"/><Relationship Id="rId2" Type="http://schemas.microsoft.com/office/2011/relationships/chartColorStyle" Target="colors4.xml"/><Relationship Id="rId1" Type="http://schemas.microsoft.com/office/2011/relationships/chartStyle" Target="style4.xml"/><Relationship Id="rId4" Type="http://schemas.openxmlformats.org/officeDocument/2006/relationships/package" Target="../embeddings/Microsoft_Excel_Worksheet3.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1"/>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sz="1400" b="1" i="0" baseline="0">
                <a:effectLst/>
              </a:rPr>
              <a:t>Distribución Presupuesto Inicial por Subtítulos de Gasto</a:t>
            </a:r>
            <a:endParaRPr lang="es-CL" sz="1100">
              <a:effectLst/>
            </a:endParaRP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s-CL"/>
        </a:p>
      </c:txPr>
    </c:title>
    <c:autoTitleDeleted val="0"/>
    <c:view3D>
      <c:rotX val="30"/>
      <c:rotY val="0"/>
      <c:depthPercent val="100"/>
      <c:rAngAx val="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manualLayout>
          <c:layoutTarget val="inner"/>
          <c:xMode val="edge"/>
          <c:yMode val="edge"/>
          <c:x val="0"/>
          <c:y val="0.26017413717992161"/>
          <c:w val="1"/>
          <c:h val="0.45123426163469244"/>
        </c:manualLayout>
      </c:layout>
      <c:pie3DChart>
        <c:varyColors val="1"/>
        <c:ser>
          <c:idx val="0"/>
          <c:order val="0"/>
          <c:tx>
            <c:strRef>
              <c:f>'Partida 24'!$D$62</c:f>
              <c:strCache>
                <c:ptCount val="1"/>
                <c:pt idx="0">
                  <c:v>Presupuesto Inicial</c:v>
                </c:pt>
              </c:strCache>
            </c:strRef>
          </c:tx>
          <c:dPt>
            <c:idx val="0"/>
            <c:bubble3D val="0"/>
            <c:spPr>
              <a:solidFill>
                <a:schemeClr val="accent1"/>
              </a:solidFill>
              <a:ln w="25400">
                <a:solidFill>
                  <a:schemeClr val="lt1"/>
                </a:solidFill>
              </a:ln>
              <a:effectLst/>
              <a:sp3d contourW="25400">
                <a:contourClr>
                  <a:schemeClr val="lt1"/>
                </a:contourClr>
              </a:sp3d>
            </c:spPr>
            <c:extLst>
              <c:ext xmlns:c16="http://schemas.microsoft.com/office/drawing/2014/chart" uri="{C3380CC4-5D6E-409C-BE32-E72D297353CC}">
                <c16:uniqueId val="{00000001-B511-4004-9D0B-6E1C73733977}"/>
              </c:ext>
            </c:extLst>
          </c:dPt>
          <c:dPt>
            <c:idx val="1"/>
            <c:bubble3D val="0"/>
            <c:spPr>
              <a:solidFill>
                <a:schemeClr val="accent2"/>
              </a:solidFill>
              <a:ln w="25400">
                <a:solidFill>
                  <a:schemeClr val="lt1"/>
                </a:solidFill>
              </a:ln>
              <a:effectLst/>
              <a:sp3d contourW="25400">
                <a:contourClr>
                  <a:schemeClr val="lt1"/>
                </a:contourClr>
              </a:sp3d>
            </c:spPr>
            <c:extLst>
              <c:ext xmlns:c16="http://schemas.microsoft.com/office/drawing/2014/chart" uri="{C3380CC4-5D6E-409C-BE32-E72D297353CC}">
                <c16:uniqueId val="{00000003-B511-4004-9D0B-6E1C73733977}"/>
              </c:ext>
            </c:extLst>
          </c:dPt>
          <c:dPt>
            <c:idx val="2"/>
            <c:bubble3D val="0"/>
            <c:spPr>
              <a:solidFill>
                <a:schemeClr val="accent3"/>
              </a:solidFill>
              <a:ln w="25400">
                <a:solidFill>
                  <a:schemeClr val="lt1"/>
                </a:solidFill>
              </a:ln>
              <a:effectLst/>
              <a:sp3d contourW="25400">
                <a:contourClr>
                  <a:schemeClr val="lt1"/>
                </a:contourClr>
              </a:sp3d>
            </c:spPr>
            <c:extLst>
              <c:ext xmlns:c16="http://schemas.microsoft.com/office/drawing/2014/chart" uri="{C3380CC4-5D6E-409C-BE32-E72D297353CC}">
                <c16:uniqueId val="{00000005-B511-4004-9D0B-6E1C73733977}"/>
              </c:ext>
            </c:extLst>
          </c:dPt>
          <c:dPt>
            <c:idx val="3"/>
            <c:bubble3D val="0"/>
            <c:spPr>
              <a:solidFill>
                <a:schemeClr val="accent4"/>
              </a:solidFill>
              <a:ln w="25400">
                <a:solidFill>
                  <a:schemeClr val="lt1"/>
                </a:solidFill>
              </a:ln>
              <a:effectLst/>
              <a:sp3d contourW="25400">
                <a:contourClr>
                  <a:schemeClr val="lt1"/>
                </a:contourClr>
              </a:sp3d>
            </c:spPr>
            <c:extLst>
              <c:ext xmlns:c16="http://schemas.microsoft.com/office/drawing/2014/chart" uri="{C3380CC4-5D6E-409C-BE32-E72D297353CC}">
                <c16:uniqueId val="{00000007-B511-4004-9D0B-6E1C73733977}"/>
              </c:ext>
            </c:extLst>
          </c:dPt>
          <c:dPt>
            <c:idx val="4"/>
            <c:bubble3D val="0"/>
            <c:spPr>
              <a:solidFill>
                <a:schemeClr val="accent5"/>
              </a:solidFill>
              <a:ln w="25400">
                <a:solidFill>
                  <a:schemeClr val="lt1"/>
                </a:solidFill>
              </a:ln>
              <a:effectLst/>
              <a:sp3d contourW="25400">
                <a:contourClr>
                  <a:schemeClr val="lt1"/>
                </a:contourClr>
              </a:sp3d>
            </c:spPr>
            <c:extLst>
              <c:ext xmlns:c16="http://schemas.microsoft.com/office/drawing/2014/chart" uri="{C3380CC4-5D6E-409C-BE32-E72D297353CC}">
                <c16:uniqueId val="{00000009-B511-4004-9D0B-6E1C73733977}"/>
              </c:ext>
            </c:extLst>
          </c:dPt>
          <c:dLbls>
            <c:numFmt formatCode="0.0%" sourceLinked="0"/>
            <c:spPr>
              <a:noFill/>
              <a:ln>
                <a:noFill/>
              </a:ln>
              <a:effectLst/>
            </c:spPr>
            <c:txPr>
              <a:bodyPr rot="0" spcFirstLastPara="1" vertOverflow="ellipsis" vert="horz" wrap="square" lIns="38100" tIns="19050" rIns="38100" bIns="19050" anchor="ctr" anchorCtr="1">
                <a:spAutoFit/>
              </a:bodyPr>
              <a:lstStyle/>
              <a:p>
                <a:pPr>
                  <a:defRPr sz="800" b="1" i="0" u="none" strike="noStrike" kern="1200" baseline="0">
                    <a:solidFill>
                      <a:schemeClr val="tx1">
                        <a:lumMod val="75000"/>
                        <a:lumOff val="25000"/>
                      </a:schemeClr>
                    </a:solidFill>
                    <a:latin typeface="+mn-lt"/>
                    <a:ea typeface="+mn-ea"/>
                    <a:cs typeface="+mn-cs"/>
                  </a:defRPr>
                </a:pPr>
                <a:endParaRPr lang="es-CL"/>
              </a:p>
            </c:txPr>
            <c:showLegendKey val="0"/>
            <c:showVal val="0"/>
            <c:showCatName val="0"/>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'Partida 24'!$C$63:$C$67</c:f>
              <c:strCache>
                <c:ptCount val="5"/>
                <c:pt idx="0">
                  <c:v>GASTOS EN PERSONAL                                                              </c:v>
                </c:pt>
                <c:pt idx="1">
                  <c:v>BIENES Y SERVICIOS DE CONSUMO                                                   </c:v>
                </c:pt>
                <c:pt idx="2">
                  <c:v>TRANSFERENCIAS CORRIENTES                                                       </c:v>
                </c:pt>
                <c:pt idx="3">
                  <c:v>TRANSFERENCIAS DE CAPITAL                                                       </c:v>
                </c:pt>
                <c:pt idx="4">
                  <c:v>OTROS</c:v>
                </c:pt>
              </c:strCache>
            </c:strRef>
          </c:cat>
          <c:val>
            <c:numRef>
              <c:f>'Partida 24'!$D$63:$D$67</c:f>
              <c:numCache>
                <c:formatCode>#,##0</c:formatCode>
                <c:ptCount val="5"/>
                <c:pt idx="0">
                  <c:v>38222770</c:v>
                </c:pt>
                <c:pt idx="1">
                  <c:v>12954548</c:v>
                </c:pt>
                <c:pt idx="2">
                  <c:v>66108843</c:v>
                </c:pt>
                <c:pt idx="3">
                  <c:v>8356598</c:v>
                </c:pt>
                <c:pt idx="4">
                  <c:v>2940129</c:v>
                </c:pt>
              </c:numCache>
            </c:numRef>
          </c:val>
          <c:extLst>
            <c:ext xmlns:c16="http://schemas.microsoft.com/office/drawing/2014/chart" uri="{C3380CC4-5D6E-409C-BE32-E72D297353CC}">
              <c16:uniqueId val="{0000000A-B511-4004-9D0B-6E1C73733977}"/>
            </c:ext>
          </c:extLst>
        </c:ser>
        <c:dLbls>
          <c:showLegendKey val="0"/>
          <c:showVal val="1"/>
          <c:showCatName val="0"/>
          <c:showSerName val="0"/>
          <c:showPercent val="0"/>
          <c:showBubbleSize val="0"/>
          <c:showLeaderLines val="1"/>
        </c:dLbls>
      </c:pie3DChart>
      <c:spPr>
        <a:noFill/>
        <a:ln>
          <a:noFill/>
        </a:ln>
        <a:effectLst/>
      </c:spPr>
    </c:plotArea>
    <c:legend>
      <c:legendPos val="b"/>
      <c:layout>
        <c:manualLayout>
          <c:xMode val="edge"/>
          <c:yMode val="edge"/>
          <c:x val="0.3995499744245849"/>
          <c:y val="0.73746107426948704"/>
          <c:w val="0.27358763783940671"/>
          <c:h val="0.21933973190141995"/>
        </c:manualLayout>
      </c:layout>
      <c:overlay val="0"/>
      <c:spPr>
        <a:noFill/>
        <a:ln>
          <a:noFill/>
        </a:ln>
        <a:effectLst/>
      </c:spPr>
      <c:txPr>
        <a:bodyPr rot="0" spcFirstLastPara="1" vertOverflow="ellipsis" vert="horz" wrap="square" anchor="ctr" anchorCtr="1"/>
        <a:lstStyle/>
        <a:p>
          <a:pPr>
            <a:defRPr sz="800" b="0" i="0" u="none" strike="noStrike" kern="1200" baseline="0">
              <a:solidFill>
                <a:schemeClr val="tx1">
                  <a:lumMod val="65000"/>
                  <a:lumOff val="35000"/>
                </a:schemeClr>
              </a:solidFill>
              <a:latin typeface="+mn-lt"/>
              <a:ea typeface="+mn-ea"/>
              <a:cs typeface="+mn-cs"/>
            </a:defRPr>
          </a:pPr>
          <a:endParaRPr lang="es-CL"/>
        </a:p>
      </c:txPr>
    </c:legend>
    <c:plotVisOnly val="1"/>
    <c:dispBlanksAs val="gap"/>
    <c:showDLblsOverMax val="0"/>
    <c:extLst/>
  </c:chart>
  <c:spPr>
    <a:noFill/>
    <a:ln>
      <a:noFill/>
    </a:ln>
    <a:effectLst/>
  </c:spPr>
  <c:txPr>
    <a:bodyPr/>
    <a:lstStyle/>
    <a:p>
      <a:pPr>
        <a:defRPr/>
      </a:pPr>
      <a:endParaRPr lang="es-CL"/>
    </a:p>
  </c:txPr>
  <c:externalData r:id="rId4">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1"/>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b="0" i="0" u="none" strike="noStrike" kern="1200" baseline="0">
                <a:solidFill>
                  <a:schemeClr val="dk1">
                    <a:lumMod val="65000"/>
                    <a:lumOff val="35000"/>
                  </a:schemeClr>
                </a:solidFill>
                <a:effectLst/>
                <a:latin typeface="+mn-lt"/>
                <a:ea typeface="+mn-ea"/>
                <a:cs typeface="+mn-cs"/>
              </a:defRPr>
            </a:pPr>
            <a:r>
              <a:rPr lang="en-US" sz="1400" b="1" i="0" baseline="0">
                <a:effectLst/>
              </a:rPr>
              <a:t>Distribución Presupuesto Inicial por Capítulo</a:t>
            </a:r>
            <a:endParaRPr lang="es-CL" sz="1400">
              <a:effectLst/>
            </a:endParaRPr>
          </a:p>
        </c:rich>
      </c:tx>
      <c:layout>
        <c:manualLayout>
          <c:xMode val="edge"/>
          <c:yMode val="edge"/>
          <c:x val="0.21501558398950132"/>
          <c:y val="4.9278361324849994E-2"/>
        </c:manualLayout>
      </c:layout>
      <c:overlay val="0"/>
      <c:spPr>
        <a:noFill/>
        <a:ln>
          <a:noFill/>
        </a:ln>
        <a:effectLst/>
      </c:spPr>
      <c:txPr>
        <a:bodyPr rot="0" spcFirstLastPara="1" vertOverflow="ellipsis" vert="horz" wrap="square" anchor="ctr" anchorCtr="1"/>
        <a:lstStyle/>
        <a:p>
          <a:pPr>
            <a:defRPr b="0" i="0" u="none" strike="noStrike" kern="1200" baseline="0">
              <a:solidFill>
                <a:schemeClr val="dk1">
                  <a:lumMod val="65000"/>
                  <a:lumOff val="35000"/>
                </a:schemeClr>
              </a:solidFill>
              <a:effectLst/>
              <a:latin typeface="+mn-lt"/>
              <a:ea typeface="+mn-ea"/>
              <a:cs typeface="+mn-cs"/>
            </a:defRPr>
          </a:pPr>
          <a:endParaRPr lang="es-CL"/>
        </a:p>
      </c:txPr>
    </c:title>
    <c:autoTitleDeleted val="0"/>
    <c:plotArea>
      <c:layout>
        <c:manualLayout>
          <c:layoutTarget val="inner"/>
          <c:xMode val="edge"/>
          <c:yMode val="edge"/>
          <c:x val="0.20085419775273633"/>
          <c:y val="0.18573430353726109"/>
          <c:w val="0.65407960517206598"/>
          <c:h val="0.51081748927725501"/>
        </c:manualLayout>
      </c:layout>
      <c:barChart>
        <c:barDir val="col"/>
        <c:grouping val="clustered"/>
        <c:varyColors val="0"/>
        <c:ser>
          <c:idx val="0"/>
          <c:order val="0"/>
          <c:tx>
            <c:strRef>
              <c:f>'Partida 24'!$L$62</c:f>
              <c:strCache>
                <c:ptCount val="1"/>
                <c:pt idx="0">
                  <c:v>Presupuesto Inicial</c:v>
                </c:pt>
              </c:strCache>
            </c:strRef>
          </c:tx>
          <c:spPr>
            <a:gradFill>
              <a:gsLst>
                <a:gs pos="0">
                  <a:schemeClr val="accent1"/>
                </a:gs>
                <a:gs pos="100000">
                  <a:schemeClr val="accent1">
                    <a:lumMod val="84000"/>
                  </a:schemeClr>
                </a:gs>
              </a:gsLst>
              <a:lin ang="5400000" scaled="1"/>
            </a:gradFill>
            <a:ln>
              <a:noFill/>
            </a:ln>
            <a:effectLst>
              <a:outerShdw blurRad="76200" dir="18900000" sy="23000" kx="-1200000" algn="bl" rotWithShape="0">
                <a:prstClr val="black">
                  <a:alpha val="20000"/>
                </a:prstClr>
              </a:outerShdw>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00" b="1" i="0" u="none" strike="noStrike" kern="1200" baseline="0">
                    <a:solidFill>
                      <a:sysClr val="windowText" lastClr="000000"/>
                    </a:solidFill>
                    <a:latin typeface="+mn-lt"/>
                    <a:ea typeface="+mn-ea"/>
                    <a:cs typeface="+mn-cs"/>
                  </a:defRPr>
                </a:pPr>
                <a:endParaRPr lang="es-CL"/>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'Partida 24'!$K$63:$K$66</c:f>
              <c:strCache>
                <c:ptCount val="4"/>
                <c:pt idx="0">
                  <c:v>SUB.DE ENERGÍA</c:v>
                </c:pt>
                <c:pt idx="1">
                  <c:v>CNE</c:v>
                </c:pt>
                <c:pt idx="2">
                  <c:v>CCHEN</c:v>
                </c:pt>
                <c:pt idx="3">
                  <c:v>SEC</c:v>
                </c:pt>
              </c:strCache>
            </c:strRef>
          </c:cat>
          <c:val>
            <c:numRef>
              <c:f>'Partida 24'!$L$63:$L$66</c:f>
              <c:numCache>
                <c:formatCode>#,##0</c:formatCode>
                <c:ptCount val="4"/>
                <c:pt idx="0">
                  <c:v>96249358</c:v>
                </c:pt>
                <c:pt idx="1">
                  <c:v>6721524</c:v>
                </c:pt>
                <c:pt idx="2">
                  <c:v>11797484</c:v>
                </c:pt>
                <c:pt idx="3">
                  <c:v>13814522</c:v>
                </c:pt>
              </c:numCache>
            </c:numRef>
          </c:val>
          <c:extLst>
            <c:ext xmlns:c16="http://schemas.microsoft.com/office/drawing/2014/chart" uri="{C3380CC4-5D6E-409C-BE32-E72D297353CC}">
              <c16:uniqueId val="{00000000-72A6-488F-BD05-86CAC2339EEC}"/>
            </c:ext>
          </c:extLst>
        </c:ser>
        <c:dLbls>
          <c:dLblPos val="inEnd"/>
          <c:showLegendKey val="0"/>
          <c:showVal val="1"/>
          <c:showCatName val="0"/>
          <c:showSerName val="0"/>
          <c:showPercent val="0"/>
          <c:showBubbleSize val="0"/>
        </c:dLbls>
        <c:gapWidth val="41"/>
        <c:axId val="449651776"/>
        <c:axId val="446363664"/>
      </c:barChart>
      <c:catAx>
        <c:axId val="449651776"/>
        <c:scaling>
          <c:orientation val="minMax"/>
        </c:scaling>
        <c:delete val="0"/>
        <c:axPos val="b"/>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dk1">
                    <a:lumMod val="65000"/>
                    <a:lumOff val="35000"/>
                  </a:schemeClr>
                </a:solidFill>
                <a:effectLst/>
                <a:latin typeface="+mn-lt"/>
                <a:ea typeface="+mn-ea"/>
                <a:cs typeface="+mn-cs"/>
              </a:defRPr>
            </a:pPr>
            <a:endParaRPr lang="es-CL"/>
          </a:p>
        </c:txPr>
        <c:crossAx val="446363664"/>
        <c:crosses val="autoZero"/>
        <c:auto val="1"/>
        <c:lblAlgn val="ctr"/>
        <c:lblOffset val="100"/>
        <c:noMultiLvlLbl val="0"/>
      </c:catAx>
      <c:valAx>
        <c:axId val="446363664"/>
        <c:scaling>
          <c:orientation val="minMax"/>
        </c:scaling>
        <c:delete val="1"/>
        <c:axPos val="l"/>
        <c:numFmt formatCode="#,##0" sourceLinked="1"/>
        <c:majorTickMark val="none"/>
        <c:minorTickMark val="none"/>
        <c:tickLblPos val="nextTo"/>
        <c:crossAx val="449651776"/>
        <c:crosses val="autoZero"/>
        <c:crossBetween val="between"/>
      </c:valAx>
      <c:spPr>
        <a:noFill/>
        <a:ln>
          <a:noFill/>
        </a:ln>
        <a:effectLst/>
      </c:spPr>
    </c:plotArea>
    <c:plotVisOnly val="1"/>
    <c:dispBlanksAs val="gap"/>
    <c:showDLblsOverMax val="0"/>
    <c:extLst/>
  </c:chart>
  <c:spPr>
    <a:gradFill flip="none" rotWithShape="1">
      <a:gsLst>
        <a:gs pos="0">
          <a:schemeClr val="lt1"/>
        </a:gs>
        <a:gs pos="68000">
          <a:schemeClr val="lt1">
            <a:lumMod val="85000"/>
          </a:schemeClr>
        </a:gs>
        <a:gs pos="100000">
          <a:schemeClr val="lt1"/>
        </a:gs>
      </a:gsLst>
      <a:lin ang="5400000" scaled="1"/>
      <a:tileRect/>
    </a:gradFill>
    <a:ln w="9525" cap="flat" cmpd="sng" algn="ctr">
      <a:solidFill>
        <a:sysClr val="window" lastClr="FFFFFF"/>
      </a:solidFill>
      <a:round/>
    </a:ln>
    <a:effectLst/>
  </c:spPr>
  <c:txPr>
    <a:bodyPr/>
    <a:lstStyle/>
    <a:p>
      <a:pPr>
        <a:defRPr/>
      </a:pPr>
      <a:endParaRPr lang="es-CL"/>
    </a:p>
  </c:txPr>
  <c:externalData r:id="rId4">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1"/>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lgn="ctr">
              <a:defRPr sz="1000" b="1" i="0" u="none" strike="noStrike" kern="1200" spc="0" baseline="0">
                <a:solidFill>
                  <a:schemeClr val="tx1">
                    <a:lumMod val="65000"/>
                    <a:lumOff val="35000"/>
                  </a:schemeClr>
                </a:solidFill>
                <a:latin typeface="+mn-lt"/>
                <a:ea typeface="+mn-ea"/>
                <a:cs typeface="+mn-cs"/>
              </a:defRPr>
            </a:pPr>
            <a:r>
              <a:rPr lang="es-CL" sz="1000" b="1"/>
              <a:t>% Ejecución Mensual 2017- 2018 - 2019</a:t>
            </a:r>
          </a:p>
        </c:rich>
      </c:tx>
      <c:layout>
        <c:manualLayout>
          <c:xMode val="edge"/>
          <c:yMode val="edge"/>
          <c:x val="0.32193750000000004"/>
          <c:y val="3.9526448852853786E-2"/>
        </c:manualLayout>
      </c:layout>
      <c:overlay val="0"/>
      <c:spPr>
        <a:noFill/>
        <a:ln>
          <a:noFill/>
        </a:ln>
        <a:effectLst/>
      </c:spPr>
      <c:txPr>
        <a:bodyPr rot="0" spcFirstLastPara="1" vertOverflow="ellipsis" vert="horz" wrap="square" anchor="ctr" anchorCtr="1"/>
        <a:lstStyle/>
        <a:p>
          <a:pPr algn="ctr">
            <a:defRPr sz="1000" b="1" i="0" u="none" strike="noStrike" kern="1200" spc="0" baseline="0">
              <a:solidFill>
                <a:schemeClr val="tx1">
                  <a:lumMod val="65000"/>
                  <a:lumOff val="35000"/>
                </a:schemeClr>
              </a:solidFill>
              <a:latin typeface="+mn-lt"/>
              <a:ea typeface="+mn-ea"/>
              <a:cs typeface="+mn-cs"/>
            </a:defRPr>
          </a:pPr>
          <a:endParaRPr lang="es-CL"/>
        </a:p>
      </c:txPr>
    </c:title>
    <c:autoTitleDeleted val="0"/>
    <c:plotArea>
      <c:layout/>
      <c:barChart>
        <c:barDir val="col"/>
        <c:grouping val="clustered"/>
        <c:varyColors val="0"/>
        <c:ser>
          <c:idx val="2"/>
          <c:order val="0"/>
          <c:tx>
            <c:strRef>
              <c:f>'Partida 24'!$C$29</c:f>
              <c:strCache>
                <c:ptCount val="1"/>
                <c:pt idx="0">
                  <c:v>% Ejecución Ppto. Vigente 2017</c:v>
                </c:pt>
              </c:strCache>
            </c:strRef>
          </c:tx>
          <c:spPr>
            <a:solidFill>
              <a:schemeClr val="accent3"/>
            </a:solidFill>
            <a:ln>
              <a:noFill/>
            </a:ln>
            <a:effectLst/>
          </c:spPr>
          <c:invertIfNegative val="0"/>
          <c:dLbls>
            <c:spPr>
              <a:noFill/>
              <a:ln>
                <a:noFill/>
              </a:ln>
              <a:effectLst/>
            </c:spPr>
            <c:txPr>
              <a:bodyPr rot="-5400000" spcFirstLastPara="1" vertOverflow="ellipsis" wrap="square" lIns="38100" tIns="19050" rIns="38100" bIns="19050" anchor="ctr" anchorCtr="1">
                <a:spAutoFit/>
              </a:bodyPr>
              <a:lstStyle/>
              <a:p>
                <a:pPr>
                  <a:defRPr sz="700" b="0" i="0" u="none" strike="noStrike" kern="1200" baseline="0">
                    <a:solidFill>
                      <a:schemeClr val="tx1">
                        <a:lumMod val="75000"/>
                        <a:lumOff val="25000"/>
                      </a:schemeClr>
                    </a:solidFill>
                    <a:latin typeface="+mn-lt"/>
                    <a:ea typeface="+mn-ea"/>
                    <a:cs typeface="+mn-cs"/>
                  </a:defRPr>
                </a:pPr>
                <a:endParaRPr lang="es-CL"/>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val>
            <c:numRef>
              <c:f>'Partida 24'!$D$29:$O$29</c:f>
              <c:numCache>
                <c:formatCode>0.0%</c:formatCode>
                <c:ptCount val="12"/>
                <c:pt idx="0">
                  <c:v>7.2657272179831228E-2</c:v>
                </c:pt>
                <c:pt idx="1">
                  <c:v>0.11309158098651877</c:v>
                </c:pt>
                <c:pt idx="2">
                  <c:v>9.7272137543129272E-2</c:v>
                </c:pt>
                <c:pt idx="3">
                  <c:v>6.8793711522485271E-2</c:v>
                </c:pt>
                <c:pt idx="4">
                  <c:v>6.6096972249457001E-2</c:v>
                </c:pt>
                <c:pt idx="5">
                  <c:v>0.10053393315579869</c:v>
                </c:pt>
                <c:pt idx="6">
                  <c:v>7.6465325447276189E-2</c:v>
                </c:pt>
                <c:pt idx="7">
                  <c:v>7.9563452242164101E-2</c:v>
                </c:pt>
                <c:pt idx="8">
                  <c:v>7.5332575724533238E-2</c:v>
                </c:pt>
                <c:pt idx="9">
                  <c:v>5.7902222741153905E-2</c:v>
                </c:pt>
                <c:pt idx="10">
                  <c:v>6.2441051254779896E-2</c:v>
                </c:pt>
                <c:pt idx="11">
                  <c:v>0.12359688982015732</c:v>
                </c:pt>
              </c:numCache>
            </c:numRef>
          </c:val>
          <c:extLst>
            <c:ext xmlns:c16="http://schemas.microsoft.com/office/drawing/2014/chart" uri="{C3380CC4-5D6E-409C-BE32-E72D297353CC}">
              <c16:uniqueId val="{00000000-1C68-4460-9926-4E28C21D56D0}"/>
            </c:ext>
          </c:extLst>
        </c:ser>
        <c:ser>
          <c:idx val="0"/>
          <c:order val="1"/>
          <c:tx>
            <c:strRef>
              <c:f>'Partida 24'!$C$30</c:f>
              <c:strCache>
                <c:ptCount val="1"/>
                <c:pt idx="0">
                  <c:v>% Ejecución Ppto. Vigente 2018</c:v>
                </c:pt>
              </c:strCache>
            </c:strRef>
          </c:tx>
          <c:spPr>
            <a:solidFill>
              <a:schemeClr val="accent1"/>
            </a:solidFill>
            <a:ln>
              <a:noFill/>
            </a:ln>
            <a:effectLst/>
          </c:spPr>
          <c:invertIfNegative val="0"/>
          <c:dLbls>
            <c:spPr>
              <a:noFill/>
              <a:ln>
                <a:noFill/>
              </a:ln>
              <a:effectLst/>
            </c:spPr>
            <c:txPr>
              <a:bodyPr rot="-5400000" spcFirstLastPara="1" vertOverflow="ellipsis" wrap="square" lIns="38100" tIns="19050" rIns="38100" bIns="19050" anchor="ctr" anchorCtr="1">
                <a:spAutoFit/>
              </a:bodyPr>
              <a:lstStyle/>
              <a:p>
                <a:pPr>
                  <a:defRPr sz="700" b="0" i="0" u="none" strike="noStrike" kern="1200" baseline="0">
                    <a:solidFill>
                      <a:schemeClr val="tx1">
                        <a:lumMod val="75000"/>
                        <a:lumOff val="25000"/>
                      </a:schemeClr>
                    </a:solidFill>
                    <a:latin typeface="+mn-lt"/>
                    <a:ea typeface="+mn-ea"/>
                    <a:cs typeface="+mn-cs"/>
                  </a:defRPr>
                </a:pPr>
                <a:endParaRPr lang="es-CL"/>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'Partida 24'!$D$28:$O$28</c:f>
              <c:strCache>
                <c:ptCount val="12"/>
                <c:pt idx="0">
                  <c:v>Enero</c:v>
                </c:pt>
                <c:pt idx="1">
                  <c:v>Febrero</c:v>
                </c:pt>
                <c:pt idx="2">
                  <c:v>Marzo</c:v>
                </c:pt>
                <c:pt idx="3">
                  <c:v>Abril</c:v>
                </c:pt>
                <c:pt idx="4">
                  <c:v>Mayo</c:v>
                </c:pt>
                <c:pt idx="5">
                  <c:v>Junio</c:v>
                </c:pt>
                <c:pt idx="6">
                  <c:v>Julio</c:v>
                </c:pt>
                <c:pt idx="7">
                  <c:v>Agosto</c:v>
                </c:pt>
                <c:pt idx="8">
                  <c:v>Septiembre</c:v>
                </c:pt>
                <c:pt idx="9">
                  <c:v>Octubre</c:v>
                </c:pt>
                <c:pt idx="10">
                  <c:v>Noviembre</c:v>
                </c:pt>
                <c:pt idx="11">
                  <c:v>Diciembre</c:v>
                </c:pt>
              </c:strCache>
            </c:strRef>
          </c:cat>
          <c:val>
            <c:numRef>
              <c:f>'Partida 24'!$D$30:$O$30</c:f>
              <c:numCache>
                <c:formatCode>0.0%</c:formatCode>
                <c:ptCount val="12"/>
                <c:pt idx="0">
                  <c:v>0.13358897202290518</c:v>
                </c:pt>
                <c:pt idx="1">
                  <c:v>4.4185991048746383E-2</c:v>
                </c:pt>
                <c:pt idx="2">
                  <c:v>7.6715616051498958E-2</c:v>
                </c:pt>
                <c:pt idx="3">
                  <c:v>8.4475860511934661E-2</c:v>
                </c:pt>
                <c:pt idx="4">
                  <c:v>6.5127871892063011E-2</c:v>
                </c:pt>
                <c:pt idx="5">
                  <c:v>0.15585403210467766</c:v>
                </c:pt>
                <c:pt idx="6">
                  <c:v>2.940958627796714E-2</c:v>
                </c:pt>
                <c:pt idx="7">
                  <c:v>0.11749397126291769</c:v>
                </c:pt>
                <c:pt idx="8">
                  <c:v>3.5724283054241704E-2</c:v>
                </c:pt>
                <c:pt idx="9">
                  <c:v>7.4643709041696552E-2</c:v>
                </c:pt>
                <c:pt idx="10">
                  <c:v>7.3622543082942887E-2</c:v>
                </c:pt>
                <c:pt idx="11">
                  <c:v>0.18965646108979958</c:v>
                </c:pt>
              </c:numCache>
            </c:numRef>
          </c:val>
          <c:extLst>
            <c:ext xmlns:c16="http://schemas.microsoft.com/office/drawing/2014/chart" uri="{C3380CC4-5D6E-409C-BE32-E72D297353CC}">
              <c16:uniqueId val="{00000001-1C68-4460-9926-4E28C21D56D0}"/>
            </c:ext>
          </c:extLst>
        </c:ser>
        <c:ser>
          <c:idx val="1"/>
          <c:order val="2"/>
          <c:tx>
            <c:strRef>
              <c:f>'Partida 24'!$C$31</c:f>
              <c:strCache>
                <c:ptCount val="1"/>
                <c:pt idx="0">
                  <c:v>% Ejecución Ppto. Vigente 2019</c:v>
                </c:pt>
              </c:strCache>
            </c:strRef>
          </c:tx>
          <c:spPr>
            <a:solidFill>
              <a:schemeClr val="accent2"/>
            </a:solidFill>
            <a:ln>
              <a:noFill/>
            </a:ln>
            <a:effectLst/>
          </c:spPr>
          <c:invertIfNegative val="0"/>
          <c:dLbls>
            <c:spPr>
              <a:noFill/>
              <a:ln>
                <a:noFill/>
              </a:ln>
              <a:effectLst/>
            </c:spPr>
            <c:txPr>
              <a:bodyPr rot="-5400000" spcFirstLastPara="1" vertOverflow="ellipsis" wrap="square" lIns="38100" tIns="19050" rIns="38100" bIns="19050" anchor="ctr" anchorCtr="1">
                <a:spAutoFit/>
              </a:bodyPr>
              <a:lstStyle/>
              <a:p>
                <a:pPr>
                  <a:defRPr sz="700" b="0" i="0" u="none" strike="noStrike" kern="1200" baseline="0">
                    <a:solidFill>
                      <a:schemeClr val="tx1">
                        <a:lumMod val="75000"/>
                        <a:lumOff val="25000"/>
                      </a:schemeClr>
                    </a:solidFill>
                    <a:latin typeface="+mn-lt"/>
                    <a:ea typeface="+mn-ea"/>
                    <a:cs typeface="+mn-cs"/>
                  </a:defRPr>
                </a:pPr>
                <a:endParaRPr lang="es-CL"/>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'Partida 24'!$D$28:$O$28</c:f>
              <c:strCache>
                <c:ptCount val="12"/>
                <c:pt idx="0">
                  <c:v>Enero</c:v>
                </c:pt>
                <c:pt idx="1">
                  <c:v>Febrero</c:v>
                </c:pt>
                <c:pt idx="2">
                  <c:v>Marzo</c:v>
                </c:pt>
                <c:pt idx="3">
                  <c:v>Abril</c:v>
                </c:pt>
                <c:pt idx="4">
                  <c:v>Mayo</c:v>
                </c:pt>
                <c:pt idx="5">
                  <c:v>Junio</c:v>
                </c:pt>
                <c:pt idx="6">
                  <c:v>Julio</c:v>
                </c:pt>
                <c:pt idx="7">
                  <c:v>Agosto</c:v>
                </c:pt>
                <c:pt idx="8">
                  <c:v>Septiembre</c:v>
                </c:pt>
                <c:pt idx="9">
                  <c:v>Octubre</c:v>
                </c:pt>
                <c:pt idx="10">
                  <c:v>Noviembre</c:v>
                </c:pt>
                <c:pt idx="11">
                  <c:v>Diciembre</c:v>
                </c:pt>
              </c:strCache>
            </c:strRef>
          </c:cat>
          <c:val>
            <c:numRef>
              <c:f>'Partida 24'!$D$31:$F$31</c:f>
              <c:numCache>
                <c:formatCode>0.0%</c:formatCode>
                <c:ptCount val="3"/>
                <c:pt idx="0">
                  <c:v>2.9489514965630573E-2</c:v>
                </c:pt>
                <c:pt idx="1">
                  <c:v>2.4712899588940636E-2</c:v>
                </c:pt>
                <c:pt idx="2">
                  <c:v>5.0004615215432285E-2</c:v>
                </c:pt>
              </c:numCache>
            </c:numRef>
          </c:val>
          <c:extLst>
            <c:ext xmlns:c16="http://schemas.microsoft.com/office/drawing/2014/chart" uri="{C3380CC4-5D6E-409C-BE32-E72D297353CC}">
              <c16:uniqueId val="{00000002-1C68-4460-9926-4E28C21D56D0}"/>
            </c:ext>
          </c:extLst>
        </c:ser>
        <c:dLbls>
          <c:dLblPos val="outEnd"/>
          <c:showLegendKey val="0"/>
          <c:showVal val="1"/>
          <c:showCatName val="0"/>
          <c:showSerName val="0"/>
          <c:showPercent val="0"/>
          <c:showBubbleSize val="0"/>
        </c:dLbls>
        <c:gapWidth val="219"/>
        <c:overlap val="-27"/>
        <c:axId val="117779968"/>
        <c:axId val="148799488"/>
      </c:barChart>
      <c:catAx>
        <c:axId val="11777996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2160000" spcFirstLastPara="1" vertOverflow="ellipsis"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s-CL"/>
          </a:p>
        </c:txPr>
        <c:crossAx val="148799488"/>
        <c:crosses val="autoZero"/>
        <c:auto val="1"/>
        <c:lblAlgn val="ctr"/>
        <c:lblOffset val="100"/>
        <c:noMultiLvlLbl val="0"/>
      </c:catAx>
      <c:valAx>
        <c:axId val="148799488"/>
        <c:scaling>
          <c:orientation val="minMax"/>
          <c:min val="0"/>
        </c:scaling>
        <c:delete val="0"/>
        <c:axPos val="l"/>
        <c:majorGridlines>
          <c:spPr>
            <a:ln w="9525" cap="flat" cmpd="sng" algn="ctr">
              <a:solidFill>
                <a:schemeClr val="tx1">
                  <a:lumMod val="15000"/>
                  <a:lumOff val="85000"/>
                </a:schemeClr>
              </a:solidFill>
              <a:round/>
            </a:ln>
            <a:effectLst/>
          </c:spPr>
        </c:majorGridlines>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s-CL"/>
          </a:p>
        </c:txPr>
        <c:crossAx val="117779968"/>
        <c:crosses val="autoZero"/>
        <c:crossBetween val="between"/>
        <c:majorUnit val="5.000000000000001E-2"/>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s-CL"/>
        </a:p>
      </c:txPr>
    </c:legend>
    <c:plotVisOnly val="1"/>
    <c:dispBlanksAs val="gap"/>
    <c:showDLblsOverMax val="0"/>
  </c:chart>
  <c:spPr>
    <a:noFill/>
    <a:ln>
      <a:noFill/>
    </a:ln>
    <a:effectLst/>
  </c:spPr>
  <c:txPr>
    <a:bodyPr/>
    <a:lstStyle/>
    <a:p>
      <a:pPr>
        <a:defRPr/>
      </a:pPr>
      <a:endParaRPr lang="es-CL"/>
    </a:p>
  </c:txPr>
  <c:externalData r:id="rId4">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1"/>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000" b="1" i="0" u="none" strike="noStrike" kern="1200" baseline="0">
                <a:solidFill>
                  <a:schemeClr val="tx1">
                    <a:lumMod val="65000"/>
                    <a:lumOff val="35000"/>
                  </a:schemeClr>
                </a:solidFill>
                <a:latin typeface="+mn-lt"/>
                <a:ea typeface="+mn-ea"/>
                <a:cs typeface="+mn-cs"/>
              </a:defRPr>
            </a:pPr>
            <a:r>
              <a:rPr lang="es-CL" sz="1000"/>
              <a:t>% Ejecución Acumulada  2017 - 2018 - 2019</a:t>
            </a:r>
          </a:p>
        </c:rich>
      </c:tx>
      <c:overlay val="0"/>
      <c:spPr>
        <a:noFill/>
        <a:ln>
          <a:noFill/>
        </a:ln>
        <a:effectLst/>
      </c:spPr>
      <c:txPr>
        <a:bodyPr rot="0" spcFirstLastPara="1" vertOverflow="ellipsis" vert="horz" wrap="square" anchor="ctr" anchorCtr="1"/>
        <a:lstStyle/>
        <a:p>
          <a:pPr>
            <a:defRPr sz="1000" b="1" i="0" u="none" strike="noStrike" kern="1200" baseline="0">
              <a:solidFill>
                <a:schemeClr val="tx1">
                  <a:lumMod val="65000"/>
                  <a:lumOff val="35000"/>
                </a:schemeClr>
              </a:solidFill>
              <a:latin typeface="+mn-lt"/>
              <a:ea typeface="+mn-ea"/>
              <a:cs typeface="+mn-cs"/>
            </a:defRPr>
          </a:pPr>
          <a:endParaRPr lang="es-CL"/>
        </a:p>
      </c:txPr>
    </c:title>
    <c:autoTitleDeleted val="0"/>
    <c:plotArea>
      <c:layout/>
      <c:lineChart>
        <c:grouping val="standard"/>
        <c:varyColors val="0"/>
        <c:ser>
          <c:idx val="2"/>
          <c:order val="0"/>
          <c:tx>
            <c:strRef>
              <c:f>'Partida 24'!$C$22</c:f>
              <c:strCache>
                <c:ptCount val="1"/>
                <c:pt idx="0">
                  <c:v>% Ejecución Ppto. Vigente 2017</c:v>
                </c:pt>
              </c:strCache>
            </c:strRef>
          </c:tx>
          <c:spPr>
            <a:ln w="28575" cap="rnd">
              <a:solidFill>
                <a:schemeClr val="accent3"/>
              </a:solidFill>
              <a:round/>
            </a:ln>
            <a:effectLst>
              <a:outerShdw blurRad="40000" dist="23000" dir="5400000" rotWithShape="0">
                <a:srgbClr val="000000">
                  <a:alpha val="35000"/>
                </a:srgbClr>
              </a:outerShdw>
            </a:effectLst>
          </c:spPr>
          <c:marker>
            <c:symbol val="none"/>
          </c:marker>
          <c:val>
            <c:numRef>
              <c:f>'Partida 24'!$D$22:$O$22</c:f>
              <c:numCache>
                <c:formatCode>0.0%</c:formatCode>
                <c:ptCount val="12"/>
                <c:pt idx="0">
                  <c:v>7.2657272179831228E-2</c:v>
                </c:pt>
                <c:pt idx="1">
                  <c:v>0.18364545040240726</c:v>
                </c:pt>
                <c:pt idx="2">
                  <c:v>0.27871553604413846</c:v>
                </c:pt>
                <c:pt idx="3">
                  <c:v>0.34750924756662371</c:v>
                </c:pt>
                <c:pt idx="4">
                  <c:v>0.40656418303787623</c:v>
                </c:pt>
                <c:pt idx="5">
                  <c:v>0.50510224548372629</c:v>
                </c:pt>
                <c:pt idx="6">
                  <c:v>0.58126631256780303</c:v>
                </c:pt>
                <c:pt idx="7">
                  <c:v>0.66082976480996714</c:v>
                </c:pt>
                <c:pt idx="8">
                  <c:v>0.73616234053450036</c:v>
                </c:pt>
                <c:pt idx="9">
                  <c:v>0.78641682809211777</c:v>
                </c:pt>
                <c:pt idx="10">
                  <c:v>0.84829223013833721</c:v>
                </c:pt>
                <c:pt idx="11">
                  <c:v>0.99731688882963865</c:v>
                </c:pt>
              </c:numCache>
            </c:numRef>
          </c:val>
          <c:smooth val="0"/>
          <c:extLst>
            <c:ext xmlns:c16="http://schemas.microsoft.com/office/drawing/2014/chart" uri="{C3380CC4-5D6E-409C-BE32-E72D297353CC}">
              <c16:uniqueId val="{00000000-6DC4-46CE-8E1F-CA1E32597991}"/>
            </c:ext>
          </c:extLst>
        </c:ser>
        <c:ser>
          <c:idx val="0"/>
          <c:order val="1"/>
          <c:tx>
            <c:strRef>
              <c:f>'Partida 24'!$C$23</c:f>
              <c:strCache>
                <c:ptCount val="1"/>
                <c:pt idx="0">
                  <c:v>% Ejecución Ppto. Vigente 2018</c:v>
                </c:pt>
              </c:strCache>
            </c:strRef>
          </c:tx>
          <c:spPr>
            <a:ln w="28575" cap="rnd">
              <a:solidFill>
                <a:schemeClr val="accent1"/>
              </a:solidFill>
              <a:round/>
            </a:ln>
            <a:effectLst>
              <a:outerShdw blurRad="40000" dist="23000" dir="5400000" rotWithShape="0">
                <a:srgbClr val="000000">
                  <a:alpha val="35000"/>
                </a:srgbClr>
              </a:outerShdw>
            </a:effectLst>
          </c:spPr>
          <c:marker>
            <c:symbol val="none"/>
          </c:marker>
          <c:cat>
            <c:strRef>
              <c:f>'Partida 24'!$D$21:$O$21</c:f>
              <c:strCache>
                <c:ptCount val="12"/>
                <c:pt idx="0">
                  <c:v>Enero</c:v>
                </c:pt>
                <c:pt idx="1">
                  <c:v>Febrero</c:v>
                </c:pt>
                <c:pt idx="2">
                  <c:v>Marzo</c:v>
                </c:pt>
                <c:pt idx="3">
                  <c:v>Abril</c:v>
                </c:pt>
                <c:pt idx="4">
                  <c:v>Mayo</c:v>
                </c:pt>
                <c:pt idx="5">
                  <c:v>Junio</c:v>
                </c:pt>
                <c:pt idx="6">
                  <c:v>Julio</c:v>
                </c:pt>
                <c:pt idx="7">
                  <c:v>Agosto</c:v>
                </c:pt>
                <c:pt idx="8">
                  <c:v>Septiembre</c:v>
                </c:pt>
                <c:pt idx="9">
                  <c:v>Octubre</c:v>
                </c:pt>
                <c:pt idx="10">
                  <c:v>Noviembre</c:v>
                </c:pt>
                <c:pt idx="11">
                  <c:v>Diciembre</c:v>
                </c:pt>
              </c:strCache>
            </c:strRef>
          </c:cat>
          <c:val>
            <c:numRef>
              <c:f>'Partida 24'!$D$23:$O$23</c:f>
              <c:numCache>
                <c:formatCode>0.0%</c:formatCode>
                <c:ptCount val="12"/>
                <c:pt idx="0">
                  <c:v>0.13358897202290518</c:v>
                </c:pt>
                <c:pt idx="1">
                  <c:v>0.17775483774971609</c:v>
                </c:pt>
                <c:pt idx="2">
                  <c:v>0.25447045380121508</c:v>
                </c:pt>
                <c:pt idx="3">
                  <c:v>0.3389463143131497</c:v>
                </c:pt>
                <c:pt idx="4">
                  <c:v>0.40381408567322236</c:v>
                </c:pt>
                <c:pt idx="5">
                  <c:v>0.55782014529575974</c:v>
                </c:pt>
                <c:pt idx="6">
                  <c:v>0.58661018438823764</c:v>
                </c:pt>
                <c:pt idx="7">
                  <c:v>0.70355215876654731</c:v>
                </c:pt>
                <c:pt idx="8">
                  <c:v>0.71242812771316577</c:v>
                </c:pt>
                <c:pt idx="9">
                  <c:v>0.78707183675486236</c:v>
                </c:pt>
                <c:pt idx="10">
                  <c:v>0.84891990104604731</c:v>
                </c:pt>
                <c:pt idx="11">
                  <c:v>0.96780355177090882</c:v>
                </c:pt>
              </c:numCache>
            </c:numRef>
          </c:val>
          <c:smooth val="0"/>
          <c:extLst>
            <c:ext xmlns:c16="http://schemas.microsoft.com/office/drawing/2014/chart" uri="{C3380CC4-5D6E-409C-BE32-E72D297353CC}">
              <c16:uniqueId val="{00000001-6DC4-46CE-8E1F-CA1E32597991}"/>
            </c:ext>
          </c:extLst>
        </c:ser>
        <c:ser>
          <c:idx val="1"/>
          <c:order val="2"/>
          <c:tx>
            <c:strRef>
              <c:f>'Partida 24'!$C$24</c:f>
              <c:strCache>
                <c:ptCount val="1"/>
                <c:pt idx="0">
                  <c:v>% Ejecución Ppto. Vigente 2019</c:v>
                </c:pt>
              </c:strCache>
            </c:strRef>
          </c:tx>
          <c:spPr>
            <a:ln w="34925" cap="rnd">
              <a:solidFill>
                <a:schemeClr val="accent2"/>
              </a:solidFill>
              <a:round/>
            </a:ln>
            <a:effectLst>
              <a:outerShdw blurRad="40000" dist="23000" dir="5400000" rotWithShape="0">
                <a:srgbClr val="000000">
                  <a:alpha val="35000"/>
                </a:srgbClr>
              </a:outerShdw>
            </a:effectLst>
          </c:spPr>
          <c:marker>
            <c:symbol val="none"/>
          </c:marker>
          <c:dPt>
            <c:idx val="0"/>
            <c:marker>
              <c:symbol val="circle"/>
              <c:size val="6"/>
              <c:spPr>
                <a:gradFill rotWithShape="1">
                  <a:gsLst>
                    <a:gs pos="0">
                      <a:schemeClr val="accent2">
                        <a:shade val="51000"/>
                        <a:satMod val="130000"/>
                      </a:schemeClr>
                    </a:gs>
                    <a:gs pos="80000">
                      <a:schemeClr val="accent2">
                        <a:shade val="93000"/>
                        <a:satMod val="130000"/>
                      </a:schemeClr>
                    </a:gs>
                    <a:gs pos="100000">
                      <a:schemeClr val="accent2">
                        <a:shade val="94000"/>
                        <a:satMod val="135000"/>
                      </a:schemeClr>
                    </a:gs>
                  </a:gsLst>
                  <a:lin ang="16200000" scaled="0"/>
                </a:gradFill>
                <a:ln w="9525">
                  <a:solidFill>
                    <a:schemeClr val="accent2"/>
                  </a:solidFill>
                  <a:round/>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marker>
            <c:bubble3D val="0"/>
            <c:extLst>
              <c:ext xmlns:c16="http://schemas.microsoft.com/office/drawing/2014/chart" uri="{C3380CC4-5D6E-409C-BE32-E72D297353CC}">
                <c16:uniqueId val="{00000002-6DC4-46CE-8E1F-CA1E32597991}"/>
              </c:ext>
            </c:extLst>
          </c:dPt>
          <c:dLbls>
            <c:dLbl>
              <c:idx val="0"/>
              <c:layout>
                <c:manualLayout>
                  <c:x val="-6.3756796755545742E-2"/>
                  <c:y val="1.123717493343944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6DC4-46CE-8E1F-CA1E32597991}"/>
                </c:ext>
              </c:extLst>
            </c:dLbl>
            <c:spPr>
              <a:noFill/>
              <a:ln>
                <a:noFill/>
              </a:ln>
              <a:effectLst/>
            </c:spPr>
            <c:txPr>
              <a:bodyPr rot="0" spcFirstLastPara="1" vertOverflow="ellipsis" vert="horz" wrap="square" lIns="38100" tIns="19050" rIns="38100" bIns="19050" anchor="ctr" anchorCtr="1">
                <a:spAutoFit/>
              </a:bodyPr>
              <a:lstStyle/>
              <a:p>
                <a:pPr>
                  <a:defRPr sz="800" b="1" i="0" u="none" strike="noStrike" kern="1200" baseline="0">
                    <a:solidFill>
                      <a:schemeClr val="tx1">
                        <a:lumMod val="75000"/>
                        <a:lumOff val="25000"/>
                      </a:schemeClr>
                    </a:solidFill>
                    <a:latin typeface="+mn-lt"/>
                    <a:ea typeface="+mn-ea"/>
                    <a:cs typeface="+mn-cs"/>
                  </a:defRPr>
                </a:pPr>
                <a:endParaRPr lang="es-CL"/>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'Partida 24'!$D$21:$O$21</c:f>
              <c:strCache>
                <c:ptCount val="12"/>
                <c:pt idx="0">
                  <c:v>Enero</c:v>
                </c:pt>
                <c:pt idx="1">
                  <c:v>Febrero</c:v>
                </c:pt>
                <c:pt idx="2">
                  <c:v>Marzo</c:v>
                </c:pt>
                <c:pt idx="3">
                  <c:v>Abril</c:v>
                </c:pt>
                <c:pt idx="4">
                  <c:v>Mayo</c:v>
                </c:pt>
                <c:pt idx="5">
                  <c:v>Junio</c:v>
                </c:pt>
                <c:pt idx="6">
                  <c:v>Julio</c:v>
                </c:pt>
                <c:pt idx="7">
                  <c:v>Agosto</c:v>
                </c:pt>
                <c:pt idx="8">
                  <c:v>Septiembre</c:v>
                </c:pt>
                <c:pt idx="9">
                  <c:v>Octubre</c:v>
                </c:pt>
                <c:pt idx="10">
                  <c:v>Noviembre</c:v>
                </c:pt>
                <c:pt idx="11">
                  <c:v>Diciembre</c:v>
                </c:pt>
              </c:strCache>
            </c:strRef>
          </c:cat>
          <c:val>
            <c:numRef>
              <c:f>'Partida 24'!$D$24:$F$24</c:f>
              <c:numCache>
                <c:formatCode>0.0%</c:formatCode>
                <c:ptCount val="3"/>
                <c:pt idx="0">
                  <c:v>2.9489514965630573E-2</c:v>
                </c:pt>
                <c:pt idx="1">
                  <c:v>5.4202414554571213E-2</c:v>
                </c:pt>
                <c:pt idx="2">
                  <c:v>0.10419221258901394</c:v>
                </c:pt>
              </c:numCache>
            </c:numRef>
          </c:val>
          <c:smooth val="0"/>
          <c:extLst>
            <c:ext xmlns:c16="http://schemas.microsoft.com/office/drawing/2014/chart" uri="{C3380CC4-5D6E-409C-BE32-E72D297353CC}">
              <c16:uniqueId val="{00000003-6DC4-46CE-8E1F-CA1E32597991}"/>
            </c:ext>
          </c:extLst>
        </c:ser>
        <c:dLbls>
          <c:showLegendKey val="0"/>
          <c:showVal val="0"/>
          <c:showCatName val="0"/>
          <c:showSerName val="0"/>
          <c:showPercent val="0"/>
          <c:showBubbleSize val="0"/>
        </c:dLbls>
        <c:smooth val="0"/>
        <c:axId val="117777408"/>
        <c:axId val="151418496"/>
      </c:lineChart>
      <c:catAx>
        <c:axId val="117777408"/>
        <c:scaling>
          <c:orientation val="minMax"/>
        </c:scaling>
        <c:delete val="0"/>
        <c:axPos val="b"/>
        <c:numFmt formatCode="General" sourceLinked="1"/>
        <c:majorTickMark val="none"/>
        <c:minorTickMark val="none"/>
        <c:tickLblPos val="nextTo"/>
        <c:spPr>
          <a:noFill/>
          <a:ln w="12700" cap="flat" cmpd="sng" algn="ctr">
            <a:solidFill>
              <a:schemeClr val="tx1">
                <a:lumMod val="15000"/>
                <a:lumOff val="85000"/>
              </a:schemeClr>
            </a:solidFill>
            <a:round/>
          </a:ln>
          <a:effectLst/>
        </c:spPr>
        <c:txPr>
          <a:bodyPr rot="-2040000" spcFirstLastPara="1" vertOverflow="ellipsis"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s-CL"/>
          </a:p>
        </c:txPr>
        <c:crossAx val="151418496"/>
        <c:crosses val="autoZero"/>
        <c:auto val="1"/>
        <c:lblAlgn val="ctr"/>
        <c:lblOffset val="100"/>
        <c:noMultiLvlLbl val="0"/>
      </c:catAx>
      <c:valAx>
        <c:axId val="151418496"/>
        <c:scaling>
          <c:orientation val="minMax"/>
          <c:max val="1"/>
        </c:scaling>
        <c:delete val="0"/>
        <c:axPos val="l"/>
        <c:majorGridlines>
          <c:spPr>
            <a:ln w="9525" cap="flat" cmpd="sng" algn="ctr">
              <a:solidFill>
                <a:schemeClr val="tx1">
                  <a:lumMod val="15000"/>
                  <a:lumOff val="85000"/>
                </a:schemeClr>
              </a:solidFill>
              <a:round/>
            </a:ln>
            <a:effectLst/>
          </c:spPr>
        </c:majorGridlines>
        <c:numFmt formatCode="0.0%" sourceLinked="1"/>
        <c:majorTickMark val="none"/>
        <c:minorTickMark val="none"/>
        <c:tickLblPos val="nextTo"/>
        <c:spPr>
          <a:noFill/>
          <a:ln>
            <a:noFill/>
          </a:ln>
          <a:effectLst/>
        </c:spPr>
        <c:txPr>
          <a:bodyPr rot="0" spcFirstLastPara="1" vertOverflow="ellipsis"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s-CL"/>
          </a:p>
        </c:txPr>
        <c:crossAx val="117777408"/>
        <c:crosses val="autoZero"/>
        <c:crossBetween val="between"/>
        <c:majorUnit val="0.2"/>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s-CL"/>
        </a:p>
      </c:txPr>
    </c:legend>
    <c:plotVisOnly val="1"/>
    <c:dispBlanksAs val="gap"/>
    <c:showDLblsOverMax val="0"/>
  </c:chart>
  <c:spPr>
    <a:noFill/>
    <a:ln>
      <a:noFill/>
    </a:ln>
    <a:effectLst/>
  </c:spPr>
  <c:txPr>
    <a:bodyPr/>
    <a:lstStyle/>
    <a:p>
      <a:pPr>
        <a:defRPr/>
      </a:pPr>
      <a:endParaRPr lang="es-CL"/>
    </a:p>
  </c:txPr>
  <c:externalData r:id="rId4">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6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4">
  <cs:axisTitle>
    <cs:lnRef idx="0"/>
    <cs:fillRef idx="0"/>
    <cs:effectRef idx="0"/>
    <cs:fontRef idx="minor">
      <a:schemeClr val="dk1">
        <a:lumMod val="65000"/>
        <a:lumOff val="35000"/>
      </a:schemeClr>
    </cs:fontRef>
    <cs:defRPr sz="900" b="1" kern="1200"/>
  </cs:axisTitle>
  <cs:categoryAxis>
    <cs:lnRef idx="0"/>
    <cs:fillRef idx="0"/>
    <cs:effectRef idx="0"/>
    <cs:fontRef idx="minor">
      <a:schemeClr val="dk1">
        <a:lumMod val="65000"/>
        <a:lumOff val="35000"/>
      </a:schemeClr>
    </cs:fontRef>
    <cs:defRPr sz="900" kern="1200">
      <a:effectLst/>
    </cs:defRPr>
  </cs:categoryAxis>
  <cs:chartArea>
    <cs:lnRef idx="0"/>
    <cs:fillRef idx="0"/>
    <cs:effectRef idx="0"/>
    <cs:fontRef idx="minor">
      <a:schemeClr val="dk1"/>
    </cs:fontRef>
    <cs:spPr>
      <a:gradFill flip="none" rotWithShape="1">
        <a:gsLst>
          <a:gs pos="0">
            <a:schemeClr val="lt1"/>
          </a:gs>
          <a:gs pos="68000">
            <a:schemeClr val="lt1">
              <a:lumMod val="85000"/>
            </a:schemeClr>
          </a:gs>
          <a:gs pos="100000">
            <a:schemeClr val="lt1"/>
          </a:gs>
        </a:gsLst>
        <a:lin ang="5400000" scaled="1"/>
        <a:tileRect/>
      </a:gradFill>
      <a:ln w="9525" cap="flat" cmpd="sng" algn="ctr">
        <a:solidFill>
          <a:schemeClr val="dk1">
            <a:lumMod val="15000"/>
            <a:lumOff val="85000"/>
          </a:schemeClr>
        </a:solidFill>
        <a:round/>
      </a:ln>
    </cs:spPr>
    <cs:defRPr sz="1000" kern="1200"/>
  </cs:chartArea>
  <cs:dataLabel>
    <cs:lnRef idx="0"/>
    <cs:fillRef idx="0"/>
    <cs:effectRef idx="0"/>
    <cs:fontRef idx="minor">
      <a:schemeClr val="lt1"/>
    </cs:fontRef>
    <cs:spPr/>
    <cs:defRPr sz="1000" b="1" i="0" u="none" strike="noStrike" kern="1200" baseline="0"/>
  </cs:dataLabel>
  <cs:dataLabelCallout>
    <cs:lnRef idx="0"/>
    <cs:fillRef idx="0"/>
    <cs:effectRef idx="0"/>
    <cs:fontRef idx="minor">
      <a:schemeClr val="lt1"/>
    </cs:fontRef>
    <cs:spPr>
      <a:solidFill>
        <a:schemeClr val="dk1">
          <a:lumMod val="65000"/>
          <a:lumOff val="35000"/>
          <a:alpha val="75000"/>
        </a:schemeClr>
      </a:solidFill>
    </cs:spPr>
    <cs:defRPr sz="1000" b="1" kern="1200"/>
    <cs:bodyPr rot="0" spcFirstLastPara="1" vertOverflow="clip" horzOverflow="clip" vert="horz" wrap="square" lIns="36576" tIns="18288" rIns="36576" bIns="18288" anchor="ctr" anchorCtr="1">
      <a:spAutoFit/>
    </cs:bodyPr>
  </cs:dataLabelCallout>
  <cs:dataPoint>
    <cs:lnRef idx="0">
      <cs:styleClr val="auto"/>
    </cs:lnRef>
    <cs:fillRef idx="0">
      <cs:styleClr val="auto"/>
    </cs:fillRef>
    <cs:effectRef idx="0"/>
    <cs:fontRef idx="minor">
      <a:schemeClr val="dk1"/>
    </cs:fontRef>
    <cs:spPr>
      <a:gradFill>
        <a:gsLst>
          <a:gs pos="0">
            <a:schemeClr val="phClr"/>
          </a:gs>
          <a:gs pos="100000">
            <a:schemeClr val="phClr">
              <a:lumMod val="84000"/>
            </a:schemeClr>
          </a:gs>
        </a:gsLst>
        <a:lin ang="5400000" scaled="1"/>
      </a:gradFill>
      <a:effectLst>
        <a:outerShdw blurRad="76200" dir="18900000" sy="23000" kx="-1200000" algn="bl" rotWithShape="0">
          <a:prstClr val="black">
            <a:alpha val="20000"/>
          </a:prstClr>
        </a:outerShdw>
      </a:effectLst>
    </cs:spPr>
  </cs:dataPoint>
  <cs:dataPoint3D>
    <cs:lnRef idx="0"/>
    <cs:fillRef idx="0">
      <cs:styleClr val="auto"/>
    </cs:fillRef>
    <cs:effectRef idx="0"/>
    <cs:fontRef idx="minor">
      <a:schemeClr val="dk1"/>
    </cs:fontRef>
    <cs:spPr>
      <a:gradFill>
        <a:gsLst>
          <a:gs pos="0">
            <a:schemeClr val="phClr"/>
          </a:gs>
          <a:gs pos="100000">
            <a:schemeClr val="phClr">
              <a:lumMod val="84000"/>
            </a:schemeClr>
          </a:gs>
        </a:gsLst>
        <a:lin ang="5400000" scaled="1"/>
      </a:gradFill>
      <a:effectLst>
        <a:outerShdw blurRad="76200" dir="18900000" sy="23000" kx="-1200000" algn="bl" rotWithShape="0">
          <a:prstClr val="black">
            <a:alpha val="20000"/>
          </a:prstClr>
        </a:outerShdw>
      </a:effectLst>
    </cs:spPr>
  </cs:dataPoint3D>
  <cs:dataPointLine>
    <cs:lnRef idx="0">
      <cs:styleClr val="auto"/>
    </cs:lnRef>
    <cs:fillRef idx="0"/>
    <cs:effectRef idx="0"/>
    <cs:fontRef idx="minor">
      <a:schemeClr val="dk1"/>
    </cs:fontRef>
    <cs:spPr>
      <a:ln w="28575" cap="rnd">
        <a:gradFill>
          <a:gsLst>
            <a:gs pos="0">
              <a:schemeClr val="phClr"/>
            </a:gs>
            <a:gs pos="100000">
              <a:schemeClr val="phClr">
                <a:lumMod val="84000"/>
              </a:schemeClr>
            </a:gs>
          </a:gsLst>
          <a:lin ang="5400000" scaled="1"/>
        </a:gradFill>
        <a:round/>
      </a:ln>
    </cs:spPr>
  </cs:dataPointLine>
  <cs:dataPointMarker>
    <cs:lnRef idx="0"/>
    <cs:fillRef idx="0">
      <cs:styleClr val="auto"/>
    </cs:fillRef>
    <cs:effectRef idx="0"/>
    <cs:fontRef idx="minor">
      <a:schemeClr val="dk1"/>
    </cs:fontRef>
    <cs:spPr>
      <a:gradFill>
        <a:gsLst>
          <a:gs pos="0">
            <a:schemeClr val="phClr"/>
          </a:gs>
          <a:gs pos="100000">
            <a:schemeClr val="phClr">
              <a:lumMod val="84000"/>
            </a:schemeClr>
          </a:gs>
        </a:gsLst>
        <a:lin ang="5400000" scaled="1"/>
      </a:gradFill>
      <a:effectLst>
        <a:outerShdw blurRad="76200" dir="18900000" sy="23000" kx="-1200000" algn="bl" rotWithShape="0">
          <a:prstClr val="black">
            <a:alpha val="20000"/>
          </a:prstClr>
        </a:outerShdw>
      </a:effectLst>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65000"/>
        <a:lumOff val="35000"/>
      </a:schemeClr>
    </cs:fontRef>
    <cs:spPr>
      <a:ln w="9525">
        <a:solidFill>
          <a:schemeClr val="dk1">
            <a:lumMod val="15000"/>
            <a:lumOff val="85000"/>
          </a:schemeClr>
        </a:solidFill>
      </a:ln>
    </cs:spPr>
    <cs:defRPr sz="900" kern="1200"/>
  </cs:dataTable>
  <cs:downBar>
    <cs:lnRef idx="0"/>
    <cs:fillRef idx="0"/>
    <cs:effectRef idx="0"/>
    <cs:fontRef idx="minor">
      <a:schemeClr val="dk1"/>
    </cs:fontRef>
    <cs:spPr>
      <a:solidFill>
        <a:schemeClr val="dk1">
          <a:lumMod val="35000"/>
          <a:lumOff val="65000"/>
        </a:schemeClr>
      </a:solidFill>
      <a:ln w="9525">
        <a:solidFill>
          <a:schemeClr val="dk1">
            <a:lumMod val="50000"/>
            <a:lumOff val="50000"/>
          </a:schemeClr>
        </a:solidFill>
      </a:ln>
    </cs:spPr>
  </cs:downBar>
  <cs:dropLine>
    <cs:lnRef idx="0"/>
    <cs:fillRef idx="0"/>
    <cs:effectRef idx="0"/>
    <cs:fontRef idx="minor">
      <a:schemeClr val="dk1"/>
    </cs:fontRef>
    <cs:spPr>
      <a:ln w="9525">
        <a:solidFill>
          <a:schemeClr val="dk1">
            <a:lumMod val="50000"/>
            <a:lumOff val="50000"/>
          </a:schemeClr>
        </a:solidFill>
        <a:round/>
      </a:ln>
    </cs:spPr>
  </cs:dropLine>
  <cs:errorBar>
    <cs:lnRef idx="0"/>
    <cs:fillRef idx="0"/>
    <cs:effectRef idx="0"/>
    <cs:fontRef idx="minor">
      <a:schemeClr val="dk1"/>
    </cs:fontRef>
    <cs:spPr>
      <a:ln w="9525">
        <a:solidFill>
          <a:schemeClr val="dk1">
            <a:lumMod val="50000"/>
            <a:lumOff val="50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dk1">
            <a:lumMod val="15000"/>
            <a:lumOff val="85000"/>
          </a:schemeClr>
        </a:solidFill>
        <a:round/>
      </a:ln>
    </cs:spPr>
  </cs:gridlineMajor>
  <cs:gridlineMinor>
    <cs:lnRef idx="0"/>
    <cs:fillRef idx="0"/>
    <cs:effectRef idx="0"/>
    <cs:fontRef idx="minor">
      <a:schemeClr val="dk1"/>
    </cs:fontRef>
    <cs:spPr>
      <a:ln>
        <a:solidFill>
          <a:schemeClr val="dk1">
            <a:lumMod val="5000"/>
            <a:lumOff val="95000"/>
          </a:schemeClr>
        </a:solidFill>
      </a:ln>
    </cs:spPr>
  </cs:gridlineMinor>
  <cs:hiLoLine>
    <cs:lnRef idx="0"/>
    <cs:fillRef idx="0"/>
    <cs:effectRef idx="0"/>
    <cs:fontRef idx="minor">
      <a:schemeClr val="dk1"/>
    </cs:fontRef>
    <cs:spPr>
      <a:ln w="9525">
        <a:solidFill>
          <a:schemeClr val="dk1">
            <a:lumMod val="50000"/>
            <a:lumOff val="50000"/>
          </a:schemeClr>
        </a:solidFill>
        <a:round/>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65000"/>
        <a:lumOff val="35000"/>
      </a:schemeClr>
    </cs:fontRef>
    <cs:defRPr sz="900"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65000"/>
        <a:lumOff val="35000"/>
      </a:schemeClr>
    </cs:fontRef>
    <cs:spPr>
      <a:ln w="9525" cap="flat" cmpd="sng" algn="ctr">
        <a:solidFill>
          <a:schemeClr val="dk1">
            <a:lumMod val="15000"/>
            <a:lumOff val="85000"/>
          </a:schemeClr>
        </a:solidFill>
        <a:round/>
      </a:ln>
    </cs:spPr>
    <cs:defRPr sz="900"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65000"/>
        <a:lumOff val="35000"/>
      </a:schemeClr>
    </cs:fontRef>
    <cs:defRPr kern="1200">
      <a:effectLst/>
    </cs:defRPr>
  </cs:title>
  <cs:trendline>
    <cs:lnRef idx="0">
      <cs:styleClr val="auto"/>
    </cs:lnRef>
    <cs:fillRef idx="0"/>
    <cs:effectRef idx="0"/>
    <cs:fontRef idx="minor">
      <a:schemeClr val="dk1"/>
    </cs:fontRef>
    <cs:spPr>
      <a:ln w="19050" cap="rnd">
        <a:solidFill>
          <a:schemeClr val="phClr"/>
        </a:solidFill>
        <a:prstDash val="sysDash"/>
      </a:ln>
    </cs:spPr>
  </cs:trendline>
  <cs:trendlineLabel>
    <cs:lnRef idx="0"/>
    <cs:fillRef idx="0"/>
    <cs:effectRef idx="0"/>
    <cs:fontRef idx="minor">
      <a:schemeClr val="dk1">
        <a:lumMod val="65000"/>
        <a:lumOff val="35000"/>
      </a:schemeClr>
    </cs:fontRef>
    <cs:defRPr sz="900" kern="1200"/>
  </cs:trendlineLabel>
  <cs:upBar>
    <cs:lnRef idx="0"/>
    <cs:fillRef idx="0"/>
    <cs:effectRef idx="0"/>
    <cs:fontRef idx="minor">
      <a:schemeClr val="dk1"/>
    </cs:fontRef>
    <cs:spPr>
      <a:solidFill>
        <a:schemeClr val="lt1">
          <a:lumMod val="95000"/>
        </a:schemeClr>
      </a:solidFill>
      <a:ln w="9525">
        <a:solidFill>
          <a:schemeClr val="dk1">
            <a:lumMod val="15000"/>
            <a:lumOff val="85000"/>
          </a:schemeClr>
        </a:solidFill>
      </a:ln>
    </cs:spPr>
  </cs:upBar>
  <cs:valueAxis>
    <cs:lnRef idx="0"/>
    <cs:fillRef idx="0"/>
    <cs:effectRef idx="0"/>
    <cs:fontRef idx="minor">
      <a:schemeClr val="dk1">
        <a:lumMod val="65000"/>
        <a:lumOff val="35000"/>
      </a:schemeClr>
    </cs:fontRef>
    <cs:defRPr sz="900" kern="1200"/>
  </cs:valueAxis>
  <cs:wall>
    <cs:lnRef idx="0"/>
    <cs:fillRef idx="0"/>
    <cs:effectRef idx="0"/>
    <cs:fontRef idx="minor">
      <a:schemeClr val="dk1"/>
    </cs:fontRef>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342">
  <cs:axisTitle>
    <cs:lnRef idx="0"/>
    <cs:fillRef idx="0"/>
    <cs:effectRef idx="0"/>
    <cs:fontRef idx="minor">
      <a:schemeClr val="tx1">
        <a:lumMod val="65000"/>
        <a:lumOff val="35000"/>
      </a:schemeClr>
    </cs:fontRef>
    <cs:defRPr sz="900" kern="1200"/>
  </cs:axisTitle>
  <cs:category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tx1"/>
    </cs:fontRef>
  </cs:dataPoint>
  <cs:dataPoint3D>
    <cs:lnRef idx="0"/>
    <cs:fillRef idx="3">
      <cs:styleClr val="auto"/>
    </cs:fillRef>
    <cs:effectRef idx="3"/>
    <cs:fontRef idx="minor">
      <a:schemeClr val="tx1"/>
    </cs:fontRef>
  </cs:dataPoint3D>
  <cs:dataPointLine>
    <cs:lnRef idx="0">
      <cs:styleClr val="auto"/>
    </cs:lnRef>
    <cs:fillRef idx="3"/>
    <cs:effectRef idx="3"/>
    <cs:fontRef idx="minor">
      <a:schemeClr val="tx1"/>
    </cs:fontRef>
    <cs:spPr>
      <a:ln w="34925" cap="rnd">
        <a:solidFill>
          <a:schemeClr val="phClr"/>
        </a:solidFill>
        <a:round/>
      </a:ln>
    </cs:spPr>
  </cs:dataPointLine>
  <cs:dataPointMarker>
    <cs:lnRef idx="0">
      <cs:styleClr val="auto"/>
    </cs:lnRef>
    <cs:fillRef idx="3">
      <cs:styleClr val="auto"/>
    </cs:fillRef>
    <cs:effectRef idx="3"/>
    <cs:fontRef idx="minor">
      <a:schemeClr val="tx1"/>
    </cs:fontRef>
    <cs:spPr>
      <a:ln w="9525">
        <a:solidFill>
          <a:schemeClr val="phClr"/>
        </a:solidFill>
        <a:round/>
      </a:ln>
    </cs:spPr>
  </cs:dataPointMarker>
  <cs:dataPointMarkerLayout symbol="circle" size="6"/>
  <cs:dataPointWireframe>
    <cs:lnRef idx="0">
      <cs:styleClr val="auto"/>
    </cs:lnRef>
    <cs:fillRef idx="3"/>
    <cs:effectRef idx="3"/>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lt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cs:lnRef idx="0"/>
    <cs:fillRef idx="0"/>
    <cs:effectRef idx="0"/>
    <cs:fontRef idx="minor">
      <a:schemeClr val="lt1"/>
    </cs:fontRef>
  </cs:plotArea>
  <cs:plotArea3D>
    <cs:lnRef idx="0"/>
    <cs:fillRef idx="0"/>
    <cs:effectRef idx="0"/>
    <cs:fontRef idx="minor">
      <a:schemeClr val="lt1"/>
    </cs:fontRef>
  </cs:plotArea3D>
  <cs:series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600" b="1" kern="1200" baseline="0"/>
  </cs:title>
  <cs:trendline>
    <cs:lnRef idx="0">
      <cs:styleClr val="auto"/>
    </cs:lnRef>
    <cs:fillRef idx="0"/>
    <cs:effectRef idx="0"/>
    <cs:fontRef idx="minor">
      <a:schemeClr val="lt1"/>
    </cs:fontRef>
    <cs:spPr>
      <a:ln w="19050" cap="rnd">
        <a:solidFill>
          <a:schemeClr val="phClr"/>
        </a:solidFill>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lt1"/>
    </cs:fontRef>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8.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3066733" cy="468154"/>
          </a:xfrm>
          <a:prstGeom prst="rect">
            <a:avLst/>
          </a:prstGeom>
        </p:spPr>
        <p:txBody>
          <a:bodyPr vert="horz" lIns="93936" tIns="46968" rIns="93936" bIns="46968" rtlCol="0"/>
          <a:lstStyle>
            <a:lvl1pPr algn="l">
              <a:defRPr sz="1200"/>
            </a:lvl1pPr>
          </a:lstStyle>
          <a:p>
            <a:endParaRPr lang="es-CL"/>
          </a:p>
        </p:txBody>
      </p:sp>
      <p:sp>
        <p:nvSpPr>
          <p:cNvPr id="3" name="2 Marcador de fecha"/>
          <p:cNvSpPr>
            <a:spLocks noGrp="1"/>
          </p:cNvSpPr>
          <p:nvPr>
            <p:ph type="dt" idx="1"/>
          </p:nvPr>
        </p:nvSpPr>
        <p:spPr>
          <a:xfrm>
            <a:off x="4008705" y="0"/>
            <a:ext cx="3066733" cy="468154"/>
          </a:xfrm>
          <a:prstGeom prst="rect">
            <a:avLst/>
          </a:prstGeom>
        </p:spPr>
        <p:txBody>
          <a:bodyPr vert="horz" lIns="93936" tIns="46968" rIns="93936" bIns="46968" rtlCol="0"/>
          <a:lstStyle>
            <a:lvl1pPr algn="r">
              <a:defRPr sz="1200"/>
            </a:lvl1pPr>
          </a:lstStyle>
          <a:p>
            <a:fld id="{BDB1C80A-FE64-4415-A6CD-F4B50FFAC98C}" type="datetimeFigureOut">
              <a:rPr lang="es-CL" smtClean="0"/>
              <a:t>14-05-2019</a:t>
            </a:fld>
            <a:endParaRPr lang="es-CL"/>
          </a:p>
        </p:txBody>
      </p:sp>
      <p:sp>
        <p:nvSpPr>
          <p:cNvPr id="4" name="3 Marcador de imagen de diapositiva"/>
          <p:cNvSpPr>
            <a:spLocks noGrp="1" noRot="1" noChangeAspect="1"/>
          </p:cNvSpPr>
          <p:nvPr>
            <p:ph type="sldImg" idx="2"/>
          </p:nvPr>
        </p:nvSpPr>
        <p:spPr>
          <a:xfrm>
            <a:off x="1196975" y="701675"/>
            <a:ext cx="4683125" cy="3511550"/>
          </a:xfrm>
          <a:prstGeom prst="rect">
            <a:avLst/>
          </a:prstGeom>
          <a:noFill/>
          <a:ln w="12700">
            <a:solidFill>
              <a:prstClr val="black"/>
            </a:solidFill>
          </a:ln>
        </p:spPr>
        <p:txBody>
          <a:bodyPr vert="horz" lIns="93936" tIns="46968" rIns="93936" bIns="46968" rtlCol="0" anchor="ctr"/>
          <a:lstStyle/>
          <a:p>
            <a:endParaRPr lang="es-CL"/>
          </a:p>
        </p:txBody>
      </p:sp>
      <p:sp>
        <p:nvSpPr>
          <p:cNvPr id="5" name="4 Marcador de notas"/>
          <p:cNvSpPr>
            <a:spLocks noGrp="1"/>
          </p:cNvSpPr>
          <p:nvPr>
            <p:ph type="body" sz="quarter" idx="3"/>
          </p:nvPr>
        </p:nvSpPr>
        <p:spPr>
          <a:xfrm>
            <a:off x="707708" y="4447461"/>
            <a:ext cx="5661660" cy="4213384"/>
          </a:xfrm>
          <a:prstGeom prst="rect">
            <a:avLst/>
          </a:prstGeom>
        </p:spPr>
        <p:txBody>
          <a:bodyPr vert="horz" lIns="93936" tIns="46968" rIns="93936" bIns="46968" rtlCol="0"/>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6" name="5 Marcador de pie de página"/>
          <p:cNvSpPr>
            <a:spLocks noGrp="1"/>
          </p:cNvSpPr>
          <p:nvPr>
            <p:ph type="ftr" sz="quarter" idx="4"/>
          </p:nvPr>
        </p:nvSpPr>
        <p:spPr>
          <a:xfrm>
            <a:off x="0" y="8893296"/>
            <a:ext cx="3066733" cy="468154"/>
          </a:xfrm>
          <a:prstGeom prst="rect">
            <a:avLst/>
          </a:prstGeom>
        </p:spPr>
        <p:txBody>
          <a:bodyPr vert="horz" lIns="93936" tIns="46968" rIns="93936" bIns="46968" rtlCol="0" anchor="b"/>
          <a:lstStyle>
            <a:lvl1pPr algn="l">
              <a:defRPr sz="1200"/>
            </a:lvl1pPr>
          </a:lstStyle>
          <a:p>
            <a:endParaRPr lang="es-CL"/>
          </a:p>
        </p:txBody>
      </p:sp>
      <p:sp>
        <p:nvSpPr>
          <p:cNvPr id="7" name="6 Marcador de número de diapositiva"/>
          <p:cNvSpPr>
            <a:spLocks noGrp="1"/>
          </p:cNvSpPr>
          <p:nvPr>
            <p:ph type="sldNum" sz="quarter" idx="5"/>
          </p:nvPr>
        </p:nvSpPr>
        <p:spPr>
          <a:xfrm>
            <a:off x="4008705" y="8893296"/>
            <a:ext cx="3066733" cy="468154"/>
          </a:xfrm>
          <a:prstGeom prst="rect">
            <a:avLst/>
          </a:prstGeom>
        </p:spPr>
        <p:txBody>
          <a:bodyPr vert="horz" lIns="93936" tIns="46968" rIns="93936" bIns="46968" rtlCol="0" anchor="b"/>
          <a:lstStyle>
            <a:lvl1pPr algn="r">
              <a:defRPr sz="1200"/>
            </a:lvl1pPr>
          </a:lstStyle>
          <a:p>
            <a:fld id="{87193961-CA54-41C9-9D99-9FB3EC370F5C}" type="slidenum">
              <a:rPr lang="es-CL" smtClean="0"/>
              <a:t>‹Nº›</a:t>
            </a:fld>
            <a:endParaRPr lang="es-CL"/>
          </a:p>
        </p:txBody>
      </p:sp>
    </p:spTree>
    <p:extLst>
      <p:ext uri="{BB962C8B-B14F-4D97-AF65-F5344CB8AC3E}">
        <p14:creationId xmlns:p14="http://schemas.microsoft.com/office/powerpoint/2010/main" val="103098403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CL" dirty="0"/>
          </a:p>
        </p:txBody>
      </p:sp>
      <p:sp>
        <p:nvSpPr>
          <p:cNvPr id="4" name="3 Marcador de número de diapositiva"/>
          <p:cNvSpPr>
            <a:spLocks noGrp="1"/>
          </p:cNvSpPr>
          <p:nvPr>
            <p:ph type="sldNum" sz="quarter" idx="10"/>
          </p:nvPr>
        </p:nvSpPr>
        <p:spPr/>
        <p:txBody>
          <a:bodyPr/>
          <a:lstStyle/>
          <a:p>
            <a:fld id="{15CC87D2-554F-43C8-B789-DB86F48C67F4}" type="slidenum">
              <a:rPr lang="es-CL" smtClean="0">
                <a:solidFill>
                  <a:prstClr val="black"/>
                </a:solidFill>
              </a:rPr>
              <a:pPr/>
              <a:t>11</a:t>
            </a:fld>
            <a:endParaRPr lang="es-CL">
              <a:solidFill>
                <a:prstClr val="black"/>
              </a:solidFill>
            </a:endParaRPr>
          </a:p>
        </p:txBody>
      </p:sp>
    </p:spTree>
    <p:extLst>
      <p:ext uri="{BB962C8B-B14F-4D97-AF65-F5344CB8AC3E}">
        <p14:creationId xmlns:p14="http://schemas.microsoft.com/office/powerpoint/2010/main" val="29129732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5.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6.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3568" y="2204864"/>
            <a:ext cx="7772400" cy="1470025"/>
          </a:xfrm>
          <a:prstGeom prst="rect">
            <a:avLst/>
          </a:prstGeom>
        </p:spPr>
        <p:txBody>
          <a:bodyPr/>
          <a:lstStyle/>
          <a:p>
            <a:r>
              <a:rPr lang="es-ES"/>
              <a:t>Haga clic para modificar el estilo de título del patrón</a:t>
            </a:r>
            <a:endParaRPr lang="es-CL"/>
          </a:p>
        </p:txBody>
      </p:sp>
      <p:sp>
        <p:nvSpPr>
          <p:cNvPr id="4" name="3 Marcador de fecha"/>
          <p:cNvSpPr>
            <a:spLocks noGrp="1"/>
          </p:cNvSpPr>
          <p:nvPr>
            <p:ph type="dt" sz="half" idx="10"/>
          </p:nvPr>
        </p:nvSpPr>
        <p:spPr/>
        <p:txBody>
          <a:bodyPr/>
          <a:lstStyle/>
          <a:p>
            <a:fld id="{36CB32A8-ACCF-408E-AE69-3B995A8F0BFF}" type="datetime1">
              <a:rPr lang="es-CL" smtClean="0">
                <a:solidFill>
                  <a:prstClr val="black">
                    <a:tint val="75000"/>
                  </a:prstClr>
                </a:solidFill>
              </a:rPr>
              <a:pPr/>
              <a:t>14-05-2019</a:t>
            </a:fld>
            <a:endParaRPr lang="es-CL">
              <a:solidFill>
                <a:prstClr val="black">
                  <a:tint val="75000"/>
                </a:prstClr>
              </a:solidFill>
            </a:endParaRPr>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6" name="5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dirty="0">
              <a:solidFill>
                <a:prstClr val="black">
                  <a:tint val="75000"/>
                </a:prstClr>
              </a:solidFill>
            </a:endParaRPr>
          </a:p>
        </p:txBody>
      </p:sp>
    </p:spTree>
    <p:extLst>
      <p:ext uri="{BB962C8B-B14F-4D97-AF65-F5344CB8AC3E}">
        <p14:creationId xmlns:p14="http://schemas.microsoft.com/office/powerpoint/2010/main" val="15512314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a:t>Haga clic para modificar el estilo de título del patrón</a:t>
            </a:r>
            <a:endParaRPr lang="es-CL"/>
          </a:p>
        </p:txBody>
      </p:sp>
      <p:sp>
        <p:nvSpPr>
          <p:cNvPr id="3" name="2 Marcador de texto vertical"/>
          <p:cNvSpPr>
            <a:spLocks noGrp="1"/>
          </p:cNvSpPr>
          <p:nvPr>
            <p:ph type="body" orient="vert" idx="1"/>
          </p:nvPr>
        </p:nvSpPr>
        <p:spPr>
          <a:xfrm>
            <a:off x="457200" y="1600200"/>
            <a:ext cx="8229600" cy="4525963"/>
          </a:xfrm>
          <a:prstGeom prst="rect">
            <a:avLst/>
          </a:prstGeo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3 Marcador de fecha"/>
          <p:cNvSpPr>
            <a:spLocks noGrp="1"/>
          </p:cNvSpPr>
          <p:nvPr>
            <p:ph type="dt" sz="half" idx="10"/>
          </p:nvPr>
        </p:nvSpPr>
        <p:spPr/>
        <p:txBody>
          <a:bodyPr/>
          <a:lstStyle/>
          <a:p>
            <a:fld id="{09A67D08-3D11-4B0F-A15F-9F52EB68D63D}" type="datetime1">
              <a:rPr lang="es-CL" smtClean="0">
                <a:solidFill>
                  <a:prstClr val="black">
                    <a:tint val="75000"/>
                  </a:prstClr>
                </a:solidFill>
              </a:rPr>
              <a:pPr/>
              <a:t>14-05-2019</a:t>
            </a:fld>
            <a:endParaRPr lang="es-CL">
              <a:solidFill>
                <a:prstClr val="black">
                  <a:tint val="75000"/>
                </a:prstClr>
              </a:solidFill>
            </a:endParaRPr>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6" name="5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4924501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a:prstGeom prst="rect">
            <a:avLst/>
          </a:prstGeom>
        </p:spPr>
        <p:txBody>
          <a:bodyPr vert="eaVert"/>
          <a:lstStyle/>
          <a:p>
            <a:r>
              <a:rPr lang="es-ES"/>
              <a:t>Haga clic para modificar el estilo de título del patrón</a:t>
            </a:r>
            <a:endParaRPr lang="es-CL"/>
          </a:p>
        </p:txBody>
      </p:sp>
      <p:sp>
        <p:nvSpPr>
          <p:cNvPr id="3" name="2 Marcador de texto vertical"/>
          <p:cNvSpPr>
            <a:spLocks noGrp="1"/>
          </p:cNvSpPr>
          <p:nvPr>
            <p:ph type="body" orient="vert" idx="1"/>
          </p:nvPr>
        </p:nvSpPr>
        <p:spPr>
          <a:xfrm>
            <a:off x="457200" y="274638"/>
            <a:ext cx="6019800" cy="5851525"/>
          </a:xfrm>
          <a:prstGeom prst="rect">
            <a:avLst/>
          </a:prstGeo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3 Marcador de fecha"/>
          <p:cNvSpPr>
            <a:spLocks noGrp="1"/>
          </p:cNvSpPr>
          <p:nvPr>
            <p:ph type="dt" sz="half" idx="10"/>
          </p:nvPr>
        </p:nvSpPr>
        <p:spPr/>
        <p:txBody>
          <a:bodyPr/>
          <a:lstStyle/>
          <a:p>
            <a:fld id="{9B78813F-3287-4428-A15C-12A23CF4CFA4}" type="datetime1">
              <a:rPr lang="es-CL" smtClean="0">
                <a:solidFill>
                  <a:prstClr val="black">
                    <a:tint val="75000"/>
                  </a:prstClr>
                </a:solidFill>
              </a:rPr>
              <a:pPr/>
              <a:t>14-05-2019</a:t>
            </a:fld>
            <a:endParaRPr lang="es-CL">
              <a:solidFill>
                <a:prstClr val="black">
                  <a:tint val="75000"/>
                </a:prstClr>
              </a:solidFill>
            </a:endParaRPr>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6" name="5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24772709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3568" y="2204864"/>
            <a:ext cx="7772400" cy="1470025"/>
          </a:xfrm>
          <a:prstGeom prst="rect">
            <a:avLst/>
          </a:prstGeom>
        </p:spPr>
        <p:txBody>
          <a:bodyPr/>
          <a:lstStyle/>
          <a:p>
            <a:r>
              <a:rPr lang="es-ES"/>
              <a:t>Haga clic para modificar el estilo de título del patrón</a:t>
            </a:r>
            <a:endParaRPr lang="es-CL"/>
          </a:p>
        </p:txBody>
      </p:sp>
      <p:sp>
        <p:nvSpPr>
          <p:cNvPr id="4" name="3 Marcador de fecha"/>
          <p:cNvSpPr>
            <a:spLocks noGrp="1"/>
          </p:cNvSpPr>
          <p:nvPr>
            <p:ph type="dt" sz="half" idx="10"/>
          </p:nvPr>
        </p:nvSpPr>
        <p:spPr/>
        <p:txBody>
          <a:bodyPr/>
          <a:lstStyle/>
          <a:p>
            <a:fld id="{36CB32A8-ACCF-408E-AE69-3B995A8F0BFF}" type="datetime1">
              <a:rPr lang="es-CL" smtClean="0">
                <a:solidFill>
                  <a:prstClr val="black">
                    <a:tint val="75000"/>
                  </a:prstClr>
                </a:solidFill>
              </a:rPr>
              <a:pPr/>
              <a:t>14-05-2019</a:t>
            </a:fld>
            <a:endParaRPr lang="es-CL">
              <a:solidFill>
                <a:prstClr val="black">
                  <a:tint val="75000"/>
                </a:prstClr>
              </a:solidFill>
            </a:endParaRPr>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6" name="5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dirty="0">
              <a:solidFill>
                <a:prstClr val="black">
                  <a:tint val="75000"/>
                </a:prstClr>
              </a:solidFill>
            </a:endParaRPr>
          </a:p>
        </p:txBody>
      </p:sp>
    </p:spTree>
    <p:extLst>
      <p:ext uri="{BB962C8B-B14F-4D97-AF65-F5344CB8AC3E}">
        <p14:creationId xmlns:p14="http://schemas.microsoft.com/office/powerpoint/2010/main" val="263080674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dirty="0"/>
              <a:t>Haga clic para modificar el estilo de título del patrón</a:t>
            </a:r>
            <a:endParaRPr lang="es-CL" dirty="0"/>
          </a:p>
        </p:txBody>
      </p:sp>
      <p:sp>
        <p:nvSpPr>
          <p:cNvPr id="3" name="2 Marcador de contenido"/>
          <p:cNvSpPr>
            <a:spLocks noGrp="1"/>
          </p:cNvSpPr>
          <p:nvPr>
            <p:ph idx="1"/>
          </p:nvPr>
        </p:nvSpPr>
        <p:spPr>
          <a:xfrm>
            <a:off x="457200" y="1600200"/>
            <a:ext cx="8229600" cy="4525963"/>
          </a:xfrm>
          <a:prstGeom prst="rect">
            <a:avLst/>
          </a:prstGeo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3 Marcador de fecha"/>
          <p:cNvSpPr>
            <a:spLocks noGrp="1"/>
          </p:cNvSpPr>
          <p:nvPr>
            <p:ph type="dt" sz="half" idx="10"/>
          </p:nvPr>
        </p:nvSpPr>
        <p:spPr/>
        <p:txBody>
          <a:bodyPr/>
          <a:lstStyle/>
          <a:p>
            <a:fld id="{70E02360-A21A-4CCD-BCB0-8531ABD610AB}" type="datetime1">
              <a:rPr lang="es-CL" smtClean="0">
                <a:solidFill>
                  <a:prstClr val="black">
                    <a:tint val="75000"/>
                  </a:prstClr>
                </a:solidFill>
              </a:rPr>
              <a:pPr/>
              <a:t>14-05-2019</a:t>
            </a:fld>
            <a:endParaRPr lang="es-CL">
              <a:solidFill>
                <a:prstClr val="black">
                  <a:tint val="75000"/>
                </a:prstClr>
              </a:solidFill>
            </a:endParaRPr>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6" name="5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386889829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s-ES"/>
              <a:t>Haga clic para modificar el estilo de título del patrón</a:t>
            </a:r>
            <a:endParaRPr lang="es-CL"/>
          </a:p>
        </p:txBody>
      </p:sp>
      <p:sp>
        <p:nvSpPr>
          <p:cNvPr id="3" name="2 Marcador de texto"/>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el estilo de texto del patrón</a:t>
            </a:r>
          </a:p>
        </p:txBody>
      </p:sp>
      <p:sp>
        <p:nvSpPr>
          <p:cNvPr id="4" name="3 Marcador de fecha"/>
          <p:cNvSpPr>
            <a:spLocks noGrp="1"/>
          </p:cNvSpPr>
          <p:nvPr>
            <p:ph type="dt" sz="half" idx="10"/>
          </p:nvPr>
        </p:nvSpPr>
        <p:spPr/>
        <p:txBody>
          <a:bodyPr/>
          <a:lstStyle/>
          <a:p>
            <a:fld id="{7BC7CA73-43A2-4A16-A5CB-3D4B44330E0D}" type="datetime1">
              <a:rPr lang="es-CL" smtClean="0">
                <a:solidFill>
                  <a:prstClr val="black">
                    <a:tint val="75000"/>
                  </a:prstClr>
                </a:solidFill>
              </a:rPr>
              <a:pPr/>
              <a:t>14-05-2019</a:t>
            </a:fld>
            <a:endParaRPr lang="es-CL">
              <a:solidFill>
                <a:prstClr val="black">
                  <a:tint val="75000"/>
                </a:prstClr>
              </a:solidFill>
            </a:endParaRPr>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6" name="5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379413643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a:t>Haga clic para modificar el estilo de título del patrón</a:t>
            </a:r>
            <a:endParaRPr lang="es-CL"/>
          </a:p>
        </p:txBody>
      </p:sp>
      <p:sp>
        <p:nvSpPr>
          <p:cNvPr id="3" name="2 Marcador de contenido"/>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3 Marcador de contenido"/>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5" name="4 Marcador de fecha"/>
          <p:cNvSpPr>
            <a:spLocks noGrp="1"/>
          </p:cNvSpPr>
          <p:nvPr>
            <p:ph type="dt" sz="half" idx="10"/>
          </p:nvPr>
        </p:nvSpPr>
        <p:spPr/>
        <p:txBody>
          <a:bodyPr/>
          <a:lstStyle/>
          <a:p>
            <a:fld id="{9EBAF36A-EDE5-4FA8-84EC-3AA788C97240}" type="datetime1">
              <a:rPr lang="es-CL" smtClean="0">
                <a:solidFill>
                  <a:prstClr val="black">
                    <a:tint val="75000"/>
                  </a:prstClr>
                </a:solidFill>
              </a:rPr>
              <a:pPr/>
              <a:t>14-05-2019</a:t>
            </a:fld>
            <a:endParaRPr lang="es-CL">
              <a:solidFill>
                <a:prstClr val="black">
                  <a:tint val="75000"/>
                </a:prstClr>
              </a:solidFill>
            </a:endParaRPr>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7" name="6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115266672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lvl1pPr>
              <a:defRPr/>
            </a:lvl1pPr>
          </a:lstStyle>
          <a:p>
            <a:r>
              <a:rPr lang="es-ES"/>
              <a:t>Haga clic para modificar el estilo de título del patrón</a:t>
            </a:r>
            <a:endParaRPr lang="es-CL"/>
          </a:p>
        </p:txBody>
      </p:sp>
      <p:sp>
        <p:nvSpPr>
          <p:cNvPr id="3" name="2 Marcador de texto"/>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3 Marcador de contenido"/>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5" name="4 Marcador de texto"/>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5 Marcador de contenido"/>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7" name="6 Marcador de fecha"/>
          <p:cNvSpPr>
            <a:spLocks noGrp="1"/>
          </p:cNvSpPr>
          <p:nvPr>
            <p:ph type="dt" sz="half" idx="10"/>
          </p:nvPr>
        </p:nvSpPr>
        <p:spPr/>
        <p:txBody>
          <a:bodyPr/>
          <a:lstStyle/>
          <a:p>
            <a:fld id="{622D39C1-1D08-4F24-AE34-397A80400841}" type="datetime1">
              <a:rPr lang="es-CL" smtClean="0">
                <a:solidFill>
                  <a:prstClr val="black">
                    <a:tint val="75000"/>
                  </a:prstClr>
                </a:solidFill>
              </a:rPr>
              <a:pPr/>
              <a:t>14-05-2019</a:t>
            </a:fld>
            <a:endParaRPr lang="es-CL">
              <a:solidFill>
                <a:prstClr val="black">
                  <a:tint val="75000"/>
                </a:prstClr>
              </a:solidFill>
            </a:endParaRPr>
          </a:p>
        </p:txBody>
      </p:sp>
      <p:sp>
        <p:nvSpPr>
          <p:cNvPr id="8" name="7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9" name="8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326986614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a:t>Haga clic para modificar el estilo de título del patrón</a:t>
            </a:r>
            <a:endParaRPr lang="es-CL"/>
          </a:p>
        </p:txBody>
      </p:sp>
      <p:sp>
        <p:nvSpPr>
          <p:cNvPr id="3" name="2 Marcador de fecha"/>
          <p:cNvSpPr>
            <a:spLocks noGrp="1"/>
          </p:cNvSpPr>
          <p:nvPr>
            <p:ph type="dt" sz="half" idx="10"/>
          </p:nvPr>
        </p:nvSpPr>
        <p:spPr/>
        <p:txBody>
          <a:bodyPr/>
          <a:lstStyle/>
          <a:p>
            <a:fld id="{28A55497-5A8F-46E9-977B-DA4B0E8E00C9}" type="datetime1">
              <a:rPr lang="es-CL" smtClean="0">
                <a:solidFill>
                  <a:prstClr val="black">
                    <a:tint val="75000"/>
                  </a:prstClr>
                </a:solidFill>
              </a:rPr>
              <a:pPr/>
              <a:t>14-05-2019</a:t>
            </a:fld>
            <a:endParaRPr lang="es-CL">
              <a:solidFill>
                <a:prstClr val="black">
                  <a:tint val="75000"/>
                </a:prstClr>
              </a:solidFill>
            </a:endParaRPr>
          </a:p>
        </p:txBody>
      </p:sp>
      <p:sp>
        <p:nvSpPr>
          <p:cNvPr id="4" name="3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5" name="4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80036035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8A9ED8E3-6EAB-4093-9165-930AB8B37E7F}" type="datetime1">
              <a:rPr lang="es-CL" smtClean="0">
                <a:solidFill>
                  <a:prstClr val="black">
                    <a:tint val="75000"/>
                  </a:prstClr>
                </a:solidFill>
              </a:rPr>
              <a:pPr/>
              <a:t>14-05-2019</a:t>
            </a:fld>
            <a:endParaRPr lang="es-CL">
              <a:solidFill>
                <a:prstClr val="black">
                  <a:tint val="75000"/>
                </a:prstClr>
              </a:solidFill>
            </a:endParaRPr>
          </a:p>
        </p:txBody>
      </p:sp>
      <p:sp>
        <p:nvSpPr>
          <p:cNvPr id="3" name="2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4" name="3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179532508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a:prstGeom prst="rect">
            <a:avLst/>
          </a:prstGeom>
        </p:spPr>
        <p:txBody>
          <a:bodyPr anchor="b"/>
          <a:lstStyle>
            <a:lvl1pPr algn="l">
              <a:defRPr sz="2000" b="1"/>
            </a:lvl1pPr>
          </a:lstStyle>
          <a:p>
            <a:r>
              <a:rPr lang="es-ES"/>
              <a:t>Haga clic para modificar el estilo de título del patrón</a:t>
            </a:r>
            <a:endParaRPr lang="es-CL"/>
          </a:p>
        </p:txBody>
      </p:sp>
      <p:sp>
        <p:nvSpPr>
          <p:cNvPr id="3" name="2 Marcador de contenido"/>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3 Marcador de texto"/>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4 Marcador de fecha"/>
          <p:cNvSpPr>
            <a:spLocks noGrp="1"/>
          </p:cNvSpPr>
          <p:nvPr>
            <p:ph type="dt" sz="half" idx="10"/>
          </p:nvPr>
        </p:nvSpPr>
        <p:spPr/>
        <p:txBody>
          <a:bodyPr/>
          <a:lstStyle/>
          <a:p>
            <a:fld id="{C0437570-0FE3-4267-B1AE-9E8F529BA4FA}" type="datetime1">
              <a:rPr lang="es-CL" smtClean="0">
                <a:solidFill>
                  <a:prstClr val="black">
                    <a:tint val="75000"/>
                  </a:prstClr>
                </a:solidFill>
              </a:rPr>
              <a:pPr/>
              <a:t>14-05-2019</a:t>
            </a:fld>
            <a:endParaRPr lang="es-CL">
              <a:solidFill>
                <a:prstClr val="black">
                  <a:tint val="75000"/>
                </a:prstClr>
              </a:solidFill>
            </a:endParaRPr>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7" name="6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2515255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dirty="0"/>
              <a:t>Haga clic para modificar el estilo de título del patrón</a:t>
            </a:r>
            <a:endParaRPr lang="es-CL" dirty="0"/>
          </a:p>
        </p:txBody>
      </p:sp>
      <p:sp>
        <p:nvSpPr>
          <p:cNvPr id="3" name="2 Marcador de contenido"/>
          <p:cNvSpPr>
            <a:spLocks noGrp="1"/>
          </p:cNvSpPr>
          <p:nvPr>
            <p:ph idx="1"/>
          </p:nvPr>
        </p:nvSpPr>
        <p:spPr>
          <a:xfrm>
            <a:off x="457200" y="1600200"/>
            <a:ext cx="8229600" cy="4525963"/>
          </a:xfrm>
          <a:prstGeom prst="rect">
            <a:avLst/>
          </a:prstGeo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3 Marcador de fecha"/>
          <p:cNvSpPr>
            <a:spLocks noGrp="1"/>
          </p:cNvSpPr>
          <p:nvPr>
            <p:ph type="dt" sz="half" idx="10"/>
          </p:nvPr>
        </p:nvSpPr>
        <p:spPr/>
        <p:txBody>
          <a:bodyPr/>
          <a:lstStyle/>
          <a:p>
            <a:fld id="{70E02360-A21A-4CCD-BCB0-8531ABD610AB}" type="datetime1">
              <a:rPr lang="es-CL" smtClean="0">
                <a:solidFill>
                  <a:prstClr val="black">
                    <a:tint val="75000"/>
                  </a:prstClr>
                </a:solidFill>
              </a:rPr>
              <a:pPr/>
              <a:t>14-05-2019</a:t>
            </a:fld>
            <a:endParaRPr lang="es-CL">
              <a:solidFill>
                <a:prstClr val="black">
                  <a:tint val="75000"/>
                </a:prstClr>
              </a:solidFill>
            </a:endParaRPr>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6" name="5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297707522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a:prstGeom prst="rect">
            <a:avLst/>
          </a:prstGeom>
        </p:spPr>
        <p:txBody>
          <a:bodyPr anchor="b"/>
          <a:lstStyle>
            <a:lvl1pPr algn="l">
              <a:defRPr sz="2000" b="1"/>
            </a:lvl1pPr>
          </a:lstStyle>
          <a:p>
            <a:r>
              <a:rPr lang="es-ES"/>
              <a:t>Haga clic para modificar el estilo de título del patrón</a:t>
            </a:r>
            <a:endParaRPr lang="es-CL"/>
          </a:p>
        </p:txBody>
      </p:sp>
      <p:sp>
        <p:nvSpPr>
          <p:cNvPr id="3" name="2 Marcador de posición de imagen"/>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L"/>
          </a:p>
        </p:txBody>
      </p:sp>
      <p:sp>
        <p:nvSpPr>
          <p:cNvPr id="4" name="3 Marcador de texto"/>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4 Marcador de fecha"/>
          <p:cNvSpPr>
            <a:spLocks noGrp="1"/>
          </p:cNvSpPr>
          <p:nvPr>
            <p:ph type="dt" sz="half" idx="10"/>
          </p:nvPr>
        </p:nvSpPr>
        <p:spPr/>
        <p:txBody>
          <a:bodyPr/>
          <a:lstStyle/>
          <a:p>
            <a:fld id="{0659995C-6C5E-4774-930D-FE8EA32FE7EF}" type="datetime1">
              <a:rPr lang="es-CL" smtClean="0">
                <a:solidFill>
                  <a:prstClr val="black">
                    <a:tint val="75000"/>
                  </a:prstClr>
                </a:solidFill>
              </a:rPr>
              <a:pPr/>
              <a:t>14-05-2019</a:t>
            </a:fld>
            <a:endParaRPr lang="es-CL">
              <a:solidFill>
                <a:prstClr val="black">
                  <a:tint val="75000"/>
                </a:prstClr>
              </a:solidFill>
            </a:endParaRPr>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7" name="6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173048723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a:t>Haga clic para modificar el estilo de título del patrón</a:t>
            </a:r>
            <a:endParaRPr lang="es-CL"/>
          </a:p>
        </p:txBody>
      </p:sp>
      <p:sp>
        <p:nvSpPr>
          <p:cNvPr id="3" name="2 Marcador de texto vertical"/>
          <p:cNvSpPr>
            <a:spLocks noGrp="1"/>
          </p:cNvSpPr>
          <p:nvPr>
            <p:ph type="body" orient="vert" idx="1"/>
          </p:nvPr>
        </p:nvSpPr>
        <p:spPr>
          <a:xfrm>
            <a:off x="457200" y="1600200"/>
            <a:ext cx="8229600" cy="4525963"/>
          </a:xfrm>
          <a:prstGeom prst="rect">
            <a:avLst/>
          </a:prstGeo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3 Marcador de fecha"/>
          <p:cNvSpPr>
            <a:spLocks noGrp="1"/>
          </p:cNvSpPr>
          <p:nvPr>
            <p:ph type="dt" sz="half" idx="10"/>
          </p:nvPr>
        </p:nvSpPr>
        <p:spPr/>
        <p:txBody>
          <a:bodyPr/>
          <a:lstStyle/>
          <a:p>
            <a:fld id="{09A67D08-3D11-4B0F-A15F-9F52EB68D63D}" type="datetime1">
              <a:rPr lang="es-CL" smtClean="0">
                <a:solidFill>
                  <a:prstClr val="black">
                    <a:tint val="75000"/>
                  </a:prstClr>
                </a:solidFill>
              </a:rPr>
              <a:pPr/>
              <a:t>14-05-2019</a:t>
            </a:fld>
            <a:endParaRPr lang="es-CL">
              <a:solidFill>
                <a:prstClr val="black">
                  <a:tint val="75000"/>
                </a:prstClr>
              </a:solidFill>
            </a:endParaRPr>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6" name="5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315393196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a:prstGeom prst="rect">
            <a:avLst/>
          </a:prstGeom>
        </p:spPr>
        <p:txBody>
          <a:bodyPr vert="eaVert"/>
          <a:lstStyle/>
          <a:p>
            <a:r>
              <a:rPr lang="es-ES"/>
              <a:t>Haga clic para modificar el estilo de título del patrón</a:t>
            </a:r>
            <a:endParaRPr lang="es-CL"/>
          </a:p>
        </p:txBody>
      </p:sp>
      <p:sp>
        <p:nvSpPr>
          <p:cNvPr id="3" name="2 Marcador de texto vertical"/>
          <p:cNvSpPr>
            <a:spLocks noGrp="1"/>
          </p:cNvSpPr>
          <p:nvPr>
            <p:ph type="body" orient="vert" idx="1"/>
          </p:nvPr>
        </p:nvSpPr>
        <p:spPr>
          <a:xfrm>
            <a:off x="457200" y="274638"/>
            <a:ext cx="6019800" cy="5851525"/>
          </a:xfrm>
          <a:prstGeom prst="rect">
            <a:avLst/>
          </a:prstGeo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3 Marcador de fecha"/>
          <p:cNvSpPr>
            <a:spLocks noGrp="1"/>
          </p:cNvSpPr>
          <p:nvPr>
            <p:ph type="dt" sz="half" idx="10"/>
          </p:nvPr>
        </p:nvSpPr>
        <p:spPr/>
        <p:txBody>
          <a:bodyPr/>
          <a:lstStyle/>
          <a:p>
            <a:fld id="{9B78813F-3287-4428-A15C-12A23CF4CFA4}" type="datetime1">
              <a:rPr lang="es-CL" smtClean="0">
                <a:solidFill>
                  <a:prstClr val="black">
                    <a:tint val="75000"/>
                  </a:prstClr>
                </a:solidFill>
              </a:rPr>
              <a:pPr/>
              <a:t>14-05-2019</a:t>
            </a:fld>
            <a:endParaRPr lang="es-CL">
              <a:solidFill>
                <a:prstClr val="black">
                  <a:tint val="75000"/>
                </a:prstClr>
              </a:solidFill>
            </a:endParaRPr>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6" name="5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1359038108"/>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3568" y="2204864"/>
            <a:ext cx="7772400" cy="1470025"/>
          </a:xfrm>
          <a:prstGeom prst="rect">
            <a:avLst/>
          </a:prstGeom>
        </p:spPr>
        <p:txBody>
          <a:bodyPr/>
          <a:lstStyle/>
          <a:p>
            <a:r>
              <a:rPr lang="es-ES"/>
              <a:t>Haga clic para modificar el estilo de título del patrón</a:t>
            </a:r>
            <a:endParaRPr lang="es-CL"/>
          </a:p>
        </p:txBody>
      </p:sp>
      <p:sp>
        <p:nvSpPr>
          <p:cNvPr id="4" name="3 Marcador de fecha"/>
          <p:cNvSpPr>
            <a:spLocks noGrp="1"/>
          </p:cNvSpPr>
          <p:nvPr>
            <p:ph type="dt" sz="half" idx="10"/>
          </p:nvPr>
        </p:nvSpPr>
        <p:spPr/>
        <p:txBody>
          <a:bodyPr/>
          <a:lstStyle/>
          <a:p>
            <a:fld id="{36CB32A8-ACCF-408E-AE69-3B995A8F0BFF}" type="datetime1">
              <a:rPr lang="es-CL" smtClean="0">
                <a:solidFill>
                  <a:prstClr val="black">
                    <a:tint val="75000"/>
                  </a:prstClr>
                </a:solidFill>
              </a:rPr>
              <a:pPr/>
              <a:t>14-05-2019</a:t>
            </a:fld>
            <a:endParaRPr lang="es-CL">
              <a:solidFill>
                <a:prstClr val="black">
                  <a:tint val="75000"/>
                </a:prstClr>
              </a:solidFill>
            </a:endParaRPr>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6" name="5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dirty="0">
              <a:solidFill>
                <a:prstClr val="black">
                  <a:tint val="75000"/>
                </a:prstClr>
              </a:solidFill>
            </a:endParaRPr>
          </a:p>
        </p:txBody>
      </p:sp>
    </p:spTree>
    <p:extLst>
      <p:ext uri="{BB962C8B-B14F-4D97-AF65-F5344CB8AC3E}">
        <p14:creationId xmlns:p14="http://schemas.microsoft.com/office/powerpoint/2010/main" val="2624318977"/>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dirty="0"/>
              <a:t>Haga clic para modificar el estilo de título del patrón</a:t>
            </a:r>
            <a:endParaRPr lang="es-CL" dirty="0"/>
          </a:p>
        </p:txBody>
      </p:sp>
      <p:sp>
        <p:nvSpPr>
          <p:cNvPr id="3" name="2 Marcador de contenido"/>
          <p:cNvSpPr>
            <a:spLocks noGrp="1"/>
          </p:cNvSpPr>
          <p:nvPr>
            <p:ph idx="1"/>
          </p:nvPr>
        </p:nvSpPr>
        <p:spPr>
          <a:xfrm>
            <a:off x="457200" y="1600200"/>
            <a:ext cx="8229600" cy="4525963"/>
          </a:xfrm>
          <a:prstGeom prst="rect">
            <a:avLst/>
          </a:prstGeo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3 Marcador de fecha"/>
          <p:cNvSpPr>
            <a:spLocks noGrp="1"/>
          </p:cNvSpPr>
          <p:nvPr>
            <p:ph type="dt" sz="half" idx="10"/>
          </p:nvPr>
        </p:nvSpPr>
        <p:spPr/>
        <p:txBody>
          <a:bodyPr/>
          <a:lstStyle/>
          <a:p>
            <a:fld id="{70E02360-A21A-4CCD-BCB0-8531ABD610AB}" type="datetime1">
              <a:rPr lang="es-CL" smtClean="0">
                <a:solidFill>
                  <a:prstClr val="black">
                    <a:tint val="75000"/>
                  </a:prstClr>
                </a:solidFill>
              </a:rPr>
              <a:pPr/>
              <a:t>14-05-2019</a:t>
            </a:fld>
            <a:endParaRPr lang="es-CL">
              <a:solidFill>
                <a:prstClr val="black">
                  <a:tint val="75000"/>
                </a:prstClr>
              </a:solidFill>
            </a:endParaRPr>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6" name="5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1937538702"/>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s-ES"/>
              <a:t>Haga clic para modificar el estilo de título del patrón</a:t>
            </a:r>
            <a:endParaRPr lang="es-CL"/>
          </a:p>
        </p:txBody>
      </p:sp>
      <p:sp>
        <p:nvSpPr>
          <p:cNvPr id="3" name="2 Marcador de texto"/>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el estilo de texto del patrón</a:t>
            </a:r>
          </a:p>
        </p:txBody>
      </p:sp>
      <p:sp>
        <p:nvSpPr>
          <p:cNvPr id="4" name="3 Marcador de fecha"/>
          <p:cNvSpPr>
            <a:spLocks noGrp="1"/>
          </p:cNvSpPr>
          <p:nvPr>
            <p:ph type="dt" sz="half" idx="10"/>
          </p:nvPr>
        </p:nvSpPr>
        <p:spPr/>
        <p:txBody>
          <a:bodyPr/>
          <a:lstStyle/>
          <a:p>
            <a:fld id="{7BC7CA73-43A2-4A16-A5CB-3D4B44330E0D}" type="datetime1">
              <a:rPr lang="es-CL" smtClean="0">
                <a:solidFill>
                  <a:prstClr val="black">
                    <a:tint val="75000"/>
                  </a:prstClr>
                </a:solidFill>
              </a:rPr>
              <a:pPr/>
              <a:t>14-05-2019</a:t>
            </a:fld>
            <a:endParaRPr lang="es-CL">
              <a:solidFill>
                <a:prstClr val="black">
                  <a:tint val="75000"/>
                </a:prstClr>
              </a:solidFill>
            </a:endParaRPr>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6" name="5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3963218498"/>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a:t>Haga clic para modificar el estilo de título del patrón</a:t>
            </a:r>
            <a:endParaRPr lang="es-CL"/>
          </a:p>
        </p:txBody>
      </p:sp>
      <p:sp>
        <p:nvSpPr>
          <p:cNvPr id="3" name="2 Marcador de contenido"/>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3 Marcador de contenido"/>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5" name="4 Marcador de fecha"/>
          <p:cNvSpPr>
            <a:spLocks noGrp="1"/>
          </p:cNvSpPr>
          <p:nvPr>
            <p:ph type="dt" sz="half" idx="10"/>
          </p:nvPr>
        </p:nvSpPr>
        <p:spPr/>
        <p:txBody>
          <a:bodyPr/>
          <a:lstStyle/>
          <a:p>
            <a:fld id="{9EBAF36A-EDE5-4FA8-84EC-3AA788C97240}" type="datetime1">
              <a:rPr lang="es-CL" smtClean="0">
                <a:solidFill>
                  <a:prstClr val="black">
                    <a:tint val="75000"/>
                  </a:prstClr>
                </a:solidFill>
              </a:rPr>
              <a:pPr/>
              <a:t>14-05-2019</a:t>
            </a:fld>
            <a:endParaRPr lang="es-CL">
              <a:solidFill>
                <a:prstClr val="black">
                  <a:tint val="75000"/>
                </a:prstClr>
              </a:solidFill>
            </a:endParaRPr>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7" name="6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3334555770"/>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lvl1pPr>
              <a:defRPr/>
            </a:lvl1pPr>
          </a:lstStyle>
          <a:p>
            <a:r>
              <a:rPr lang="es-ES"/>
              <a:t>Haga clic para modificar el estilo de título del patrón</a:t>
            </a:r>
            <a:endParaRPr lang="es-CL"/>
          </a:p>
        </p:txBody>
      </p:sp>
      <p:sp>
        <p:nvSpPr>
          <p:cNvPr id="3" name="2 Marcador de texto"/>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3 Marcador de contenido"/>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5" name="4 Marcador de texto"/>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5 Marcador de contenido"/>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7" name="6 Marcador de fecha"/>
          <p:cNvSpPr>
            <a:spLocks noGrp="1"/>
          </p:cNvSpPr>
          <p:nvPr>
            <p:ph type="dt" sz="half" idx="10"/>
          </p:nvPr>
        </p:nvSpPr>
        <p:spPr/>
        <p:txBody>
          <a:bodyPr/>
          <a:lstStyle/>
          <a:p>
            <a:fld id="{622D39C1-1D08-4F24-AE34-397A80400841}" type="datetime1">
              <a:rPr lang="es-CL" smtClean="0">
                <a:solidFill>
                  <a:prstClr val="black">
                    <a:tint val="75000"/>
                  </a:prstClr>
                </a:solidFill>
              </a:rPr>
              <a:pPr/>
              <a:t>14-05-2019</a:t>
            </a:fld>
            <a:endParaRPr lang="es-CL">
              <a:solidFill>
                <a:prstClr val="black">
                  <a:tint val="75000"/>
                </a:prstClr>
              </a:solidFill>
            </a:endParaRPr>
          </a:p>
        </p:txBody>
      </p:sp>
      <p:sp>
        <p:nvSpPr>
          <p:cNvPr id="8" name="7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9" name="8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2950635226"/>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a:t>Haga clic para modificar el estilo de título del patrón</a:t>
            </a:r>
            <a:endParaRPr lang="es-CL"/>
          </a:p>
        </p:txBody>
      </p:sp>
      <p:sp>
        <p:nvSpPr>
          <p:cNvPr id="3" name="2 Marcador de fecha"/>
          <p:cNvSpPr>
            <a:spLocks noGrp="1"/>
          </p:cNvSpPr>
          <p:nvPr>
            <p:ph type="dt" sz="half" idx="10"/>
          </p:nvPr>
        </p:nvSpPr>
        <p:spPr/>
        <p:txBody>
          <a:bodyPr/>
          <a:lstStyle/>
          <a:p>
            <a:fld id="{28A55497-5A8F-46E9-977B-DA4B0E8E00C9}" type="datetime1">
              <a:rPr lang="es-CL" smtClean="0">
                <a:solidFill>
                  <a:prstClr val="black">
                    <a:tint val="75000"/>
                  </a:prstClr>
                </a:solidFill>
              </a:rPr>
              <a:pPr/>
              <a:t>14-05-2019</a:t>
            </a:fld>
            <a:endParaRPr lang="es-CL">
              <a:solidFill>
                <a:prstClr val="black">
                  <a:tint val="75000"/>
                </a:prstClr>
              </a:solidFill>
            </a:endParaRPr>
          </a:p>
        </p:txBody>
      </p:sp>
      <p:sp>
        <p:nvSpPr>
          <p:cNvPr id="4" name="3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5" name="4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3711165710"/>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8A9ED8E3-6EAB-4093-9165-930AB8B37E7F}" type="datetime1">
              <a:rPr lang="es-CL" smtClean="0">
                <a:solidFill>
                  <a:prstClr val="black">
                    <a:tint val="75000"/>
                  </a:prstClr>
                </a:solidFill>
              </a:rPr>
              <a:pPr/>
              <a:t>14-05-2019</a:t>
            </a:fld>
            <a:endParaRPr lang="es-CL">
              <a:solidFill>
                <a:prstClr val="black">
                  <a:tint val="75000"/>
                </a:prstClr>
              </a:solidFill>
            </a:endParaRPr>
          </a:p>
        </p:txBody>
      </p:sp>
      <p:sp>
        <p:nvSpPr>
          <p:cNvPr id="3" name="2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4" name="3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3110500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s-ES"/>
              <a:t>Haga clic para modificar el estilo de título del patrón</a:t>
            </a:r>
            <a:endParaRPr lang="es-CL"/>
          </a:p>
        </p:txBody>
      </p:sp>
      <p:sp>
        <p:nvSpPr>
          <p:cNvPr id="3" name="2 Marcador de texto"/>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el estilo de texto del patrón</a:t>
            </a:r>
          </a:p>
        </p:txBody>
      </p:sp>
      <p:sp>
        <p:nvSpPr>
          <p:cNvPr id="4" name="3 Marcador de fecha"/>
          <p:cNvSpPr>
            <a:spLocks noGrp="1"/>
          </p:cNvSpPr>
          <p:nvPr>
            <p:ph type="dt" sz="half" idx="10"/>
          </p:nvPr>
        </p:nvSpPr>
        <p:spPr/>
        <p:txBody>
          <a:bodyPr/>
          <a:lstStyle/>
          <a:p>
            <a:fld id="{7BC7CA73-43A2-4A16-A5CB-3D4B44330E0D}" type="datetime1">
              <a:rPr lang="es-CL" smtClean="0">
                <a:solidFill>
                  <a:prstClr val="black">
                    <a:tint val="75000"/>
                  </a:prstClr>
                </a:solidFill>
              </a:rPr>
              <a:pPr/>
              <a:t>14-05-2019</a:t>
            </a:fld>
            <a:endParaRPr lang="es-CL">
              <a:solidFill>
                <a:prstClr val="black">
                  <a:tint val="75000"/>
                </a:prstClr>
              </a:solidFill>
            </a:endParaRPr>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6" name="5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597799114"/>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a:prstGeom prst="rect">
            <a:avLst/>
          </a:prstGeom>
        </p:spPr>
        <p:txBody>
          <a:bodyPr anchor="b"/>
          <a:lstStyle>
            <a:lvl1pPr algn="l">
              <a:defRPr sz="2000" b="1"/>
            </a:lvl1pPr>
          </a:lstStyle>
          <a:p>
            <a:r>
              <a:rPr lang="es-ES"/>
              <a:t>Haga clic para modificar el estilo de título del patrón</a:t>
            </a:r>
            <a:endParaRPr lang="es-CL"/>
          </a:p>
        </p:txBody>
      </p:sp>
      <p:sp>
        <p:nvSpPr>
          <p:cNvPr id="3" name="2 Marcador de contenido"/>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3 Marcador de texto"/>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4 Marcador de fecha"/>
          <p:cNvSpPr>
            <a:spLocks noGrp="1"/>
          </p:cNvSpPr>
          <p:nvPr>
            <p:ph type="dt" sz="half" idx="10"/>
          </p:nvPr>
        </p:nvSpPr>
        <p:spPr/>
        <p:txBody>
          <a:bodyPr/>
          <a:lstStyle/>
          <a:p>
            <a:fld id="{C0437570-0FE3-4267-B1AE-9E8F529BA4FA}" type="datetime1">
              <a:rPr lang="es-CL" smtClean="0">
                <a:solidFill>
                  <a:prstClr val="black">
                    <a:tint val="75000"/>
                  </a:prstClr>
                </a:solidFill>
              </a:rPr>
              <a:pPr/>
              <a:t>14-05-2019</a:t>
            </a:fld>
            <a:endParaRPr lang="es-CL">
              <a:solidFill>
                <a:prstClr val="black">
                  <a:tint val="75000"/>
                </a:prstClr>
              </a:solidFill>
            </a:endParaRPr>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7" name="6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815085234"/>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a:prstGeom prst="rect">
            <a:avLst/>
          </a:prstGeom>
        </p:spPr>
        <p:txBody>
          <a:bodyPr anchor="b"/>
          <a:lstStyle>
            <a:lvl1pPr algn="l">
              <a:defRPr sz="2000" b="1"/>
            </a:lvl1pPr>
          </a:lstStyle>
          <a:p>
            <a:r>
              <a:rPr lang="es-ES"/>
              <a:t>Haga clic para modificar el estilo de título del patrón</a:t>
            </a:r>
            <a:endParaRPr lang="es-CL"/>
          </a:p>
        </p:txBody>
      </p:sp>
      <p:sp>
        <p:nvSpPr>
          <p:cNvPr id="3" name="2 Marcador de posición de imagen"/>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L"/>
          </a:p>
        </p:txBody>
      </p:sp>
      <p:sp>
        <p:nvSpPr>
          <p:cNvPr id="4" name="3 Marcador de texto"/>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4 Marcador de fecha"/>
          <p:cNvSpPr>
            <a:spLocks noGrp="1"/>
          </p:cNvSpPr>
          <p:nvPr>
            <p:ph type="dt" sz="half" idx="10"/>
          </p:nvPr>
        </p:nvSpPr>
        <p:spPr/>
        <p:txBody>
          <a:bodyPr/>
          <a:lstStyle/>
          <a:p>
            <a:fld id="{0659995C-6C5E-4774-930D-FE8EA32FE7EF}" type="datetime1">
              <a:rPr lang="es-CL" smtClean="0">
                <a:solidFill>
                  <a:prstClr val="black">
                    <a:tint val="75000"/>
                  </a:prstClr>
                </a:solidFill>
              </a:rPr>
              <a:pPr/>
              <a:t>14-05-2019</a:t>
            </a:fld>
            <a:endParaRPr lang="es-CL">
              <a:solidFill>
                <a:prstClr val="black">
                  <a:tint val="75000"/>
                </a:prstClr>
              </a:solidFill>
            </a:endParaRPr>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7" name="6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1269513384"/>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a:t>Haga clic para modificar el estilo de título del patrón</a:t>
            </a:r>
            <a:endParaRPr lang="es-CL"/>
          </a:p>
        </p:txBody>
      </p:sp>
      <p:sp>
        <p:nvSpPr>
          <p:cNvPr id="3" name="2 Marcador de texto vertical"/>
          <p:cNvSpPr>
            <a:spLocks noGrp="1"/>
          </p:cNvSpPr>
          <p:nvPr>
            <p:ph type="body" orient="vert" idx="1"/>
          </p:nvPr>
        </p:nvSpPr>
        <p:spPr>
          <a:xfrm>
            <a:off x="457200" y="1600200"/>
            <a:ext cx="8229600" cy="4525963"/>
          </a:xfrm>
          <a:prstGeom prst="rect">
            <a:avLst/>
          </a:prstGeo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3 Marcador de fecha"/>
          <p:cNvSpPr>
            <a:spLocks noGrp="1"/>
          </p:cNvSpPr>
          <p:nvPr>
            <p:ph type="dt" sz="half" idx="10"/>
          </p:nvPr>
        </p:nvSpPr>
        <p:spPr/>
        <p:txBody>
          <a:bodyPr/>
          <a:lstStyle/>
          <a:p>
            <a:fld id="{09A67D08-3D11-4B0F-A15F-9F52EB68D63D}" type="datetime1">
              <a:rPr lang="es-CL" smtClean="0">
                <a:solidFill>
                  <a:prstClr val="black">
                    <a:tint val="75000"/>
                  </a:prstClr>
                </a:solidFill>
              </a:rPr>
              <a:pPr/>
              <a:t>14-05-2019</a:t>
            </a:fld>
            <a:endParaRPr lang="es-CL">
              <a:solidFill>
                <a:prstClr val="black">
                  <a:tint val="75000"/>
                </a:prstClr>
              </a:solidFill>
            </a:endParaRPr>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6" name="5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2806424462"/>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a:prstGeom prst="rect">
            <a:avLst/>
          </a:prstGeom>
        </p:spPr>
        <p:txBody>
          <a:bodyPr vert="eaVert"/>
          <a:lstStyle/>
          <a:p>
            <a:r>
              <a:rPr lang="es-ES"/>
              <a:t>Haga clic para modificar el estilo de título del patrón</a:t>
            </a:r>
            <a:endParaRPr lang="es-CL"/>
          </a:p>
        </p:txBody>
      </p:sp>
      <p:sp>
        <p:nvSpPr>
          <p:cNvPr id="3" name="2 Marcador de texto vertical"/>
          <p:cNvSpPr>
            <a:spLocks noGrp="1"/>
          </p:cNvSpPr>
          <p:nvPr>
            <p:ph type="body" orient="vert" idx="1"/>
          </p:nvPr>
        </p:nvSpPr>
        <p:spPr>
          <a:xfrm>
            <a:off x="457200" y="274638"/>
            <a:ext cx="6019800" cy="5851525"/>
          </a:xfrm>
          <a:prstGeom prst="rect">
            <a:avLst/>
          </a:prstGeo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3 Marcador de fecha"/>
          <p:cNvSpPr>
            <a:spLocks noGrp="1"/>
          </p:cNvSpPr>
          <p:nvPr>
            <p:ph type="dt" sz="half" idx="10"/>
          </p:nvPr>
        </p:nvSpPr>
        <p:spPr/>
        <p:txBody>
          <a:bodyPr/>
          <a:lstStyle/>
          <a:p>
            <a:fld id="{9B78813F-3287-4428-A15C-12A23CF4CFA4}" type="datetime1">
              <a:rPr lang="es-CL" smtClean="0">
                <a:solidFill>
                  <a:prstClr val="black">
                    <a:tint val="75000"/>
                  </a:prstClr>
                </a:solidFill>
              </a:rPr>
              <a:pPr/>
              <a:t>14-05-2019</a:t>
            </a:fld>
            <a:endParaRPr lang="es-CL">
              <a:solidFill>
                <a:prstClr val="black">
                  <a:tint val="75000"/>
                </a:prstClr>
              </a:solidFill>
            </a:endParaRPr>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6" name="5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2118393842"/>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3568" y="2204864"/>
            <a:ext cx="7772400" cy="1470025"/>
          </a:xfrm>
          <a:prstGeom prst="rect">
            <a:avLst/>
          </a:prstGeom>
        </p:spPr>
        <p:txBody>
          <a:bodyPr/>
          <a:lstStyle/>
          <a:p>
            <a:r>
              <a:rPr lang="es-ES"/>
              <a:t>Haga clic para modificar el estilo de título del patrón</a:t>
            </a:r>
            <a:endParaRPr lang="es-CL"/>
          </a:p>
        </p:txBody>
      </p:sp>
      <p:sp>
        <p:nvSpPr>
          <p:cNvPr id="4" name="3 Marcador de fecha"/>
          <p:cNvSpPr>
            <a:spLocks noGrp="1"/>
          </p:cNvSpPr>
          <p:nvPr>
            <p:ph type="dt" sz="half" idx="10"/>
          </p:nvPr>
        </p:nvSpPr>
        <p:spPr/>
        <p:txBody>
          <a:bodyPr/>
          <a:lstStyle/>
          <a:p>
            <a:fld id="{36CB32A8-ACCF-408E-AE69-3B995A8F0BFF}" type="datetime1">
              <a:rPr lang="es-CL" smtClean="0">
                <a:solidFill>
                  <a:prstClr val="black">
                    <a:tint val="75000"/>
                  </a:prstClr>
                </a:solidFill>
              </a:rPr>
              <a:pPr/>
              <a:t>14-05-2019</a:t>
            </a:fld>
            <a:endParaRPr lang="es-CL">
              <a:solidFill>
                <a:prstClr val="black">
                  <a:tint val="75000"/>
                </a:prstClr>
              </a:solidFill>
            </a:endParaRPr>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6" name="5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dirty="0">
              <a:solidFill>
                <a:prstClr val="black">
                  <a:tint val="75000"/>
                </a:prstClr>
              </a:solidFill>
            </a:endParaRPr>
          </a:p>
        </p:txBody>
      </p:sp>
    </p:spTree>
    <p:extLst>
      <p:ext uri="{BB962C8B-B14F-4D97-AF65-F5344CB8AC3E}">
        <p14:creationId xmlns:p14="http://schemas.microsoft.com/office/powerpoint/2010/main" val="124690449"/>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dirty="0"/>
              <a:t>Haga clic para modificar el estilo de título del patrón</a:t>
            </a:r>
            <a:endParaRPr lang="es-CL" dirty="0"/>
          </a:p>
        </p:txBody>
      </p:sp>
      <p:sp>
        <p:nvSpPr>
          <p:cNvPr id="3" name="2 Marcador de contenido"/>
          <p:cNvSpPr>
            <a:spLocks noGrp="1"/>
          </p:cNvSpPr>
          <p:nvPr>
            <p:ph idx="1"/>
          </p:nvPr>
        </p:nvSpPr>
        <p:spPr>
          <a:xfrm>
            <a:off x="457200" y="1600200"/>
            <a:ext cx="8229600" cy="4525963"/>
          </a:xfrm>
          <a:prstGeom prst="rect">
            <a:avLst/>
          </a:prstGeo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3 Marcador de fecha"/>
          <p:cNvSpPr>
            <a:spLocks noGrp="1"/>
          </p:cNvSpPr>
          <p:nvPr>
            <p:ph type="dt" sz="half" idx="10"/>
          </p:nvPr>
        </p:nvSpPr>
        <p:spPr/>
        <p:txBody>
          <a:bodyPr/>
          <a:lstStyle/>
          <a:p>
            <a:fld id="{70E02360-A21A-4CCD-BCB0-8531ABD610AB}" type="datetime1">
              <a:rPr lang="es-CL" smtClean="0">
                <a:solidFill>
                  <a:prstClr val="black">
                    <a:tint val="75000"/>
                  </a:prstClr>
                </a:solidFill>
              </a:rPr>
              <a:pPr/>
              <a:t>14-05-2019</a:t>
            </a:fld>
            <a:endParaRPr lang="es-CL">
              <a:solidFill>
                <a:prstClr val="black">
                  <a:tint val="75000"/>
                </a:prstClr>
              </a:solidFill>
            </a:endParaRPr>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6" name="5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1525626285"/>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s-ES"/>
              <a:t>Haga clic para modificar el estilo de título del patrón</a:t>
            </a:r>
            <a:endParaRPr lang="es-CL"/>
          </a:p>
        </p:txBody>
      </p:sp>
      <p:sp>
        <p:nvSpPr>
          <p:cNvPr id="3" name="2 Marcador de texto"/>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el estilo de texto del patrón</a:t>
            </a:r>
          </a:p>
        </p:txBody>
      </p:sp>
      <p:sp>
        <p:nvSpPr>
          <p:cNvPr id="4" name="3 Marcador de fecha"/>
          <p:cNvSpPr>
            <a:spLocks noGrp="1"/>
          </p:cNvSpPr>
          <p:nvPr>
            <p:ph type="dt" sz="half" idx="10"/>
          </p:nvPr>
        </p:nvSpPr>
        <p:spPr/>
        <p:txBody>
          <a:bodyPr/>
          <a:lstStyle/>
          <a:p>
            <a:fld id="{7BC7CA73-43A2-4A16-A5CB-3D4B44330E0D}" type="datetime1">
              <a:rPr lang="es-CL" smtClean="0">
                <a:solidFill>
                  <a:prstClr val="black">
                    <a:tint val="75000"/>
                  </a:prstClr>
                </a:solidFill>
              </a:rPr>
              <a:pPr/>
              <a:t>14-05-2019</a:t>
            </a:fld>
            <a:endParaRPr lang="es-CL">
              <a:solidFill>
                <a:prstClr val="black">
                  <a:tint val="75000"/>
                </a:prstClr>
              </a:solidFill>
            </a:endParaRPr>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6" name="5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3958398718"/>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a:t>Haga clic para modificar el estilo de título del patrón</a:t>
            </a:r>
            <a:endParaRPr lang="es-CL"/>
          </a:p>
        </p:txBody>
      </p:sp>
      <p:sp>
        <p:nvSpPr>
          <p:cNvPr id="3" name="2 Marcador de contenido"/>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3 Marcador de contenido"/>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5" name="4 Marcador de fecha"/>
          <p:cNvSpPr>
            <a:spLocks noGrp="1"/>
          </p:cNvSpPr>
          <p:nvPr>
            <p:ph type="dt" sz="half" idx="10"/>
          </p:nvPr>
        </p:nvSpPr>
        <p:spPr/>
        <p:txBody>
          <a:bodyPr/>
          <a:lstStyle/>
          <a:p>
            <a:fld id="{9EBAF36A-EDE5-4FA8-84EC-3AA788C97240}" type="datetime1">
              <a:rPr lang="es-CL" smtClean="0">
                <a:solidFill>
                  <a:prstClr val="black">
                    <a:tint val="75000"/>
                  </a:prstClr>
                </a:solidFill>
              </a:rPr>
              <a:pPr/>
              <a:t>14-05-2019</a:t>
            </a:fld>
            <a:endParaRPr lang="es-CL">
              <a:solidFill>
                <a:prstClr val="black">
                  <a:tint val="75000"/>
                </a:prstClr>
              </a:solidFill>
            </a:endParaRPr>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7" name="6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2945642190"/>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lvl1pPr>
              <a:defRPr/>
            </a:lvl1pPr>
          </a:lstStyle>
          <a:p>
            <a:r>
              <a:rPr lang="es-ES"/>
              <a:t>Haga clic para modificar el estilo de título del patrón</a:t>
            </a:r>
            <a:endParaRPr lang="es-CL"/>
          </a:p>
        </p:txBody>
      </p:sp>
      <p:sp>
        <p:nvSpPr>
          <p:cNvPr id="3" name="2 Marcador de texto"/>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3 Marcador de contenido"/>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5" name="4 Marcador de texto"/>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5 Marcador de contenido"/>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7" name="6 Marcador de fecha"/>
          <p:cNvSpPr>
            <a:spLocks noGrp="1"/>
          </p:cNvSpPr>
          <p:nvPr>
            <p:ph type="dt" sz="half" idx="10"/>
          </p:nvPr>
        </p:nvSpPr>
        <p:spPr/>
        <p:txBody>
          <a:bodyPr/>
          <a:lstStyle/>
          <a:p>
            <a:fld id="{622D39C1-1D08-4F24-AE34-397A80400841}" type="datetime1">
              <a:rPr lang="es-CL" smtClean="0">
                <a:solidFill>
                  <a:prstClr val="black">
                    <a:tint val="75000"/>
                  </a:prstClr>
                </a:solidFill>
              </a:rPr>
              <a:pPr/>
              <a:t>14-05-2019</a:t>
            </a:fld>
            <a:endParaRPr lang="es-CL">
              <a:solidFill>
                <a:prstClr val="black">
                  <a:tint val="75000"/>
                </a:prstClr>
              </a:solidFill>
            </a:endParaRPr>
          </a:p>
        </p:txBody>
      </p:sp>
      <p:sp>
        <p:nvSpPr>
          <p:cNvPr id="8" name="7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9" name="8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2025583967"/>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a:t>Haga clic para modificar el estilo de título del patrón</a:t>
            </a:r>
            <a:endParaRPr lang="es-CL"/>
          </a:p>
        </p:txBody>
      </p:sp>
      <p:sp>
        <p:nvSpPr>
          <p:cNvPr id="3" name="2 Marcador de fecha"/>
          <p:cNvSpPr>
            <a:spLocks noGrp="1"/>
          </p:cNvSpPr>
          <p:nvPr>
            <p:ph type="dt" sz="half" idx="10"/>
          </p:nvPr>
        </p:nvSpPr>
        <p:spPr/>
        <p:txBody>
          <a:bodyPr/>
          <a:lstStyle/>
          <a:p>
            <a:fld id="{28A55497-5A8F-46E9-977B-DA4B0E8E00C9}" type="datetime1">
              <a:rPr lang="es-CL" smtClean="0">
                <a:solidFill>
                  <a:prstClr val="black">
                    <a:tint val="75000"/>
                  </a:prstClr>
                </a:solidFill>
              </a:rPr>
              <a:pPr/>
              <a:t>14-05-2019</a:t>
            </a:fld>
            <a:endParaRPr lang="es-CL">
              <a:solidFill>
                <a:prstClr val="black">
                  <a:tint val="75000"/>
                </a:prstClr>
              </a:solidFill>
            </a:endParaRPr>
          </a:p>
        </p:txBody>
      </p:sp>
      <p:sp>
        <p:nvSpPr>
          <p:cNvPr id="4" name="3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5" name="4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8599048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a:t>Haga clic para modificar el estilo de título del patrón</a:t>
            </a:r>
            <a:endParaRPr lang="es-CL"/>
          </a:p>
        </p:txBody>
      </p:sp>
      <p:sp>
        <p:nvSpPr>
          <p:cNvPr id="3" name="2 Marcador de contenido"/>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3 Marcador de contenido"/>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5" name="4 Marcador de fecha"/>
          <p:cNvSpPr>
            <a:spLocks noGrp="1"/>
          </p:cNvSpPr>
          <p:nvPr>
            <p:ph type="dt" sz="half" idx="10"/>
          </p:nvPr>
        </p:nvSpPr>
        <p:spPr/>
        <p:txBody>
          <a:bodyPr/>
          <a:lstStyle/>
          <a:p>
            <a:fld id="{9EBAF36A-EDE5-4FA8-84EC-3AA788C97240}" type="datetime1">
              <a:rPr lang="es-CL" smtClean="0">
                <a:solidFill>
                  <a:prstClr val="black">
                    <a:tint val="75000"/>
                  </a:prstClr>
                </a:solidFill>
              </a:rPr>
              <a:pPr/>
              <a:t>14-05-2019</a:t>
            </a:fld>
            <a:endParaRPr lang="es-CL">
              <a:solidFill>
                <a:prstClr val="black">
                  <a:tint val="75000"/>
                </a:prstClr>
              </a:solidFill>
            </a:endParaRPr>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7" name="6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2870079516"/>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8A9ED8E3-6EAB-4093-9165-930AB8B37E7F}" type="datetime1">
              <a:rPr lang="es-CL" smtClean="0">
                <a:solidFill>
                  <a:prstClr val="black">
                    <a:tint val="75000"/>
                  </a:prstClr>
                </a:solidFill>
              </a:rPr>
              <a:pPr/>
              <a:t>14-05-2019</a:t>
            </a:fld>
            <a:endParaRPr lang="es-CL">
              <a:solidFill>
                <a:prstClr val="black">
                  <a:tint val="75000"/>
                </a:prstClr>
              </a:solidFill>
            </a:endParaRPr>
          </a:p>
        </p:txBody>
      </p:sp>
      <p:sp>
        <p:nvSpPr>
          <p:cNvPr id="3" name="2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4" name="3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3412284757"/>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a:prstGeom prst="rect">
            <a:avLst/>
          </a:prstGeom>
        </p:spPr>
        <p:txBody>
          <a:bodyPr anchor="b"/>
          <a:lstStyle>
            <a:lvl1pPr algn="l">
              <a:defRPr sz="2000" b="1"/>
            </a:lvl1pPr>
          </a:lstStyle>
          <a:p>
            <a:r>
              <a:rPr lang="es-ES"/>
              <a:t>Haga clic para modificar el estilo de título del patrón</a:t>
            </a:r>
            <a:endParaRPr lang="es-CL"/>
          </a:p>
        </p:txBody>
      </p:sp>
      <p:sp>
        <p:nvSpPr>
          <p:cNvPr id="3" name="2 Marcador de contenido"/>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3 Marcador de texto"/>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4 Marcador de fecha"/>
          <p:cNvSpPr>
            <a:spLocks noGrp="1"/>
          </p:cNvSpPr>
          <p:nvPr>
            <p:ph type="dt" sz="half" idx="10"/>
          </p:nvPr>
        </p:nvSpPr>
        <p:spPr/>
        <p:txBody>
          <a:bodyPr/>
          <a:lstStyle/>
          <a:p>
            <a:fld id="{C0437570-0FE3-4267-B1AE-9E8F529BA4FA}" type="datetime1">
              <a:rPr lang="es-CL" smtClean="0">
                <a:solidFill>
                  <a:prstClr val="black">
                    <a:tint val="75000"/>
                  </a:prstClr>
                </a:solidFill>
              </a:rPr>
              <a:pPr/>
              <a:t>14-05-2019</a:t>
            </a:fld>
            <a:endParaRPr lang="es-CL">
              <a:solidFill>
                <a:prstClr val="black">
                  <a:tint val="75000"/>
                </a:prstClr>
              </a:solidFill>
            </a:endParaRPr>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7" name="6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2431450863"/>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a:prstGeom prst="rect">
            <a:avLst/>
          </a:prstGeom>
        </p:spPr>
        <p:txBody>
          <a:bodyPr anchor="b"/>
          <a:lstStyle>
            <a:lvl1pPr algn="l">
              <a:defRPr sz="2000" b="1"/>
            </a:lvl1pPr>
          </a:lstStyle>
          <a:p>
            <a:r>
              <a:rPr lang="es-ES"/>
              <a:t>Haga clic para modificar el estilo de título del patrón</a:t>
            </a:r>
            <a:endParaRPr lang="es-CL"/>
          </a:p>
        </p:txBody>
      </p:sp>
      <p:sp>
        <p:nvSpPr>
          <p:cNvPr id="3" name="2 Marcador de posición de imagen"/>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L"/>
          </a:p>
        </p:txBody>
      </p:sp>
      <p:sp>
        <p:nvSpPr>
          <p:cNvPr id="4" name="3 Marcador de texto"/>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4 Marcador de fecha"/>
          <p:cNvSpPr>
            <a:spLocks noGrp="1"/>
          </p:cNvSpPr>
          <p:nvPr>
            <p:ph type="dt" sz="half" idx="10"/>
          </p:nvPr>
        </p:nvSpPr>
        <p:spPr/>
        <p:txBody>
          <a:bodyPr/>
          <a:lstStyle/>
          <a:p>
            <a:fld id="{0659995C-6C5E-4774-930D-FE8EA32FE7EF}" type="datetime1">
              <a:rPr lang="es-CL" smtClean="0">
                <a:solidFill>
                  <a:prstClr val="black">
                    <a:tint val="75000"/>
                  </a:prstClr>
                </a:solidFill>
              </a:rPr>
              <a:pPr/>
              <a:t>14-05-2019</a:t>
            </a:fld>
            <a:endParaRPr lang="es-CL">
              <a:solidFill>
                <a:prstClr val="black">
                  <a:tint val="75000"/>
                </a:prstClr>
              </a:solidFill>
            </a:endParaRPr>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7" name="6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2289788697"/>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a:t>Haga clic para modificar el estilo de título del patrón</a:t>
            </a:r>
            <a:endParaRPr lang="es-CL"/>
          </a:p>
        </p:txBody>
      </p:sp>
      <p:sp>
        <p:nvSpPr>
          <p:cNvPr id="3" name="2 Marcador de texto vertical"/>
          <p:cNvSpPr>
            <a:spLocks noGrp="1"/>
          </p:cNvSpPr>
          <p:nvPr>
            <p:ph type="body" orient="vert" idx="1"/>
          </p:nvPr>
        </p:nvSpPr>
        <p:spPr>
          <a:xfrm>
            <a:off x="457200" y="1600200"/>
            <a:ext cx="8229600" cy="4525963"/>
          </a:xfrm>
          <a:prstGeom prst="rect">
            <a:avLst/>
          </a:prstGeo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3 Marcador de fecha"/>
          <p:cNvSpPr>
            <a:spLocks noGrp="1"/>
          </p:cNvSpPr>
          <p:nvPr>
            <p:ph type="dt" sz="half" idx="10"/>
          </p:nvPr>
        </p:nvSpPr>
        <p:spPr/>
        <p:txBody>
          <a:bodyPr/>
          <a:lstStyle/>
          <a:p>
            <a:fld id="{09A67D08-3D11-4B0F-A15F-9F52EB68D63D}" type="datetime1">
              <a:rPr lang="es-CL" smtClean="0">
                <a:solidFill>
                  <a:prstClr val="black">
                    <a:tint val="75000"/>
                  </a:prstClr>
                </a:solidFill>
              </a:rPr>
              <a:pPr/>
              <a:t>14-05-2019</a:t>
            </a:fld>
            <a:endParaRPr lang="es-CL">
              <a:solidFill>
                <a:prstClr val="black">
                  <a:tint val="75000"/>
                </a:prstClr>
              </a:solidFill>
            </a:endParaRPr>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6" name="5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2080081878"/>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a:prstGeom prst="rect">
            <a:avLst/>
          </a:prstGeom>
        </p:spPr>
        <p:txBody>
          <a:bodyPr vert="eaVert"/>
          <a:lstStyle/>
          <a:p>
            <a:r>
              <a:rPr lang="es-ES"/>
              <a:t>Haga clic para modificar el estilo de título del patrón</a:t>
            </a:r>
            <a:endParaRPr lang="es-CL"/>
          </a:p>
        </p:txBody>
      </p:sp>
      <p:sp>
        <p:nvSpPr>
          <p:cNvPr id="3" name="2 Marcador de texto vertical"/>
          <p:cNvSpPr>
            <a:spLocks noGrp="1"/>
          </p:cNvSpPr>
          <p:nvPr>
            <p:ph type="body" orient="vert" idx="1"/>
          </p:nvPr>
        </p:nvSpPr>
        <p:spPr>
          <a:xfrm>
            <a:off x="457200" y="274638"/>
            <a:ext cx="6019800" cy="5851525"/>
          </a:xfrm>
          <a:prstGeom prst="rect">
            <a:avLst/>
          </a:prstGeo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3 Marcador de fecha"/>
          <p:cNvSpPr>
            <a:spLocks noGrp="1"/>
          </p:cNvSpPr>
          <p:nvPr>
            <p:ph type="dt" sz="half" idx="10"/>
          </p:nvPr>
        </p:nvSpPr>
        <p:spPr/>
        <p:txBody>
          <a:bodyPr/>
          <a:lstStyle/>
          <a:p>
            <a:fld id="{9B78813F-3287-4428-A15C-12A23CF4CFA4}" type="datetime1">
              <a:rPr lang="es-CL" smtClean="0">
                <a:solidFill>
                  <a:prstClr val="black">
                    <a:tint val="75000"/>
                  </a:prstClr>
                </a:solidFill>
              </a:rPr>
              <a:pPr/>
              <a:t>14-05-2019</a:t>
            </a:fld>
            <a:endParaRPr lang="es-CL">
              <a:solidFill>
                <a:prstClr val="black">
                  <a:tint val="75000"/>
                </a:prstClr>
              </a:solidFill>
            </a:endParaRPr>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6" name="5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3764396333"/>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preserve="1" userDrawn="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3568" y="2204864"/>
            <a:ext cx="7772400" cy="1470025"/>
          </a:xfrm>
          <a:prstGeom prst="rect">
            <a:avLst/>
          </a:prstGeom>
        </p:spPr>
        <p:txBody>
          <a:bodyPr/>
          <a:lstStyle/>
          <a:p>
            <a:r>
              <a:rPr lang="es-ES"/>
              <a:t>Haga clic para modificar el estilo de título del patrón</a:t>
            </a:r>
            <a:endParaRPr lang="es-CL"/>
          </a:p>
        </p:txBody>
      </p:sp>
      <p:sp>
        <p:nvSpPr>
          <p:cNvPr id="4" name="3 Marcador de fecha"/>
          <p:cNvSpPr>
            <a:spLocks noGrp="1"/>
          </p:cNvSpPr>
          <p:nvPr>
            <p:ph type="dt" sz="half" idx="10"/>
          </p:nvPr>
        </p:nvSpPr>
        <p:spPr/>
        <p:txBody>
          <a:bodyPr/>
          <a:lstStyle/>
          <a:p>
            <a:fld id="{36CB32A8-ACCF-408E-AE69-3B995A8F0BFF}" type="datetime1">
              <a:rPr lang="es-CL" smtClean="0">
                <a:solidFill>
                  <a:prstClr val="black">
                    <a:tint val="75000"/>
                  </a:prstClr>
                </a:solidFill>
              </a:rPr>
              <a:pPr/>
              <a:t>14-05-2019</a:t>
            </a:fld>
            <a:endParaRPr lang="es-CL">
              <a:solidFill>
                <a:prstClr val="black">
                  <a:tint val="75000"/>
                </a:prstClr>
              </a:solidFill>
            </a:endParaRPr>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6" name="5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dirty="0">
              <a:solidFill>
                <a:prstClr val="black">
                  <a:tint val="75000"/>
                </a:prstClr>
              </a:solidFill>
            </a:endParaRPr>
          </a:p>
        </p:txBody>
      </p:sp>
    </p:spTree>
    <p:extLst>
      <p:ext uri="{BB962C8B-B14F-4D97-AF65-F5344CB8AC3E}">
        <p14:creationId xmlns:p14="http://schemas.microsoft.com/office/powerpoint/2010/main" val="1599222387"/>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dirty="0"/>
              <a:t>Haga clic para modificar el estilo de título del patrón</a:t>
            </a:r>
            <a:endParaRPr lang="es-CL" dirty="0"/>
          </a:p>
        </p:txBody>
      </p:sp>
      <p:sp>
        <p:nvSpPr>
          <p:cNvPr id="3" name="2 Marcador de contenido"/>
          <p:cNvSpPr>
            <a:spLocks noGrp="1"/>
          </p:cNvSpPr>
          <p:nvPr>
            <p:ph idx="1"/>
          </p:nvPr>
        </p:nvSpPr>
        <p:spPr>
          <a:xfrm>
            <a:off x="457200" y="1600200"/>
            <a:ext cx="8229600" cy="4525963"/>
          </a:xfrm>
          <a:prstGeom prst="rect">
            <a:avLst/>
          </a:prstGeo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3 Marcador de fecha"/>
          <p:cNvSpPr>
            <a:spLocks noGrp="1"/>
          </p:cNvSpPr>
          <p:nvPr>
            <p:ph type="dt" sz="half" idx="10"/>
          </p:nvPr>
        </p:nvSpPr>
        <p:spPr/>
        <p:txBody>
          <a:bodyPr/>
          <a:lstStyle/>
          <a:p>
            <a:fld id="{70E02360-A21A-4CCD-BCB0-8531ABD610AB}" type="datetime1">
              <a:rPr lang="es-CL" smtClean="0">
                <a:solidFill>
                  <a:prstClr val="black">
                    <a:tint val="75000"/>
                  </a:prstClr>
                </a:solidFill>
              </a:rPr>
              <a:pPr/>
              <a:t>14-05-2019</a:t>
            </a:fld>
            <a:endParaRPr lang="es-CL">
              <a:solidFill>
                <a:prstClr val="black">
                  <a:tint val="75000"/>
                </a:prstClr>
              </a:solidFill>
            </a:endParaRPr>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6" name="5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2797055071"/>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s-ES"/>
              <a:t>Haga clic para modificar el estilo de título del patrón</a:t>
            </a:r>
            <a:endParaRPr lang="es-CL"/>
          </a:p>
        </p:txBody>
      </p:sp>
      <p:sp>
        <p:nvSpPr>
          <p:cNvPr id="3" name="2 Marcador de texto"/>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el estilo de texto del patrón</a:t>
            </a:r>
          </a:p>
        </p:txBody>
      </p:sp>
      <p:sp>
        <p:nvSpPr>
          <p:cNvPr id="4" name="3 Marcador de fecha"/>
          <p:cNvSpPr>
            <a:spLocks noGrp="1"/>
          </p:cNvSpPr>
          <p:nvPr>
            <p:ph type="dt" sz="half" idx="10"/>
          </p:nvPr>
        </p:nvSpPr>
        <p:spPr/>
        <p:txBody>
          <a:bodyPr/>
          <a:lstStyle/>
          <a:p>
            <a:fld id="{7BC7CA73-43A2-4A16-A5CB-3D4B44330E0D}" type="datetime1">
              <a:rPr lang="es-CL" smtClean="0">
                <a:solidFill>
                  <a:prstClr val="black">
                    <a:tint val="75000"/>
                  </a:prstClr>
                </a:solidFill>
              </a:rPr>
              <a:pPr/>
              <a:t>14-05-2019</a:t>
            </a:fld>
            <a:endParaRPr lang="es-CL">
              <a:solidFill>
                <a:prstClr val="black">
                  <a:tint val="75000"/>
                </a:prstClr>
              </a:solidFill>
            </a:endParaRPr>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6" name="5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2253586742"/>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a:t>Haga clic para modificar el estilo de título del patrón</a:t>
            </a:r>
            <a:endParaRPr lang="es-CL"/>
          </a:p>
        </p:txBody>
      </p:sp>
      <p:sp>
        <p:nvSpPr>
          <p:cNvPr id="3" name="2 Marcador de contenido"/>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3 Marcador de contenido"/>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5" name="4 Marcador de fecha"/>
          <p:cNvSpPr>
            <a:spLocks noGrp="1"/>
          </p:cNvSpPr>
          <p:nvPr>
            <p:ph type="dt" sz="half" idx="10"/>
          </p:nvPr>
        </p:nvSpPr>
        <p:spPr/>
        <p:txBody>
          <a:bodyPr/>
          <a:lstStyle/>
          <a:p>
            <a:fld id="{9EBAF36A-EDE5-4FA8-84EC-3AA788C97240}" type="datetime1">
              <a:rPr lang="es-CL" smtClean="0">
                <a:solidFill>
                  <a:prstClr val="black">
                    <a:tint val="75000"/>
                  </a:prstClr>
                </a:solidFill>
              </a:rPr>
              <a:pPr/>
              <a:t>14-05-2019</a:t>
            </a:fld>
            <a:endParaRPr lang="es-CL">
              <a:solidFill>
                <a:prstClr val="black">
                  <a:tint val="75000"/>
                </a:prstClr>
              </a:solidFill>
            </a:endParaRPr>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7" name="6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1285700708"/>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lvl1pPr>
              <a:defRPr/>
            </a:lvl1pPr>
          </a:lstStyle>
          <a:p>
            <a:r>
              <a:rPr lang="es-ES"/>
              <a:t>Haga clic para modificar el estilo de título del patrón</a:t>
            </a:r>
            <a:endParaRPr lang="es-CL"/>
          </a:p>
        </p:txBody>
      </p:sp>
      <p:sp>
        <p:nvSpPr>
          <p:cNvPr id="3" name="2 Marcador de texto"/>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3 Marcador de contenido"/>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5" name="4 Marcador de texto"/>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5 Marcador de contenido"/>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7" name="6 Marcador de fecha"/>
          <p:cNvSpPr>
            <a:spLocks noGrp="1"/>
          </p:cNvSpPr>
          <p:nvPr>
            <p:ph type="dt" sz="half" idx="10"/>
          </p:nvPr>
        </p:nvSpPr>
        <p:spPr/>
        <p:txBody>
          <a:bodyPr/>
          <a:lstStyle/>
          <a:p>
            <a:fld id="{622D39C1-1D08-4F24-AE34-397A80400841}" type="datetime1">
              <a:rPr lang="es-CL" smtClean="0">
                <a:solidFill>
                  <a:prstClr val="black">
                    <a:tint val="75000"/>
                  </a:prstClr>
                </a:solidFill>
              </a:rPr>
              <a:pPr/>
              <a:t>14-05-2019</a:t>
            </a:fld>
            <a:endParaRPr lang="es-CL">
              <a:solidFill>
                <a:prstClr val="black">
                  <a:tint val="75000"/>
                </a:prstClr>
              </a:solidFill>
            </a:endParaRPr>
          </a:p>
        </p:txBody>
      </p:sp>
      <p:sp>
        <p:nvSpPr>
          <p:cNvPr id="8" name="7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9" name="8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22790147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lvl1pPr>
              <a:defRPr/>
            </a:lvl1pPr>
          </a:lstStyle>
          <a:p>
            <a:r>
              <a:rPr lang="es-ES"/>
              <a:t>Haga clic para modificar el estilo de título del patrón</a:t>
            </a:r>
            <a:endParaRPr lang="es-CL"/>
          </a:p>
        </p:txBody>
      </p:sp>
      <p:sp>
        <p:nvSpPr>
          <p:cNvPr id="3" name="2 Marcador de texto"/>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3 Marcador de contenido"/>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5" name="4 Marcador de texto"/>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5 Marcador de contenido"/>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7" name="6 Marcador de fecha"/>
          <p:cNvSpPr>
            <a:spLocks noGrp="1"/>
          </p:cNvSpPr>
          <p:nvPr>
            <p:ph type="dt" sz="half" idx="10"/>
          </p:nvPr>
        </p:nvSpPr>
        <p:spPr/>
        <p:txBody>
          <a:bodyPr/>
          <a:lstStyle/>
          <a:p>
            <a:fld id="{622D39C1-1D08-4F24-AE34-397A80400841}" type="datetime1">
              <a:rPr lang="es-CL" smtClean="0">
                <a:solidFill>
                  <a:prstClr val="black">
                    <a:tint val="75000"/>
                  </a:prstClr>
                </a:solidFill>
              </a:rPr>
              <a:pPr/>
              <a:t>14-05-2019</a:t>
            </a:fld>
            <a:endParaRPr lang="es-CL">
              <a:solidFill>
                <a:prstClr val="black">
                  <a:tint val="75000"/>
                </a:prstClr>
              </a:solidFill>
            </a:endParaRPr>
          </a:p>
        </p:txBody>
      </p:sp>
      <p:sp>
        <p:nvSpPr>
          <p:cNvPr id="8" name="7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9" name="8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425716454"/>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a:t>Haga clic para modificar el estilo de título del patrón</a:t>
            </a:r>
            <a:endParaRPr lang="es-CL"/>
          </a:p>
        </p:txBody>
      </p:sp>
      <p:sp>
        <p:nvSpPr>
          <p:cNvPr id="3" name="2 Marcador de fecha"/>
          <p:cNvSpPr>
            <a:spLocks noGrp="1"/>
          </p:cNvSpPr>
          <p:nvPr>
            <p:ph type="dt" sz="half" idx="10"/>
          </p:nvPr>
        </p:nvSpPr>
        <p:spPr/>
        <p:txBody>
          <a:bodyPr/>
          <a:lstStyle/>
          <a:p>
            <a:fld id="{28A55497-5A8F-46E9-977B-DA4B0E8E00C9}" type="datetime1">
              <a:rPr lang="es-CL" smtClean="0">
                <a:solidFill>
                  <a:prstClr val="black">
                    <a:tint val="75000"/>
                  </a:prstClr>
                </a:solidFill>
              </a:rPr>
              <a:pPr/>
              <a:t>14-05-2019</a:t>
            </a:fld>
            <a:endParaRPr lang="es-CL">
              <a:solidFill>
                <a:prstClr val="black">
                  <a:tint val="75000"/>
                </a:prstClr>
              </a:solidFill>
            </a:endParaRPr>
          </a:p>
        </p:txBody>
      </p:sp>
      <p:sp>
        <p:nvSpPr>
          <p:cNvPr id="4" name="3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5" name="4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2885800101"/>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8A9ED8E3-6EAB-4093-9165-930AB8B37E7F}" type="datetime1">
              <a:rPr lang="es-CL" smtClean="0">
                <a:solidFill>
                  <a:prstClr val="black">
                    <a:tint val="75000"/>
                  </a:prstClr>
                </a:solidFill>
              </a:rPr>
              <a:pPr/>
              <a:t>14-05-2019</a:t>
            </a:fld>
            <a:endParaRPr lang="es-CL">
              <a:solidFill>
                <a:prstClr val="black">
                  <a:tint val="75000"/>
                </a:prstClr>
              </a:solidFill>
            </a:endParaRPr>
          </a:p>
        </p:txBody>
      </p:sp>
      <p:sp>
        <p:nvSpPr>
          <p:cNvPr id="3" name="2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4" name="3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4006568079"/>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a:prstGeom prst="rect">
            <a:avLst/>
          </a:prstGeom>
        </p:spPr>
        <p:txBody>
          <a:bodyPr anchor="b"/>
          <a:lstStyle>
            <a:lvl1pPr algn="l">
              <a:defRPr sz="2000" b="1"/>
            </a:lvl1pPr>
          </a:lstStyle>
          <a:p>
            <a:r>
              <a:rPr lang="es-ES"/>
              <a:t>Haga clic para modificar el estilo de título del patrón</a:t>
            </a:r>
            <a:endParaRPr lang="es-CL"/>
          </a:p>
        </p:txBody>
      </p:sp>
      <p:sp>
        <p:nvSpPr>
          <p:cNvPr id="3" name="2 Marcador de contenido"/>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3 Marcador de texto"/>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4 Marcador de fecha"/>
          <p:cNvSpPr>
            <a:spLocks noGrp="1"/>
          </p:cNvSpPr>
          <p:nvPr>
            <p:ph type="dt" sz="half" idx="10"/>
          </p:nvPr>
        </p:nvSpPr>
        <p:spPr/>
        <p:txBody>
          <a:bodyPr/>
          <a:lstStyle/>
          <a:p>
            <a:fld id="{C0437570-0FE3-4267-B1AE-9E8F529BA4FA}" type="datetime1">
              <a:rPr lang="es-CL" smtClean="0">
                <a:solidFill>
                  <a:prstClr val="black">
                    <a:tint val="75000"/>
                  </a:prstClr>
                </a:solidFill>
              </a:rPr>
              <a:pPr/>
              <a:t>14-05-2019</a:t>
            </a:fld>
            <a:endParaRPr lang="es-CL">
              <a:solidFill>
                <a:prstClr val="black">
                  <a:tint val="75000"/>
                </a:prstClr>
              </a:solidFill>
            </a:endParaRPr>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7" name="6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439680312"/>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a:prstGeom prst="rect">
            <a:avLst/>
          </a:prstGeom>
        </p:spPr>
        <p:txBody>
          <a:bodyPr anchor="b"/>
          <a:lstStyle>
            <a:lvl1pPr algn="l">
              <a:defRPr sz="2000" b="1"/>
            </a:lvl1pPr>
          </a:lstStyle>
          <a:p>
            <a:r>
              <a:rPr lang="es-ES"/>
              <a:t>Haga clic para modificar el estilo de título del patrón</a:t>
            </a:r>
            <a:endParaRPr lang="es-CL"/>
          </a:p>
        </p:txBody>
      </p:sp>
      <p:sp>
        <p:nvSpPr>
          <p:cNvPr id="3" name="2 Marcador de posición de imagen"/>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L"/>
          </a:p>
        </p:txBody>
      </p:sp>
      <p:sp>
        <p:nvSpPr>
          <p:cNvPr id="4" name="3 Marcador de texto"/>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4 Marcador de fecha"/>
          <p:cNvSpPr>
            <a:spLocks noGrp="1"/>
          </p:cNvSpPr>
          <p:nvPr>
            <p:ph type="dt" sz="half" idx="10"/>
          </p:nvPr>
        </p:nvSpPr>
        <p:spPr/>
        <p:txBody>
          <a:bodyPr/>
          <a:lstStyle/>
          <a:p>
            <a:fld id="{0659995C-6C5E-4774-930D-FE8EA32FE7EF}" type="datetime1">
              <a:rPr lang="es-CL" smtClean="0">
                <a:solidFill>
                  <a:prstClr val="black">
                    <a:tint val="75000"/>
                  </a:prstClr>
                </a:solidFill>
              </a:rPr>
              <a:pPr/>
              <a:t>14-05-2019</a:t>
            </a:fld>
            <a:endParaRPr lang="es-CL">
              <a:solidFill>
                <a:prstClr val="black">
                  <a:tint val="75000"/>
                </a:prstClr>
              </a:solidFill>
            </a:endParaRPr>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7" name="6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428516487"/>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a:t>Haga clic para modificar el estilo de título del patrón</a:t>
            </a:r>
            <a:endParaRPr lang="es-CL"/>
          </a:p>
        </p:txBody>
      </p:sp>
      <p:sp>
        <p:nvSpPr>
          <p:cNvPr id="3" name="2 Marcador de texto vertical"/>
          <p:cNvSpPr>
            <a:spLocks noGrp="1"/>
          </p:cNvSpPr>
          <p:nvPr>
            <p:ph type="body" orient="vert" idx="1"/>
          </p:nvPr>
        </p:nvSpPr>
        <p:spPr>
          <a:xfrm>
            <a:off x="457200" y="1600200"/>
            <a:ext cx="8229600" cy="4525963"/>
          </a:xfrm>
          <a:prstGeom prst="rect">
            <a:avLst/>
          </a:prstGeo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3 Marcador de fecha"/>
          <p:cNvSpPr>
            <a:spLocks noGrp="1"/>
          </p:cNvSpPr>
          <p:nvPr>
            <p:ph type="dt" sz="half" idx="10"/>
          </p:nvPr>
        </p:nvSpPr>
        <p:spPr/>
        <p:txBody>
          <a:bodyPr/>
          <a:lstStyle/>
          <a:p>
            <a:fld id="{09A67D08-3D11-4B0F-A15F-9F52EB68D63D}" type="datetime1">
              <a:rPr lang="es-CL" smtClean="0">
                <a:solidFill>
                  <a:prstClr val="black">
                    <a:tint val="75000"/>
                  </a:prstClr>
                </a:solidFill>
              </a:rPr>
              <a:pPr/>
              <a:t>14-05-2019</a:t>
            </a:fld>
            <a:endParaRPr lang="es-CL">
              <a:solidFill>
                <a:prstClr val="black">
                  <a:tint val="75000"/>
                </a:prstClr>
              </a:solidFill>
            </a:endParaRPr>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6" name="5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2020408102"/>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a:prstGeom prst="rect">
            <a:avLst/>
          </a:prstGeom>
        </p:spPr>
        <p:txBody>
          <a:bodyPr vert="eaVert"/>
          <a:lstStyle/>
          <a:p>
            <a:r>
              <a:rPr lang="es-ES"/>
              <a:t>Haga clic para modificar el estilo de título del patrón</a:t>
            </a:r>
            <a:endParaRPr lang="es-CL"/>
          </a:p>
        </p:txBody>
      </p:sp>
      <p:sp>
        <p:nvSpPr>
          <p:cNvPr id="3" name="2 Marcador de texto vertical"/>
          <p:cNvSpPr>
            <a:spLocks noGrp="1"/>
          </p:cNvSpPr>
          <p:nvPr>
            <p:ph type="body" orient="vert" idx="1"/>
          </p:nvPr>
        </p:nvSpPr>
        <p:spPr>
          <a:xfrm>
            <a:off x="457200" y="274638"/>
            <a:ext cx="6019800" cy="5851525"/>
          </a:xfrm>
          <a:prstGeom prst="rect">
            <a:avLst/>
          </a:prstGeo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3 Marcador de fecha"/>
          <p:cNvSpPr>
            <a:spLocks noGrp="1"/>
          </p:cNvSpPr>
          <p:nvPr>
            <p:ph type="dt" sz="half" idx="10"/>
          </p:nvPr>
        </p:nvSpPr>
        <p:spPr/>
        <p:txBody>
          <a:bodyPr/>
          <a:lstStyle/>
          <a:p>
            <a:fld id="{9B78813F-3287-4428-A15C-12A23CF4CFA4}" type="datetime1">
              <a:rPr lang="es-CL" smtClean="0">
                <a:solidFill>
                  <a:prstClr val="black">
                    <a:tint val="75000"/>
                  </a:prstClr>
                </a:solidFill>
              </a:rPr>
              <a:pPr/>
              <a:t>14-05-2019</a:t>
            </a:fld>
            <a:endParaRPr lang="es-CL">
              <a:solidFill>
                <a:prstClr val="black">
                  <a:tint val="75000"/>
                </a:prstClr>
              </a:solidFill>
            </a:endParaRPr>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6" name="5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1026275362"/>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preserve="1" userDrawn="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3568" y="2204864"/>
            <a:ext cx="7772400" cy="1470025"/>
          </a:xfrm>
          <a:prstGeom prst="rect">
            <a:avLst/>
          </a:prstGeom>
        </p:spPr>
        <p:txBody>
          <a:bodyPr/>
          <a:lstStyle/>
          <a:p>
            <a:r>
              <a:rPr lang="es-ES"/>
              <a:t>Haga clic para modificar el estilo de título del patrón</a:t>
            </a:r>
            <a:endParaRPr lang="es-CL"/>
          </a:p>
        </p:txBody>
      </p:sp>
      <p:sp>
        <p:nvSpPr>
          <p:cNvPr id="4" name="3 Marcador de fecha"/>
          <p:cNvSpPr>
            <a:spLocks noGrp="1"/>
          </p:cNvSpPr>
          <p:nvPr>
            <p:ph type="dt" sz="half" idx="10"/>
          </p:nvPr>
        </p:nvSpPr>
        <p:spPr/>
        <p:txBody>
          <a:bodyPr/>
          <a:lstStyle/>
          <a:p>
            <a:fld id="{36CB32A8-ACCF-408E-AE69-3B995A8F0BFF}" type="datetime1">
              <a:rPr lang="es-CL" smtClean="0">
                <a:solidFill>
                  <a:prstClr val="black">
                    <a:tint val="75000"/>
                  </a:prstClr>
                </a:solidFill>
              </a:rPr>
              <a:pPr/>
              <a:t>14-05-2019</a:t>
            </a:fld>
            <a:endParaRPr lang="es-CL">
              <a:solidFill>
                <a:prstClr val="black">
                  <a:tint val="75000"/>
                </a:prstClr>
              </a:solidFill>
            </a:endParaRPr>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6" name="5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dirty="0">
              <a:solidFill>
                <a:prstClr val="black">
                  <a:tint val="75000"/>
                </a:prstClr>
              </a:solidFill>
            </a:endParaRPr>
          </a:p>
        </p:txBody>
      </p:sp>
    </p:spTree>
    <p:extLst>
      <p:ext uri="{BB962C8B-B14F-4D97-AF65-F5344CB8AC3E}">
        <p14:creationId xmlns:p14="http://schemas.microsoft.com/office/powerpoint/2010/main" val="1991824033"/>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dirty="0"/>
              <a:t>Haga clic para modificar el estilo de título del patrón</a:t>
            </a:r>
            <a:endParaRPr lang="es-CL" dirty="0"/>
          </a:p>
        </p:txBody>
      </p:sp>
      <p:sp>
        <p:nvSpPr>
          <p:cNvPr id="3" name="2 Marcador de contenido"/>
          <p:cNvSpPr>
            <a:spLocks noGrp="1"/>
          </p:cNvSpPr>
          <p:nvPr>
            <p:ph idx="1"/>
          </p:nvPr>
        </p:nvSpPr>
        <p:spPr>
          <a:xfrm>
            <a:off x="457200" y="1600200"/>
            <a:ext cx="8229600" cy="4525963"/>
          </a:xfrm>
          <a:prstGeom prst="rect">
            <a:avLst/>
          </a:prstGeo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3 Marcador de fecha"/>
          <p:cNvSpPr>
            <a:spLocks noGrp="1"/>
          </p:cNvSpPr>
          <p:nvPr>
            <p:ph type="dt" sz="half" idx="10"/>
          </p:nvPr>
        </p:nvSpPr>
        <p:spPr/>
        <p:txBody>
          <a:bodyPr/>
          <a:lstStyle/>
          <a:p>
            <a:fld id="{70E02360-A21A-4CCD-BCB0-8531ABD610AB}" type="datetime1">
              <a:rPr lang="es-CL" smtClean="0">
                <a:solidFill>
                  <a:prstClr val="black">
                    <a:tint val="75000"/>
                  </a:prstClr>
                </a:solidFill>
              </a:rPr>
              <a:pPr/>
              <a:t>14-05-2019</a:t>
            </a:fld>
            <a:endParaRPr lang="es-CL">
              <a:solidFill>
                <a:prstClr val="black">
                  <a:tint val="75000"/>
                </a:prstClr>
              </a:solidFill>
            </a:endParaRPr>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6" name="5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796150474"/>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s-ES"/>
              <a:t>Haga clic para modificar el estilo de título del patrón</a:t>
            </a:r>
            <a:endParaRPr lang="es-CL"/>
          </a:p>
        </p:txBody>
      </p:sp>
      <p:sp>
        <p:nvSpPr>
          <p:cNvPr id="3" name="2 Marcador de texto"/>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el estilo de texto del patrón</a:t>
            </a:r>
          </a:p>
        </p:txBody>
      </p:sp>
      <p:sp>
        <p:nvSpPr>
          <p:cNvPr id="4" name="3 Marcador de fecha"/>
          <p:cNvSpPr>
            <a:spLocks noGrp="1"/>
          </p:cNvSpPr>
          <p:nvPr>
            <p:ph type="dt" sz="half" idx="10"/>
          </p:nvPr>
        </p:nvSpPr>
        <p:spPr/>
        <p:txBody>
          <a:bodyPr/>
          <a:lstStyle/>
          <a:p>
            <a:fld id="{7BC7CA73-43A2-4A16-A5CB-3D4B44330E0D}" type="datetime1">
              <a:rPr lang="es-CL" smtClean="0">
                <a:solidFill>
                  <a:prstClr val="black">
                    <a:tint val="75000"/>
                  </a:prstClr>
                </a:solidFill>
              </a:rPr>
              <a:pPr/>
              <a:t>14-05-2019</a:t>
            </a:fld>
            <a:endParaRPr lang="es-CL">
              <a:solidFill>
                <a:prstClr val="black">
                  <a:tint val="75000"/>
                </a:prstClr>
              </a:solidFill>
            </a:endParaRPr>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6" name="5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221572527"/>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a:t>Haga clic para modificar el estilo de título del patrón</a:t>
            </a:r>
            <a:endParaRPr lang="es-CL"/>
          </a:p>
        </p:txBody>
      </p:sp>
      <p:sp>
        <p:nvSpPr>
          <p:cNvPr id="3" name="2 Marcador de contenido"/>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3 Marcador de contenido"/>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5" name="4 Marcador de fecha"/>
          <p:cNvSpPr>
            <a:spLocks noGrp="1"/>
          </p:cNvSpPr>
          <p:nvPr>
            <p:ph type="dt" sz="half" idx="10"/>
          </p:nvPr>
        </p:nvSpPr>
        <p:spPr/>
        <p:txBody>
          <a:bodyPr/>
          <a:lstStyle/>
          <a:p>
            <a:fld id="{9EBAF36A-EDE5-4FA8-84EC-3AA788C97240}" type="datetime1">
              <a:rPr lang="es-CL" smtClean="0">
                <a:solidFill>
                  <a:prstClr val="black">
                    <a:tint val="75000"/>
                  </a:prstClr>
                </a:solidFill>
              </a:rPr>
              <a:pPr/>
              <a:t>14-05-2019</a:t>
            </a:fld>
            <a:endParaRPr lang="es-CL">
              <a:solidFill>
                <a:prstClr val="black">
                  <a:tint val="75000"/>
                </a:prstClr>
              </a:solidFill>
            </a:endParaRPr>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7" name="6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24390573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a:t>Haga clic para modificar el estilo de título del patrón</a:t>
            </a:r>
            <a:endParaRPr lang="es-CL"/>
          </a:p>
        </p:txBody>
      </p:sp>
      <p:sp>
        <p:nvSpPr>
          <p:cNvPr id="3" name="2 Marcador de fecha"/>
          <p:cNvSpPr>
            <a:spLocks noGrp="1"/>
          </p:cNvSpPr>
          <p:nvPr>
            <p:ph type="dt" sz="half" idx="10"/>
          </p:nvPr>
        </p:nvSpPr>
        <p:spPr/>
        <p:txBody>
          <a:bodyPr/>
          <a:lstStyle/>
          <a:p>
            <a:fld id="{28A55497-5A8F-46E9-977B-DA4B0E8E00C9}" type="datetime1">
              <a:rPr lang="es-CL" smtClean="0">
                <a:solidFill>
                  <a:prstClr val="black">
                    <a:tint val="75000"/>
                  </a:prstClr>
                </a:solidFill>
              </a:rPr>
              <a:pPr/>
              <a:t>14-05-2019</a:t>
            </a:fld>
            <a:endParaRPr lang="es-CL">
              <a:solidFill>
                <a:prstClr val="black">
                  <a:tint val="75000"/>
                </a:prstClr>
              </a:solidFill>
            </a:endParaRPr>
          </a:p>
        </p:txBody>
      </p:sp>
      <p:sp>
        <p:nvSpPr>
          <p:cNvPr id="4" name="3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5" name="4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1675024057"/>
      </p:ext>
    </p:extLst>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lvl1pPr>
              <a:defRPr/>
            </a:lvl1pPr>
          </a:lstStyle>
          <a:p>
            <a:r>
              <a:rPr lang="es-ES"/>
              <a:t>Haga clic para modificar el estilo de título del patrón</a:t>
            </a:r>
            <a:endParaRPr lang="es-CL"/>
          </a:p>
        </p:txBody>
      </p:sp>
      <p:sp>
        <p:nvSpPr>
          <p:cNvPr id="3" name="2 Marcador de texto"/>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3 Marcador de contenido"/>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5" name="4 Marcador de texto"/>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5 Marcador de contenido"/>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7" name="6 Marcador de fecha"/>
          <p:cNvSpPr>
            <a:spLocks noGrp="1"/>
          </p:cNvSpPr>
          <p:nvPr>
            <p:ph type="dt" sz="half" idx="10"/>
          </p:nvPr>
        </p:nvSpPr>
        <p:spPr/>
        <p:txBody>
          <a:bodyPr/>
          <a:lstStyle/>
          <a:p>
            <a:fld id="{622D39C1-1D08-4F24-AE34-397A80400841}" type="datetime1">
              <a:rPr lang="es-CL" smtClean="0">
                <a:solidFill>
                  <a:prstClr val="black">
                    <a:tint val="75000"/>
                  </a:prstClr>
                </a:solidFill>
              </a:rPr>
              <a:pPr/>
              <a:t>14-05-2019</a:t>
            </a:fld>
            <a:endParaRPr lang="es-CL">
              <a:solidFill>
                <a:prstClr val="black">
                  <a:tint val="75000"/>
                </a:prstClr>
              </a:solidFill>
            </a:endParaRPr>
          </a:p>
        </p:txBody>
      </p:sp>
      <p:sp>
        <p:nvSpPr>
          <p:cNvPr id="8" name="7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9" name="8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797946623"/>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a:t>Haga clic para modificar el estilo de título del patrón</a:t>
            </a:r>
            <a:endParaRPr lang="es-CL"/>
          </a:p>
        </p:txBody>
      </p:sp>
      <p:sp>
        <p:nvSpPr>
          <p:cNvPr id="3" name="2 Marcador de fecha"/>
          <p:cNvSpPr>
            <a:spLocks noGrp="1"/>
          </p:cNvSpPr>
          <p:nvPr>
            <p:ph type="dt" sz="half" idx="10"/>
          </p:nvPr>
        </p:nvSpPr>
        <p:spPr/>
        <p:txBody>
          <a:bodyPr/>
          <a:lstStyle/>
          <a:p>
            <a:fld id="{28A55497-5A8F-46E9-977B-DA4B0E8E00C9}" type="datetime1">
              <a:rPr lang="es-CL" smtClean="0">
                <a:solidFill>
                  <a:prstClr val="black">
                    <a:tint val="75000"/>
                  </a:prstClr>
                </a:solidFill>
              </a:rPr>
              <a:pPr/>
              <a:t>14-05-2019</a:t>
            </a:fld>
            <a:endParaRPr lang="es-CL">
              <a:solidFill>
                <a:prstClr val="black">
                  <a:tint val="75000"/>
                </a:prstClr>
              </a:solidFill>
            </a:endParaRPr>
          </a:p>
        </p:txBody>
      </p:sp>
      <p:sp>
        <p:nvSpPr>
          <p:cNvPr id="4" name="3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5" name="4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1439227063"/>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8A9ED8E3-6EAB-4093-9165-930AB8B37E7F}" type="datetime1">
              <a:rPr lang="es-CL" smtClean="0">
                <a:solidFill>
                  <a:prstClr val="black">
                    <a:tint val="75000"/>
                  </a:prstClr>
                </a:solidFill>
              </a:rPr>
              <a:pPr/>
              <a:t>14-05-2019</a:t>
            </a:fld>
            <a:endParaRPr lang="es-CL">
              <a:solidFill>
                <a:prstClr val="black">
                  <a:tint val="75000"/>
                </a:prstClr>
              </a:solidFill>
            </a:endParaRPr>
          </a:p>
        </p:txBody>
      </p:sp>
      <p:sp>
        <p:nvSpPr>
          <p:cNvPr id="3" name="2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4" name="3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4140142124"/>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a:prstGeom prst="rect">
            <a:avLst/>
          </a:prstGeom>
        </p:spPr>
        <p:txBody>
          <a:bodyPr anchor="b"/>
          <a:lstStyle>
            <a:lvl1pPr algn="l">
              <a:defRPr sz="2000" b="1"/>
            </a:lvl1pPr>
          </a:lstStyle>
          <a:p>
            <a:r>
              <a:rPr lang="es-ES"/>
              <a:t>Haga clic para modificar el estilo de título del patrón</a:t>
            </a:r>
            <a:endParaRPr lang="es-CL"/>
          </a:p>
        </p:txBody>
      </p:sp>
      <p:sp>
        <p:nvSpPr>
          <p:cNvPr id="3" name="2 Marcador de contenido"/>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3 Marcador de texto"/>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4 Marcador de fecha"/>
          <p:cNvSpPr>
            <a:spLocks noGrp="1"/>
          </p:cNvSpPr>
          <p:nvPr>
            <p:ph type="dt" sz="half" idx="10"/>
          </p:nvPr>
        </p:nvSpPr>
        <p:spPr/>
        <p:txBody>
          <a:bodyPr/>
          <a:lstStyle/>
          <a:p>
            <a:fld id="{C0437570-0FE3-4267-B1AE-9E8F529BA4FA}" type="datetime1">
              <a:rPr lang="es-CL" smtClean="0">
                <a:solidFill>
                  <a:prstClr val="black">
                    <a:tint val="75000"/>
                  </a:prstClr>
                </a:solidFill>
              </a:rPr>
              <a:pPr/>
              <a:t>14-05-2019</a:t>
            </a:fld>
            <a:endParaRPr lang="es-CL">
              <a:solidFill>
                <a:prstClr val="black">
                  <a:tint val="75000"/>
                </a:prstClr>
              </a:solidFill>
            </a:endParaRPr>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7" name="6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1180395829"/>
      </p:ext>
    </p:extLst>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a:prstGeom prst="rect">
            <a:avLst/>
          </a:prstGeom>
        </p:spPr>
        <p:txBody>
          <a:bodyPr anchor="b"/>
          <a:lstStyle>
            <a:lvl1pPr algn="l">
              <a:defRPr sz="2000" b="1"/>
            </a:lvl1pPr>
          </a:lstStyle>
          <a:p>
            <a:r>
              <a:rPr lang="es-ES"/>
              <a:t>Haga clic para modificar el estilo de título del patrón</a:t>
            </a:r>
            <a:endParaRPr lang="es-CL"/>
          </a:p>
        </p:txBody>
      </p:sp>
      <p:sp>
        <p:nvSpPr>
          <p:cNvPr id="3" name="2 Marcador de posición de imagen"/>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L"/>
          </a:p>
        </p:txBody>
      </p:sp>
      <p:sp>
        <p:nvSpPr>
          <p:cNvPr id="4" name="3 Marcador de texto"/>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4 Marcador de fecha"/>
          <p:cNvSpPr>
            <a:spLocks noGrp="1"/>
          </p:cNvSpPr>
          <p:nvPr>
            <p:ph type="dt" sz="half" idx="10"/>
          </p:nvPr>
        </p:nvSpPr>
        <p:spPr/>
        <p:txBody>
          <a:bodyPr/>
          <a:lstStyle/>
          <a:p>
            <a:fld id="{0659995C-6C5E-4774-930D-FE8EA32FE7EF}" type="datetime1">
              <a:rPr lang="es-CL" smtClean="0">
                <a:solidFill>
                  <a:prstClr val="black">
                    <a:tint val="75000"/>
                  </a:prstClr>
                </a:solidFill>
              </a:rPr>
              <a:pPr/>
              <a:t>14-05-2019</a:t>
            </a:fld>
            <a:endParaRPr lang="es-CL">
              <a:solidFill>
                <a:prstClr val="black">
                  <a:tint val="75000"/>
                </a:prstClr>
              </a:solidFill>
            </a:endParaRPr>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7" name="6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2122410909"/>
      </p:ext>
    </p:extLst>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a:t>Haga clic para modificar el estilo de título del patrón</a:t>
            </a:r>
            <a:endParaRPr lang="es-CL"/>
          </a:p>
        </p:txBody>
      </p:sp>
      <p:sp>
        <p:nvSpPr>
          <p:cNvPr id="3" name="2 Marcador de texto vertical"/>
          <p:cNvSpPr>
            <a:spLocks noGrp="1"/>
          </p:cNvSpPr>
          <p:nvPr>
            <p:ph type="body" orient="vert" idx="1"/>
          </p:nvPr>
        </p:nvSpPr>
        <p:spPr>
          <a:xfrm>
            <a:off x="457200" y="1600200"/>
            <a:ext cx="8229600" cy="4525963"/>
          </a:xfrm>
          <a:prstGeom prst="rect">
            <a:avLst/>
          </a:prstGeo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3 Marcador de fecha"/>
          <p:cNvSpPr>
            <a:spLocks noGrp="1"/>
          </p:cNvSpPr>
          <p:nvPr>
            <p:ph type="dt" sz="half" idx="10"/>
          </p:nvPr>
        </p:nvSpPr>
        <p:spPr/>
        <p:txBody>
          <a:bodyPr/>
          <a:lstStyle/>
          <a:p>
            <a:fld id="{09A67D08-3D11-4B0F-A15F-9F52EB68D63D}" type="datetime1">
              <a:rPr lang="es-CL" smtClean="0">
                <a:solidFill>
                  <a:prstClr val="black">
                    <a:tint val="75000"/>
                  </a:prstClr>
                </a:solidFill>
              </a:rPr>
              <a:pPr/>
              <a:t>14-05-2019</a:t>
            </a:fld>
            <a:endParaRPr lang="es-CL">
              <a:solidFill>
                <a:prstClr val="black">
                  <a:tint val="75000"/>
                </a:prstClr>
              </a:solidFill>
            </a:endParaRPr>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6" name="5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312247394"/>
      </p:ext>
    </p:extLst>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a:prstGeom prst="rect">
            <a:avLst/>
          </a:prstGeom>
        </p:spPr>
        <p:txBody>
          <a:bodyPr vert="eaVert"/>
          <a:lstStyle/>
          <a:p>
            <a:r>
              <a:rPr lang="es-ES"/>
              <a:t>Haga clic para modificar el estilo de título del patrón</a:t>
            </a:r>
            <a:endParaRPr lang="es-CL"/>
          </a:p>
        </p:txBody>
      </p:sp>
      <p:sp>
        <p:nvSpPr>
          <p:cNvPr id="3" name="2 Marcador de texto vertical"/>
          <p:cNvSpPr>
            <a:spLocks noGrp="1"/>
          </p:cNvSpPr>
          <p:nvPr>
            <p:ph type="body" orient="vert" idx="1"/>
          </p:nvPr>
        </p:nvSpPr>
        <p:spPr>
          <a:xfrm>
            <a:off x="457200" y="274638"/>
            <a:ext cx="6019800" cy="5851525"/>
          </a:xfrm>
          <a:prstGeom prst="rect">
            <a:avLst/>
          </a:prstGeo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3 Marcador de fecha"/>
          <p:cNvSpPr>
            <a:spLocks noGrp="1"/>
          </p:cNvSpPr>
          <p:nvPr>
            <p:ph type="dt" sz="half" idx="10"/>
          </p:nvPr>
        </p:nvSpPr>
        <p:spPr/>
        <p:txBody>
          <a:bodyPr/>
          <a:lstStyle/>
          <a:p>
            <a:fld id="{9B78813F-3287-4428-A15C-12A23CF4CFA4}" type="datetime1">
              <a:rPr lang="es-CL" smtClean="0">
                <a:solidFill>
                  <a:prstClr val="black">
                    <a:tint val="75000"/>
                  </a:prstClr>
                </a:solidFill>
              </a:rPr>
              <a:pPr/>
              <a:t>14-05-2019</a:t>
            </a:fld>
            <a:endParaRPr lang="es-CL">
              <a:solidFill>
                <a:prstClr val="black">
                  <a:tint val="75000"/>
                </a:prstClr>
              </a:solidFill>
            </a:endParaRPr>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6" name="5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1532016182"/>
      </p:ext>
    </p:extLst>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preserve="1" userDrawn="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3568" y="2204864"/>
            <a:ext cx="7772400" cy="1470025"/>
          </a:xfrm>
          <a:prstGeom prst="rect">
            <a:avLst/>
          </a:prstGeom>
        </p:spPr>
        <p:txBody>
          <a:bodyPr/>
          <a:lstStyle/>
          <a:p>
            <a:r>
              <a:rPr lang="es-ES"/>
              <a:t>Haga clic para modificar el estilo de título del patrón</a:t>
            </a:r>
            <a:endParaRPr lang="es-CL"/>
          </a:p>
        </p:txBody>
      </p:sp>
      <p:sp>
        <p:nvSpPr>
          <p:cNvPr id="4" name="3 Marcador de fecha"/>
          <p:cNvSpPr>
            <a:spLocks noGrp="1"/>
          </p:cNvSpPr>
          <p:nvPr>
            <p:ph type="dt" sz="half" idx="10"/>
          </p:nvPr>
        </p:nvSpPr>
        <p:spPr/>
        <p:txBody>
          <a:bodyPr/>
          <a:lstStyle/>
          <a:p>
            <a:fld id="{36CB32A8-ACCF-408E-AE69-3B995A8F0BFF}" type="datetime1">
              <a:rPr lang="es-CL" smtClean="0">
                <a:solidFill>
                  <a:prstClr val="black">
                    <a:tint val="75000"/>
                  </a:prstClr>
                </a:solidFill>
              </a:rPr>
              <a:pPr/>
              <a:t>14-05-2019</a:t>
            </a:fld>
            <a:endParaRPr lang="es-CL">
              <a:solidFill>
                <a:prstClr val="black">
                  <a:tint val="75000"/>
                </a:prstClr>
              </a:solidFill>
            </a:endParaRPr>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6" name="5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dirty="0">
              <a:solidFill>
                <a:prstClr val="black">
                  <a:tint val="75000"/>
                </a:prstClr>
              </a:solidFill>
            </a:endParaRPr>
          </a:p>
        </p:txBody>
      </p:sp>
    </p:spTree>
    <p:extLst>
      <p:ext uri="{BB962C8B-B14F-4D97-AF65-F5344CB8AC3E}">
        <p14:creationId xmlns:p14="http://schemas.microsoft.com/office/powerpoint/2010/main" val="1022129121"/>
      </p:ext>
    </p:extLst>
  </p:cSld>
  <p:clrMapOvr>
    <a:masterClrMapping/>
  </p:clrMapOvr>
</p:sldLayout>
</file>

<file path=ppt/slideLayouts/slideLayout68.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dirty="0"/>
              <a:t>Haga clic para modificar el estilo de título del patrón</a:t>
            </a:r>
            <a:endParaRPr lang="es-CL" dirty="0"/>
          </a:p>
        </p:txBody>
      </p:sp>
      <p:sp>
        <p:nvSpPr>
          <p:cNvPr id="3" name="2 Marcador de contenido"/>
          <p:cNvSpPr>
            <a:spLocks noGrp="1"/>
          </p:cNvSpPr>
          <p:nvPr>
            <p:ph idx="1"/>
          </p:nvPr>
        </p:nvSpPr>
        <p:spPr>
          <a:xfrm>
            <a:off x="457200" y="1600200"/>
            <a:ext cx="8229600" cy="4525963"/>
          </a:xfrm>
          <a:prstGeom prst="rect">
            <a:avLst/>
          </a:prstGeo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3 Marcador de fecha"/>
          <p:cNvSpPr>
            <a:spLocks noGrp="1"/>
          </p:cNvSpPr>
          <p:nvPr>
            <p:ph type="dt" sz="half" idx="10"/>
          </p:nvPr>
        </p:nvSpPr>
        <p:spPr/>
        <p:txBody>
          <a:bodyPr/>
          <a:lstStyle/>
          <a:p>
            <a:fld id="{70E02360-A21A-4CCD-BCB0-8531ABD610AB}" type="datetime1">
              <a:rPr lang="es-CL" smtClean="0">
                <a:solidFill>
                  <a:prstClr val="black">
                    <a:tint val="75000"/>
                  </a:prstClr>
                </a:solidFill>
              </a:rPr>
              <a:pPr/>
              <a:t>14-05-2019</a:t>
            </a:fld>
            <a:endParaRPr lang="es-CL">
              <a:solidFill>
                <a:prstClr val="black">
                  <a:tint val="75000"/>
                </a:prstClr>
              </a:solidFill>
            </a:endParaRPr>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6" name="5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815178288"/>
      </p:ext>
    </p:extLst>
  </p:cSld>
  <p:clrMapOvr>
    <a:masterClrMapping/>
  </p:clrMapOvr>
</p:sldLayout>
</file>

<file path=ppt/slideLayouts/slideLayout69.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s-ES"/>
              <a:t>Haga clic para modificar el estilo de título del patrón</a:t>
            </a:r>
            <a:endParaRPr lang="es-CL"/>
          </a:p>
        </p:txBody>
      </p:sp>
      <p:sp>
        <p:nvSpPr>
          <p:cNvPr id="3" name="2 Marcador de texto"/>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el estilo de texto del patrón</a:t>
            </a:r>
          </a:p>
        </p:txBody>
      </p:sp>
      <p:sp>
        <p:nvSpPr>
          <p:cNvPr id="4" name="3 Marcador de fecha"/>
          <p:cNvSpPr>
            <a:spLocks noGrp="1"/>
          </p:cNvSpPr>
          <p:nvPr>
            <p:ph type="dt" sz="half" idx="10"/>
          </p:nvPr>
        </p:nvSpPr>
        <p:spPr/>
        <p:txBody>
          <a:bodyPr/>
          <a:lstStyle/>
          <a:p>
            <a:fld id="{7BC7CA73-43A2-4A16-A5CB-3D4B44330E0D}" type="datetime1">
              <a:rPr lang="es-CL" smtClean="0">
                <a:solidFill>
                  <a:prstClr val="black">
                    <a:tint val="75000"/>
                  </a:prstClr>
                </a:solidFill>
              </a:rPr>
              <a:pPr/>
              <a:t>14-05-2019</a:t>
            </a:fld>
            <a:endParaRPr lang="es-CL">
              <a:solidFill>
                <a:prstClr val="black">
                  <a:tint val="75000"/>
                </a:prstClr>
              </a:solidFill>
            </a:endParaRPr>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6" name="5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31426427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8A9ED8E3-6EAB-4093-9165-930AB8B37E7F}" type="datetime1">
              <a:rPr lang="es-CL" smtClean="0">
                <a:solidFill>
                  <a:prstClr val="black">
                    <a:tint val="75000"/>
                  </a:prstClr>
                </a:solidFill>
              </a:rPr>
              <a:pPr/>
              <a:t>14-05-2019</a:t>
            </a:fld>
            <a:endParaRPr lang="es-CL">
              <a:solidFill>
                <a:prstClr val="black">
                  <a:tint val="75000"/>
                </a:prstClr>
              </a:solidFill>
            </a:endParaRPr>
          </a:p>
        </p:txBody>
      </p:sp>
      <p:sp>
        <p:nvSpPr>
          <p:cNvPr id="3" name="2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4" name="3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2961420691"/>
      </p:ext>
    </p:extLst>
  </p:cSld>
  <p:clrMapOvr>
    <a:masterClrMapping/>
  </p:clrMapOvr>
</p:sldLayout>
</file>

<file path=ppt/slideLayouts/slideLayout70.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a:t>Haga clic para modificar el estilo de título del patrón</a:t>
            </a:r>
            <a:endParaRPr lang="es-CL"/>
          </a:p>
        </p:txBody>
      </p:sp>
      <p:sp>
        <p:nvSpPr>
          <p:cNvPr id="3" name="2 Marcador de contenido"/>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3 Marcador de contenido"/>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5" name="4 Marcador de fecha"/>
          <p:cNvSpPr>
            <a:spLocks noGrp="1"/>
          </p:cNvSpPr>
          <p:nvPr>
            <p:ph type="dt" sz="half" idx="10"/>
          </p:nvPr>
        </p:nvSpPr>
        <p:spPr/>
        <p:txBody>
          <a:bodyPr/>
          <a:lstStyle/>
          <a:p>
            <a:fld id="{9EBAF36A-EDE5-4FA8-84EC-3AA788C97240}" type="datetime1">
              <a:rPr lang="es-CL" smtClean="0">
                <a:solidFill>
                  <a:prstClr val="black">
                    <a:tint val="75000"/>
                  </a:prstClr>
                </a:solidFill>
              </a:rPr>
              <a:pPr/>
              <a:t>14-05-2019</a:t>
            </a:fld>
            <a:endParaRPr lang="es-CL">
              <a:solidFill>
                <a:prstClr val="black">
                  <a:tint val="75000"/>
                </a:prstClr>
              </a:solidFill>
            </a:endParaRPr>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7" name="6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825826238"/>
      </p:ext>
    </p:extLst>
  </p:cSld>
  <p:clrMapOvr>
    <a:masterClrMapping/>
  </p:clrMapOvr>
</p:sldLayout>
</file>

<file path=ppt/slideLayouts/slideLayout71.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lvl1pPr>
              <a:defRPr/>
            </a:lvl1pPr>
          </a:lstStyle>
          <a:p>
            <a:r>
              <a:rPr lang="es-ES"/>
              <a:t>Haga clic para modificar el estilo de título del patrón</a:t>
            </a:r>
            <a:endParaRPr lang="es-CL"/>
          </a:p>
        </p:txBody>
      </p:sp>
      <p:sp>
        <p:nvSpPr>
          <p:cNvPr id="3" name="2 Marcador de texto"/>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3 Marcador de contenido"/>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5" name="4 Marcador de texto"/>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5 Marcador de contenido"/>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7" name="6 Marcador de fecha"/>
          <p:cNvSpPr>
            <a:spLocks noGrp="1"/>
          </p:cNvSpPr>
          <p:nvPr>
            <p:ph type="dt" sz="half" idx="10"/>
          </p:nvPr>
        </p:nvSpPr>
        <p:spPr/>
        <p:txBody>
          <a:bodyPr/>
          <a:lstStyle/>
          <a:p>
            <a:fld id="{622D39C1-1D08-4F24-AE34-397A80400841}" type="datetime1">
              <a:rPr lang="es-CL" smtClean="0">
                <a:solidFill>
                  <a:prstClr val="black">
                    <a:tint val="75000"/>
                  </a:prstClr>
                </a:solidFill>
              </a:rPr>
              <a:pPr/>
              <a:t>14-05-2019</a:t>
            </a:fld>
            <a:endParaRPr lang="es-CL">
              <a:solidFill>
                <a:prstClr val="black">
                  <a:tint val="75000"/>
                </a:prstClr>
              </a:solidFill>
            </a:endParaRPr>
          </a:p>
        </p:txBody>
      </p:sp>
      <p:sp>
        <p:nvSpPr>
          <p:cNvPr id="8" name="7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9" name="8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497673870"/>
      </p:ext>
    </p:extLst>
  </p:cSld>
  <p:clrMapOvr>
    <a:masterClrMapping/>
  </p:clrMapOvr>
</p:sldLayout>
</file>

<file path=ppt/slideLayouts/slideLayout72.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a:t>Haga clic para modificar el estilo de título del patrón</a:t>
            </a:r>
            <a:endParaRPr lang="es-CL"/>
          </a:p>
        </p:txBody>
      </p:sp>
      <p:sp>
        <p:nvSpPr>
          <p:cNvPr id="3" name="2 Marcador de fecha"/>
          <p:cNvSpPr>
            <a:spLocks noGrp="1"/>
          </p:cNvSpPr>
          <p:nvPr>
            <p:ph type="dt" sz="half" idx="10"/>
          </p:nvPr>
        </p:nvSpPr>
        <p:spPr/>
        <p:txBody>
          <a:bodyPr/>
          <a:lstStyle/>
          <a:p>
            <a:fld id="{28A55497-5A8F-46E9-977B-DA4B0E8E00C9}" type="datetime1">
              <a:rPr lang="es-CL" smtClean="0">
                <a:solidFill>
                  <a:prstClr val="black">
                    <a:tint val="75000"/>
                  </a:prstClr>
                </a:solidFill>
              </a:rPr>
              <a:pPr/>
              <a:t>14-05-2019</a:t>
            </a:fld>
            <a:endParaRPr lang="es-CL">
              <a:solidFill>
                <a:prstClr val="black">
                  <a:tint val="75000"/>
                </a:prstClr>
              </a:solidFill>
            </a:endParaRPr>
          </a:p>
        </p:txBody>
      </p:sp>
      <p:sp>
        <p:nvSpPr>
          <p:cNvPr id="4" name="3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5" name="4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1254303078"/>
      </p:ext>
    </p:extLst>
  </p:cSld>
  <p:clrMapOvr>
    <a:masterClrMapping/>
  </p:clrMapOvr>
</p:sldLayout>
</file>

<file path=ppt/slideLayouts/slideLayout73.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8A9ED8E3-6EAB-4093-9165-930AB8B37E7F}" type="datetime1">
              <a:rPr lang="es-CL" smtClean="0">
                <a:solidFill>
                  <a:prstClr val="black">
                    <a:tint val="75000"/>
                  </a:prstClr>
                </a:solidFill>
              </a:rPr>
              <a:pPr/>
              <a:t>14-05-2019</a:t>
            </a:fld>
            <a:endParaRPr lang="es-CL">
              <a:solidFill>
                <a:prstClr val="black">
                  <a:tint val="75000"/>
                </a:prstClr>
              </a:solidFill>
            </a:endParaRPr>
          </a:p>
        </p:txBody>
      </p:sp>
      <p:sp>
        <p:nvSpPr>
          <p:cNvPr id="3" name="2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4" name="3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3592728549"/>
      </p:ext>
    </p:extLst>
  </p:cSld>
  <p:clrMapOvr>
    <a:masterClrMapping/>
  </p:clrMapOvr>
</p:sldLayout>
</file>

<file path=ppt/slideLayouts/slideLayout74.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a:prstGeom prst="rect">
            <a:avLst/>
          </a:prstGeom>
        </p:spPr>
        <p:txBody>
          <a:bodyPr anchor="b"/>
          <a:lstStyle>
            <a:lvl1pPr algn="l">
              <a:defRPr sz="2000" b="1"/>
            </a:lvl1pPr>
          </a:lstStyle>
          <a:p>
            <a:r>
              <a:rPr lang="es-ES"/>
              <a:t>Haga clic para modificar el estilo de título del patrón</a:t>
            </a:r>
            <a:endParaRPr lang="es-CL"/>
          </a:p>
        </p:txBody>
      </p:sp>
      <p:sp>
        <p:nvSpPr>
          <p:cNvPr id="3" name="2 Marcador de contenido"/>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3 Marcador de texto"/>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4 Marcador de fecha"/>
          <p:cNvSpPr>
            <a:spLocks noGrp="1"/>
          </p:cNvSpPr>
          <p:nvPr>
            <p:ph type="dt" sz="half" idx="10"/>
          </p:nvPr>
        </p:nvSpPr>
        <p:spPr/>
        <p:txBody>
          <a:bodyPr/>
          <a:lstStyle/>
          <a:p>
            <a:fld id="{C0437570-0FE3-4267-B1AE-9E8F529BA4FA}" type="datetime1">
              <a:rPr lang="es-CL" smtClean="0">
                <a:solidFill>
                  <a:prstClr val="black">
                    <a:tint val="75000"/>
                  </a:prstClr>
                </a:solidFill>
              </a:rPr>
              <a:pPr/>
              <a:t>14-05-2019</a:t>
            </a:fld>
            <a:endParaRPr lang="es-CL">
              <a:solidFill>
                <a:prstClr val="black">
                  <a:tint val="75000"/>
                </a:prstClr>
              </a:solidFill>
            </a:endParaRPr>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7" name="6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2712006562"/>
      </p:ext>
    </p:extLst>
  </p:cSld>
  <p:clrMapOvr>
    <a:masterClrMapping/>
  </p:clrMapOvr>
</p:sldLayout>
</file>

<file path=ppt/slideLayouts/slideLayout75.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a:prstGeom prst="rect">
            <a:avLst/>
          </a:prstGeom>
        </p:spPr>
        <p:txBody>
          <a:bodyPr anchor="b"/>
          <a:lstStyle>
            <a:lvl1pPr algn="l">
              <a:defRPr sz="2000" b="1"/>
            </a:lvl1pPr>
          </a:lstStyle>
          <a:p>
            <a:r>
              <a:rPr lang="es-ES"/>
              <a:t>Haga clic para modificar el estilo de título del patrón</a:t>
            </a:r>
            <a:endParaRPr lang="es-CL"/>
          </a:p>
        </p:txBody>
      </p:sp>
      <p:sp>
        <p:nvSpPr>
          <p:cNvPr id="3" name="2 Marcador de posición de imagen"/>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L"/>
          </a:p>
        </p:txBody>
      </p:sp>
      <p:sp>
        <p:nvSpPr>
          <p:cNvPr id="4" name="3 Marcador de texto"/>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4 Marcador de fecha"/>
          <p:cNvSpPr>
            <a:spLocks noGrp="1"/>
          </p:cNvSpPr>
          <p:nvPr>
            <p:ph type="dt" sz="half" idx="10"/>
          </p:nvPr>
        </p:nvSpPr>
        <p:spPr/>
        <p:txBody>
          <a:bodyPr/>
          <a:lstStyle/>
          <a:p>
            <a:fld id="{0659995C-6C5E-4774-930D-FE8EA32FE7EF}" type="datetime1">
              <a:rPr lang="es-CL" smtClean="0">
                <a:solidFill>
                  <a:prstClr val="black">
                    <a:tint val="75000"/>
                  </a:prstClr>
                </a:solidFill>
              </a:rPr>
              <a:pPr/>
              <a:t>14-05-2019</a:t>
            </a:fld>
            <a:endParaRPr lang="es-CL">
              <a:solidFill>
                <a:prstClr val="black">
                  <a:tint val="75000"/>
                </a:prstClr>
              </a:solidFill>
            </a:endParaRPr>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7" name="6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4204249686"/>
      </p:ext>
    </p:extLst>
  </p:cSld>
  <p:clrMapOvr>
    <a:masterClrMapping/>
  </p:clrMapOvr>
</p:sldLayout>
</file>

<file path=ppt/slideLayouts/slideLayout76.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a:t>Haga clic para modificar el estilo de título del patrón</a:t>
            </a:r>
            <a:endParaRPr lang="es-CL"/>
          </a:p>
        </p:txBody>
      </p:sp>
      <p:sp>
        <p:nvSpPr>
          <p:cNvPr id="3" name="2 Marcador de texto vertical"/>
          <p:cNvSpPr>
            <a:spLocks noGrp="1"/>
          </p:cNvSpPr>
          <p:nvPr>
            <p:ph type="body" orient="vert" idx="1"/>
          </p:nvPr>
        </p:nvSpPr>
        <p:spPr>
          <a:xfrm>
            <a:off x="457200" y="1600200"/>
            <a:ext cx="8229600" cy="4525963"/>
          </a:xfrm>
          <a:prstGeom prst="rect">
            <a:avLst/>
          </a:prstGeo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3 Marcador de fecha"/>
          <p:cNvSpPr>
            <a:spLocks noGrp="1"/>
          </p:cNvSpPr>
          <p:nvPr>
            <p:ph type="dt" sz="half" idx="10"/>
          </p:nvPr>
        </p:nvSpPr>
        <p:spPr/>
        <p:txBody>
          <a:bodyPr/>
          <a:lstStyle/>
          <a:p>
            <a:fld id="{09A67D08-3D11-4B0F-A15F-9F52EB68D63D}" type="datetime1">
              <a:rPr lang="es-CL" smtClean="0">
                <a:solidFill>
                  <a:prstClr val="black">
                    <a:tint val="75000"/>
                  </a:prstClr>
                </a:solidFill>
              </a:rPr>
              <a:pPr/>
              <a:t>14-05-2019</a:t>
            </a:fld>
            <a:endParaRPr lang="es-CL">
              <a:solidFill>
                <a:prstClr val="black">
                  <a:tint val="75000"/>
                </a:prstClr>
              </a:solidFill>
            </a:endParaRPr>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6" name="5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4165151646"/>
      </p:ext>
    </p:extLst>
  </p:cSld>
  <p:clrMapOvr>
    <a:masterClrMapping/>
  </p:clrMapOvr>
</p:sldLayout>
</file>

<file path=ppt/slideLayouts/slideLayout77.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a:prstGeom prst="rect">
            <a:avLst/>
          </a:prstGeom>
        </p:spPr>
        <p:txBody>
          <a:bodyPr vert="eaVert"/>
          <a:lstStyle/>
          <a:p>
            <a:r>
              <a:rPr lang="es-ES"/>
              <a:t>Haga clic para modificar el estilo de título del patrón</a:t>
            </a:r>
            <a:endParaRPr lang="es-CL"/>
          </a:p>
        </p:txBody>
      </p:sp>
      <p:sp>
        <p:nvSpPr>
          <p:cNvPr id="3" name="2 Marcador de texto vertical"/>
          <p:cNvSpPr>
            <a:spLocks noGrp="1"/>
          </p:cNvSpPr>
          <p:nvPr>
            <p:ph type="body" orient="vert" idx="1"/>
          </p:nvPr>
        </p:nvSpPr>
        <p:spPr>
          <a:xfrm>
            <a:off x="457200" y="274638"/>
            <a:ext cx="6019800" cy="5851525"/>
          </a:xfrm>
          <a:prstGeom prst="rect">
            <a:avLst/>
          </a:prstGeo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3 Marcador de fecha"/>
          <p:cNvSpPr>
            <a:spLocks noGrp="1"/>
          </p:cNvSpPr>
          <p:nvPr>
            <p:ph type="dt" sz="half" idx="10"/>
          </p:nvPr>
        </p:nvSpPr>
        <p:spPr/>
        <p:txBody>
          <a:bodyPr/>
          <a:lstStyle/>
          <a:p>
            <a:fld id="{9B78813F-3287-4428-A15C-12A23CF4CFA4}" type="datetime1">
              <a:rPr lang="es-CL" smtClean="0">
                <a:solidFill>
                  <a:prstClr val="black">
                    <a:tint val="75000"/>
                  </a:prstClr>
                </a:solidFill>
              </a:rPr>
              <a:pPr/>
              <a:t>14-05-2019</a:t>
            </a:fld>
            <a:endParaRPr lang="es-CL">
              <a:solidFill>
                <a:prstClr val="black">
                  <a:tint val="75000"/>
                </a:prstClr>
              </a:solidFill>
            </a:endParaRPr>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6" name="5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24130488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a:prstGeom prst="rect">
            <a:avLst/>
          </a:prstGeom>
        </p:spPr>
        <p:txBody>
          <a:bodyPr anchor="b"/>
          <a:lstStyle>
            <a:lvl1pPr algn="l">
              <a:defRPr sz="2000" b="1"/>
            </a:lvl1pPr>
          </a:lstStyle>
          <a:p>
            <a:r>
              <a:rPr lang="es-ES"/>
              <a:t>Haga clic para modificar el estilo de título del patrón</a:t>
            </a:r>
            <a:endParaRPr lang="es-CL"/>
          </a:p>
        </p:txBody>
      </p:sp>
      <p:sp>
        <p:nvSpPr>
          <p:cNvPr id="3" name="2 Marcador de contenido"/>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3 Marcador de texto"/>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4 Marcador de fecha"/>
          <p:cNvSpPr>
            <a:spLocks noGrp="1"/>
          </p:cNvSpPr>
          <p:nvPr>
            <p:ph type="dt" sz="half" idx="10"/>
          </p:nvPr>
        </p:nvSpPr>
        <p:spPr/>
        <p:txBody>
          <a:bodyPr/>
          <a:lstStyle/>
          <a:p>
            <a:fld id="{C0437570-0FE3-4267-B1AE-9E8F529BA4FA}" type="datetime1">
              <a:rPr lang="es-CL" smtClean="0">
                <a:solidFill>
                  <a:prstClr val="black">
                    <a:tint val="75000"/>
                  </a:prstClr>
                </a:solidFill>
              </a:rPr>
              <a:pPr/>
              <a:t>14-05-2019</a:t>
            </a:fld>
            <a:endParaRPr lang="es-CL">
              <a:solidFill>
                <a:prstClr val="black">
                  <a:tint val="75000"/>
                </a:prstClr>
              </a:solidFill>
            </a:endParaRPr>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7" name="6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25106448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a:prstGeom prst="rect">
            <a:avLst/>
          </a:prstGeom>
        </p:spPr>
        <p:txBody>
          <a:bodyPr anchor="b"/>
          <a:lstStyle>
            <a:lvl1pPr algn="l">
              <a:defRPr sz="2000" b="1"/>
            </a:lvl1pPr>
          </a:lstStyle>
          <a:p>
            <a:r>
              <a:rPr lang="es-ES"/>
              <a:t>Haga clic para modificar el estilo de título del patrón</a:t>
            </a:r>
            <a:endParaRPr lang="es-CL"/>
          </a:p>
        </p:txBody>
      </p:sp>
      <p:sp>
        <p:nvSpPr>
          <p:cNvPr id="3" name="2 Marcador de posición de imagen"/>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L"/>
          </a:p>
        </p:txBody>
      </p:sp>
      <p:sp>
        <p:nvSpPr>
          <p:cNvPr id="4" name="3 Marcador de texto"/>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4 Marcador de fecha"/>
          <p:cNvSpPr>
            <a:spLocks noGrp="1"/>
          </p:cNvSpPr>
          <p:nvPr>
            <p:ph type="dt" sz="half" idx="10"/>
          </p:nvPr>
        </p:nvSpPr>
        <p:spPr/>
        <p:txBody>
          <a:bodyPr/>
          <a:lstStyle/>
          <a:p>
            <a:fld id="{0659995C-6C5E-4774-930D-FE8EA32FE7EF}" type="datetime1">
              <a:rPr lang="es-CL" smtClean="0">
                <a:solidFill>
                  <a:prstClr val="black">
                    <a:tint val="75000"/>
                  </a:prstClr>
                </a:solidFill>
              </a:rPr>
              <a:pPr/>
              <a:t>14-05-2019</a:t>
            </a:fld>
            <a:endParaRPr lang="es-CL">
              <a:solidFill>
                <a:prstClr val="black">
                  <a:tint val="75000"/>
                </a:prstClr>
              </a:solidFill>
            </a:endParaRPr>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7" name="6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21205152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pn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image" Target="../media/image1.png"/><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13" Type="http://schemas.openxmlformats.org/officeDocument/2006/relationships/image" Target="../media/image1.png"/><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2.xml"/><Relationship Id="rId13" Type="http://schemas.openxmlformats.org/officeDocument/2006/relationships/image" Target="../media/image1.png"/><Relationship Id="rId3" Type="http://schemas.openxmlformats.org/officeDocument/2006/relationships/slideLayout" Target="../slideLayouts/slideLayout47.xml"/><Relationship Id="rId7" Type="http://schemas.openxmlformats.org/officeDocument/2006/relationships/slideLayout" Target="../slideLayouts/slideLayout51.xml"/><Relationship Id="rId12" Type="http://schemas.openxmlformats.org/officeDocument/2006/relationships/theme" Target="../theme/theme5.xml"/><Relationship Id="rId2" Type="http://schemas.openxmlformats.org/officeDocument/2006/relationships/slideLayout" Target="../slideLayouts/slideLayout46.xml"/><Relationship Id="rId1" Type="http://schemas.openxmlformats.org/officeDocument/2006/relationships/slideLayout" Target="../slideLayouts/slideLayout45.xml"/><Relationship Id="rId6" Type="http://schemas.openxmlformats.org/officeDocument/2006/relationships/slideLayout" Target="../slideLayouts/slideLayout50.xml"/><Relationship Id="rId11" Type="http://schemas.openxmlformats.org/officeDocument/2006/relationships/slideLayout" Target="../slideLayouts/slideLayout55.xml"/><Relationship Id="rId5" Type="http://schemas.openxmlformats.org/officeDocument/2006/relationships/slideLayout" Target="../slideLayouts/slideLayout49.xml"/><Relationship Id="rId10" Type="http://schemas.openxmlformats.org/officeDocument/2006/relationships/slideLayout" Target="../slideLayouts/slideLayout54.xml"/><Relationship Id="rId4" Type="http://schemas.openxmlformats.org/officeDocument/2006/relationships/slideLayout" Target="../slideLayouts/slideLayout48.xml"/><Relationship Id="rId9" Type="http://schemas.openxmlformats.org/officeDocument/2006/relationships/slideLayout" Target="../slideLayouts/slideLayout53.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63.xml"/><Relationship Id="rId13" Type="http://schemas.openxmlformats.org/officeDocument/2006/relationships/image" Target="../media/image1.png"/><Relationship Id="rId3" Type="http://schemas.openxmlformats.org/officeDocument/2006/relationships/slideLayout" Target="../slideLayouts/slideLayout58.xml"/><Relationship Id="rId7" Type="http://schemas.openxmlformats.org/officeDocument/2006/relationships/slideLayout" Target="../slideLayouts/slideLayout62.xml"/><Relationship Id="rId12" Type="http://schemas.openxmlformats.org/officeDocument/2006/relationships/theme" Target="../theme/theme6.xml"/><Relationship Id="rId2" Type="http://schemas.openxmlformats.org/officeDocument/2006/relationships/slideLayout" Target="../slideLayouts/slideLayout57.xml"/><Relationship Id="rId1" Type="http://schemas.openxmlformats.org/officeDocument/2006/relationships/slideLayout" Target="../slideLayouts/slideLayout56.xml"/><Relationship Id="rId6" Type="http://schemas.openxmlformats.org/officeDocument/2006/relationships/slideLayout" Target="../slideLayouts/slideLayout61.xml"/><Relationship Id="rId11" Type="http://schemas.openxmlformats.org/officeDocument/2006/relationships/slideLayout" Target="../slideLayouts/slideLayout66.xml"/><Relationship Id="rId5" Type="http://schemas.openxmlformats.org/officeDocument/2006/relationships/slideLayout" Target="../slideLayouts/slideLayout60.xml"/><Relationship Id="rId10" Type="http://schemas.openxmlformats.org/officeDocument/2006/relationships/slideLayout" Target="../slideLayouts/slideLayout65.xml"/><Relationship Id="rId4" Type="http://schemas.openxmlformats.org/officeDocument/2006/relationships/slideLayout" Target="../slideLayouts/slideLayout59.xml"/><Relationship Id="rId9" Type="http://schemas.openxmlformats.org/officeDocument/2006/relationships/slideLayout" Target="../slideLayouts/slideLayout64.xml"/></Relationships>
</file>

<file path=ppt/slideMasters/_rels/slideMaster7.xml.rels><?xml version="1.0" encoding="UTF-8" standalone="yes"?>
<Relationships xmlns="http://schemas.openxmlformats.org/package/2006/relationships"><Relationship Id="rId8" Type="http://schemas.openxmlformats.org/officeDocument/2006/relationships/slideLayout" Target="../slideLayouts/slideLayout74.xml"/><Relationship Id="rId13" Type="http://schemas.openxmlformats.org/officeDocument/2006/relationships/image" Target="../media/image1.png"/><Relationship Id="rId3" Type="http://schemas.openxmlformats.org/officeDocument/2006/relationships/slideLayout" Target="../slideLayouts/slideLayout69.xml"/><Relationship Id="rId7" Type="http://schemas.openxmlformats.org/officeDocument/2006/relationships/slideLayout" Target="../slideLayouts/slideLayout73.xml"/><Relationship Id="rId12" Type="http://schemas.openxmlformats.org/officeDocument/2006/relationships/theme" Target="../theme/theme7.xml"/><Relationship Id="rId2" Type="http://schemas.openxmlformats.org/officeDocument/2006/relationships/slideLayout" Target="../slideLayouts/slideLayout68.xml"/><Relationship Id="rId1" Type="http://schemas.openxmlformats.org/officeDocument/2006/relationships/slideLayout" Target="../slideLayouts/slideLayout67.xml"/><Relationship Id="rId6" Type="http://schemas.openxmlformats.org/officeDocument/2006/relationships/slideLayout" Target="../slideLayouts/slideLayout72.xml"/><Relationship Id="rId11" Type="http://schemas.openxmlformats.org/officeDocument/2006/relationships/slideLayout" Target="../slideLayouts/slideLayout77.xml"/><Relationship Id="rId5" Type="http://schemas.openxmlformats.org/officeDocument/2006/relationships/slideLayout" Target="../slideLayouts/slideLayout71.xml"/><Relationship Id="rId10" Type="http://schemas.openxmlformats.org/officeDocument/2006/relationships/slideLayout" Target="../slideLayouts/slideLayout76.xml"/><Relationship Id="rId4" Type="http://schemas.openxmlformats.org/officeDocument/2006/relationships/slideLayout" Target="../slideLayouts/slideLayout70.xml"/><Relationship Id="rId9" Type="http://schemas.openxmlformats.org/officeDocument/2006/relationships/slideLayout" Target="../slideLayouts/slideLayout7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BC81B57-98A3-47CA-AF2F-CC564015EFD3}" type="datetime1">
              <a:rPr lang="es-CL" smtClean="0">
                <a:solidFill>
                  <a:prstClr val="black">
                    <a:tint val="75000"/>
                  </a:prstClr>
                </a:solidFill>
              </a:rPr>
              <a:pPr/>
              <a:t>14-05-2019</a:t>
            </a:fld>
            <a:endParaRPr lang="es-CL">
              <a:solidFill>
                <a:prstClr val="black">
                  <a:tint val="75000"/>
                </a:prstClr>
              </a:solidFill>
            </a:endParaRPr>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pic>
        <p:nvPicPr>
          <p:cNvPr id="9254" name="Picture 38"/>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5599877" y="1071"/>
            <a:ext cx="3524250" cy="688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83028731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dt="0"/>
  <p:txStyles>
    <p:titleStyle>
      <a:lvl1pPr algn="l"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BC81B57-98A3-47CA-AF2F-CC564015EFD3}" type="datetime1">
              <a:rPr lang="es-CL" smtClean="0">
                <a:solidFill>
                  <a:prstClr val="black">
                    <a:tint val="75000"/>
                  </a:prstClr>
                </a:solidFill>
              </a:rPr>
              <a:pPr/>
              <a:t>14-05-2019</a:t>
            </a:fld>
            <a:endParaRPr lang="es-CL">
              <a:solidFill>
                <a:prstClr val="black">
                  <a:tint val="75000"/>
                </a:prstClr>
              </a:solidFill>
            </a:endParaRPr>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pic>
        <p:nvPicPr>
          <p:cNvPr id="7206" name="Picture 38"/>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5619750" y="0"/>
            <a:ext cx="3524250" cy="688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98078868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dt="0"/>
  <p:txStyles>
    <p:titleStyle>
      <a:lvl1pPr algn="l"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BC81B57-98A3-47CA-AF2F-CC564015EFD3}" type="datetime1">
              <a:rPr lang="es-CL" smtClean="0">
                <a:solidFill>
                  <a:prstClr val="black">
                    <a:tint val="75000"/>
                  </a:prstClr>
                </a:solidFill>
              </a:rPr>
              <a:pPr/>
              <a:t>14-05-2019</a:t>
            </a:fld>
            <a:endParaRPr lang="es-CL">
              <a:solidFill>
                <a:prstClr val="black">
                  <a:tint val="75000"/>
                </a:prstClr>
              </a:solidFill>
            </a:endParaRPr>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pic>
        <p:nvPicPr>
          <p:cNvPr id="6182" name="Picture 38"/>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5619750" y="10306"/>
            <a:ext cx="3524250" cy="688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76944469"/>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hf hdr="0" dt="0"/>
  <p:txStyles>
    <p:titleStyle>
      <a:lvl1pPr algn="l"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BC81B57-98A3-47CA-AF2F-CC564015EFD3}" type="datetime1">
              <a:rPr lang="es-CL" smtClean="0">
                <a:solidFill>
                  <a:prstClr val="black">
                    <a:tint val="75000"/>
                  </a:prstClr>
                </a:solidFill>
              </a:rPr>
              <a:pPr/>
              <a:t>14-05-2019</a:t>
            </a:fld>
            <a:endParaRPr lang="es-CL">
              <a:solidFill>
                <a:prstClr val="black">
                  <a:tint val="75000"/>
                </a:prstClr>
              </a:solidFill>
            </a:endParaRPr>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pic>
        <p:nvPicPr>
          <p:cNvPr id="5158" name="Picture 38"/>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5598773" y="31572"/>
            <a:ext cx="3524250" cy="688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504670504"/>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hdr="0" dt="0"/>
  <p:txStyles>
    <p:titleStyle>
      <a:lvl1pPr algn="l"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BC81B57-98A3-47CA-AF2F-CC564015EFD3}" type="datetime1">
              <a:rPr lang="es-CL" smtClean="0">
                <a:solidFill>
                  <a:prstClr val="black">
                    <a:tint val="75000"/>
                  </a:prstClr>
                </a:solidFill>
              </a:rPr>
              <a:pPr/>
              <a:t>14-05-2019</a:t>
            </a:fld>
            <a:endParaRPr lang="es-CL">
              <a:solidFill>
                <a:prstClr val="black">
                  <a:tint val="75000"/>
                </a:prstClr>
              </a:solidFill>
            </a:endParaRPr>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pic>
        <p:nvPicPr>
          <p:cNvPr id="4134" name="Picture 38"/>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5619750" y="0"/>
            <a:ext cx="3524250" cy="688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258958764"/>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hf hdr="0" dt="0"/>
  <p:txStyles>
    <p:titleStyle>
      <a:lvl1pPr algn="l"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BC81B57-98A3-47CA-AF2F-CC564015EFD3}" type="datetime1">
              <a:rPr lang="es-CL" smtClean="0">
                <a:solidFill>
                  <a:prstClr val="black">
                    <a:tint val="75000"/>
                  </a:prstClr>
                </a:solidFill>
              </a:rPr>
              <a:pPr/>
              <a:t>14-05-2019</a:t>
            </a:fld>
            <a:endParaRPr lang="es-CL">
              <a:solidFill>
                <a:prstClr val="black">
                  <a:tint val="75000"/>
                </a:prstClr>
              </a:solidFill>
            </a:endParaRPr>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pic>
        <p:nvPicPr>
          <p:cNvPr id="3110" name="Picture 38"/>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5591664" y="11704"/>
            <a:ext cx="3524250" cy="688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577033734"/>
      </p:ext>
    </p:extLst>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hf hdr="0" dt="0"/>
  <p:txStyles>
    <p:titleStyle>
      <a:lvl1pPr algn="l"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BC81B57-98A3-47CA-AF2F-CC564015EFD3}" type="datetime1">
              <a:rPr lang="es-CL" smtClean="0">
                <a:solidFill>
                  <a:prstClr val="black">
                    <a:tint val="75000"/>
                  </a:prstClr>
                </a:solidFill>
              </a:rPr>
              <a:pPr/>
              <a:t>14-05-2019</a:t>
            </a:fld>
            <a:endParaRPr lang="es-CL">
              <a:solidFill>
                <a:prstClr val="black">
                  <a:tint val="75000"/>
                </a:prstClr>
              </a:solidFill>
            </a:endParaRPr>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pic>
        <p:nvPicPr>
          <p:cNvPr id="2086" name="Picture 38"/>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5619750" y="22336"/>
            <a:ext cx="3524250" cy="688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368277961"/>
      </p:ext>
    </p:extLst>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hf hdr="0" dt="0"/>
  <p:txStyles>
    <p:titleStyle>
      <a:lvl1pPr algn="l"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1 Título"/>
          <p:cNvSpPr>
            <a:spLocks noGrp="1"/>
          </p:cNvSpPr>
          <p:nvPr>
            <p:ph type="ctrTitle"/>
          </p:nvPr>
        </p:nvSpPr>
        <p:spPr>
          <a:xfrm>
            <a:off x="395536" y="2276872"/>
            <a:ext cx="8280920" cy="2016224"/>
          </a:xfrm>
          <a:solidFill>
            <a:schemeClr val="bg1"/>
          </a:solidFill>
          <a:ln>
            <a:solidFill>
              <a:schemeClr val="bg1">
                <a:lumMod val="95000"/>
              </a:schemeClr>
            </a:solidFill>
            <a:miter lim="800000"/>
          </a:ln>
          <a:effectLst>
            <a:outerShdw blurRad="50800" dist="38100" dir="2700000" algn="tl" rotWithShape="0">
              <a:prstClr val="black">
                <a:alpha val="40000"/>
              </a:prstClr>
            </a:outerShdw>
          </a:effectLst>
          <a:scene3d>
            <a:camera prst="orthographicFront"/>
            <a:lightRig rig="threePt" dir="t">
              <a:rot lat="0" lon="0" rev="1200000"/>
            </a:lightRig>
          </a:scene3d>
          <a:sp3d>
            <a:bevelT/>
          </a:sp3d>
        </p:spPr>
        <p:txBody>
          <a:bodyPr/>
          <a:lstStyle/>
          <a:p>
            <a:pPr algn="ctr"/>
            <a:r>
              <a:rPr lang="es-CL" sz="2000" b="1" dirty="0">
                <a:solidFill>
                  <a:prstClr val="black"/>
                </a:solidFill>
              </a:rPr>
              <a:t>EJECUCIÓN ACUMULADA DE GASTOS PRESUPUESTARIOS</a:t>
            </a:r>
            <a:br>
              <a:rPr lang="es-CL" sz="2000" b="1" dirty="0">
                <a:solidFill>
                  <a:prstClr val="black"/>
                </a:solidFill>
              </a:rPr>
            </a:br>
            <a:r>
              <a:rPr lang="es-CL" sz="2000" b="1" dirty="0">
                <a:solidFill>
                  <a:prstClr val="black"/>
                </a:solidFill>
              </a:rPr>
              <a:t>AL MES DE MARZO DE 2019</a:t>
            </a:r>
            <a:br>
              <a:rPr lang="es-CL" sz="2000" b="1" dirty="0">
                <a:solidFill>
                  <a:prstClr val="black"/>
                </a:solidFill>
              </a:rPr>
            </a:br>
            <a:r>
              <a:rPr lang="es-CL" sz="2000" b="1" dirty="0">
                <a:solidFill>
                  <a:prstClr val="black"/>
                </a:solidFill>
              </a:rPr>
              <a:t>PARTIDA 24:</a:t>
            </a:r>
            <a:br>
              <a:rPr lang="es-CL" sz="2400" b="1" dirty="0">
                <a:latin typeface="+mn-lt"/>
              </a:rPr>
            </a:br>
            <a:r>
              <a:rPr lang="es-CL" sz="2000" b="1" dirty="0">
                <a:latin typeface="+mn-lt"/>
              </a:rPr>
              <a:t>MINISTERIO DE ENERGÍA</a:t>
            </a:r>
          </a:p>
        </p:txBody>
      </p:sp>
      <p:sp>
        <p:nvSpPr>
          <p:cNvPr id="7" name="6 CuadroTexto"/>
          <p:cNvSpPr txBox="1"/>
          <p:nvPr/>
        </p:nvSpPr>
        <p:spPr>
          <a:xfrm>
            <a:off x="3923928" y="5661248"/>
            <a:ext cx="4536504" cy="276999"/>
          </a:xfrm>
          <a:prstGeom prst="rect">
            <a:avLst/>
          </a:prstGeom>
          <a:noFill/>
        </p:spPr>
        <p:txBody>
          <a:bodyPr wrap="square" rtlCol="0">
            <a:spAutoFit/>
          </a:bodyPr>
          <a:lstStyle/>
          <a:p>
            <a:pPr algn="r"/>
            <a:r>
              <a:rPr lang="es-CL" sz="1200" dirty="0">
                <a:solidFill>
                  <a:prstClr val="black"/>
                </a:solidFill>
              </a:rPr>
              <a:t>Valparaíso, mayo 2019</a:t>
            </a:r>
          </a:p>
        </p:txBody>
      </p:sp>
      <p:sp>
        <p:nvSpPr>
          <p:cNvPr id="3" name="2 Rectángulo"/>
          <p:cNvSpPr/>
          <p:nvPr/>
        </p:nvSpPr>
        <p:spPr>
          <a:xfrm>
            <a:off x="5292080" y="0"/>
            <a:ext cx="3851920" cy="5486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L">
              <a:solidFill>
                <a:prstClr val="white"/>
              </a:solidFill>
            </a:endParaRPr>
          </a:p>
        </p:txBody>
      </p:sp>
      <p:pic>
        <p:nvPicPr>
          <p:cNvPr id="8230" name="Picture 38"/>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33043" y="548680"/>
            <a:ext cx="5893374" cy="11521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66862060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11"/>
          </p:nvPr>
        </p:nvSpPr>
        <p:spPr>
          <a:xfrm>
            <a:off x="406921" y="3820053"/>
            <a:ext cx="7011278" cy="365125"/>
          </a:xfrm>
        </p:spPr>
        <p:txBody>
          <a:bodyPr/>
          <a:lstStyle/>
          <a:p>
            <a:r>
              <a:rPr lang="es-CL" sz="1050" b="1" dirty="0">
                <a:solidFill>
                  <a:prstClr val="black"/>
                </a:solidFill>
              </a:rPr>
              <a:t>Fuente</a:t>
            </a:r>
            <a:r>
              <a:rPr lang="es-CL" sz="1050" dirty="0">
                <a:solidFill>
                  <a:prstClr val="black"/>
                </a:solidFill>
              </a:rPr>
              <a:t>: Elaboración propia en base  a Informes de ejecución presupuestaria mensual de DIPRES</a:t>
            </a:r>
          </a:p>
        </p:txBody>
      </p:sp>
      <p:sp>
        <p:nvSpPr>
          <p:cNvPr id="5" name="4 Marcador de número de diapositiva"/>
          <p:cNvSpPr>
            <a:spLocks noGrp="1"/>
          </p:cNvSpPr>
          <p:nvPr>
            <p:ph type="sldNum" sz="quarter" idx="12"/>
          </p:nvPr>
        </p:nvSpPr>
        <p:spPr>
          <a:xfrm>
            <a:off x="6510338" y="6309320"/>
            <a:ext cx="2133600" cy="365125"/>
          </a:xfrm>
        </p:spPr>
        <p:txBody>
          <a:bodyPr/>
          <a:lstStyle/>
          <a:p>
            <a:fld id="{66452F03-F775-4AB4-A3E9-A5A78C748C69}" type="slidenum">
              <a:rPr lang="es-CL" smtClean="0">
                <a:solidFill>
                  <a:prstClr val="black">
                    <a:tint val="75000"/>
                  </a:prstClr>
                </a:solidFill>
              </a:rPr>
              <a:pPr/>
              <a:t>10</a:t>
            </a:fld>
            <a:endParaRPr lang="es-CL">
              <a:solidFill>
                <a:prstClr val="black">
                  <a:tint val="75000"/>
                </a:prstClr>
              </a:solidFill>
            </a:endParaRPr>
          </a:p>
        </p:txBody>
      </p:sp>
      <p:sp>
        <p:nvSpPr>
          <p:cNvPr id="6" name="1 Título"/>
          <p:cNvSpPr txBox="1">
            <a:spLocks/>
          </p:cNvSpPr>
          <p:nvPr/>
        </p:nvSpPr>
        <p:spPr>
          <a:xfrm>
            <a:off x="395536" y="1340768"/>
            <a:ext cx="6989463" cy="383332"/>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r>
              <a:rPr lang="es-CL" sz="1200" b="1" dirty="0">
                <a:solidFill>
                  <a:prstClr val="black"/>
                </a:solidFill>
                <a:ea typeface="Verdana" pitchFamily="34" charset="0"/>
                <a:cs typeface="Verdana" pitchFamily="34" charset="0"/>
              </a:rPr>
              <a:t>en miles de pesos de 2019</a:t>
            </a:r>
          </a:p>
        </p:txBody>
      </p:sp>
      <p:sp>
        <p:nvSpPr>
          <p:cNvPr id="8" name="1 Título"/>
          <p:cNvSpPr>
            <a:spLocks noGrp="1"/>
          </p:cNvSpPr>
          <p:nvPr>
            <p:ph type="title"/>
          </p:nvPr>
        </p:nvSpPr>
        <p:spPr>
          <a:xfrm>
            <a:off x="414338" y="579457"/>
            <a:ext cx="8210798" cy="591093"/>
          </a:xfr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p>
            <a:pPr algn="ctr" defTabSz="733425" fontAlgn="base">
              <a:spcAft>
                <a:spcPct val="0"/>
              </a:spcAft>
            </a:pPr>
            <a:r>
              <a:rPr lang="es-CL" sz="1600" b="1" dirty="0">
                <a:solidFill>
                  <a:schemeClr val="tx1"/>
                </a:solidFill>
                <a:ea typeface="Verdana" pitchFamily="34" charset="0"/>
                <a:cs typeface="Verdana" pitchFamily="34" charset="0"/>
              </a:rPr>
              <a:t>EJECUCIÓN ACUMULADA DE GASTOS A MARZO DE 2019 </a:t>
            </a:r>
            <a:br>
              <a:rPr lang="es-CL" sz="1600" b="1" dirty="0">
                <a:solidFill>
                  <a:schemeClr val="tx1"/>
                </a:solidFill>
                <a:ea typeface="Verdana" pitchFamily="34" charset="0"/>
                <a:cs typeface="Verdana" pitchFamily="34" charset="0"/>
              </a:rPr>
            </a:br>
            <a:r>
              <a:rPr lang="es-CL" sz="1600" b="1" dirty="0">
                <a:solidFill>
                  <a:schemeClr val="tx1"/>
                </a:solidFill>
                <a:ea typeface="Verdana" pitchFamily="34" charset="0"/>
                <a:cs typeface="Verdana" pitchFamily="34" charset="0"/>
              </a:rPr>
              <a:t>PARTIDA 24 MINISTERIO DE ENERGÍA</a:t>
            </a:r>
          </a:p>
        </p:txBody>
      </p:sp>
      <p:graphicFrame>
        <p:nvGraphicFramePr>
          <p:cNvPr id="3" name="Tabla 2">
            <a:extLst>
              <a:ext uri="{FF2B5EF4-FFF2-40B4-BE49-F238E27FC236}">
                <a16:creationId xmlns:a16="http://schemas.microsoft.com/office/drawing/2014/main" id="{13C10F24-5B96-4F8A-8D81-E3F64A3F881C}"/>
              </a:ext>
            </a:extLst>
          </p:cNvPr>
          <p:cNvGraphicFramePr>
            <a:graphicFrameLocks noGrp="1"/>
          </p:cNvGraphicFramePr>
          <p:nvPr>
            <p:extLst>
              <p:ext uri="{D42A27DB-BD31-4B8C-83A1-F6EECF244321}">
                <p14:modId xmlns:p14="http://schemas.microsoft.com/office/powerpoint/2010/main" val="188642416"/>
              </p:ext>
            </p:extLst>
          </p:nvPr>
        </p:nvGraphicFramePr>
        <p:xfrm>
          <a:off x="507039" y="1667403"/>
          <a:ext cx="8136899" cy="2152650"/>
        </p:xfrm>
        <a:graphic>
          <a:graphicData uri="http://schemas.openxmlformats.org/drawingml/2006/table">
            <a:tbl>
              <a:tblPr/>
              <a:tblGrid>
                <a:gridCol w="857189">
                  <a:extLst>
                    <a:ext uri="{9D8B030D-6E8A-4147-A177-3AD203B41FA5}">
                      <a16:colId xmlns:a16="http://schemas.microsoft.com/office/drawing/2014/main" val="862634558"/>
                    </a:ext>
                  </a:extLst>
                </a:gridCol>
                <a:gridCol w="2290102">
                  <a:extLst>
                    <a:ext uri="{9D8B030D-6E8A-4147-A177-3AD203B41FA5}">
                      <a16:colId xmlns:a16="http://schemas.microsoft.com/office/drawing/2014/main" val="1204704503"/>
                    </a:ext>
                  </a:extLst>
                </a:gridCol>
                <a:gridCol w="857189">
                  <a:extLst>
                    <a:ext uri="{9D8B030D-6E8A-4147-A177-3AD203B41FA5}">
                      <a16:colId xmlns:a16="http://schemas.microsoft.com/office/drawing/2014/main" val="997916701"/>
                    </a:ext>
                  </a:extLst>
                </a:gridCol>
                <a:gridCol w="857189">
                  <a:extLst>
                    <a:ext uri="{9D8B030D-6E8A-4147-A177-3AD203B41FA5}">
                      <a16:colId xmlns:a16="http://schemas.microsoft.com/office/drawing/2014/main" val="3586455467"/>
                    </a:ext>
                  </a:extLst>
                </a:gridCol>
                <a:gridCol w="857189">
                  <a:extLst>
                    <a:ext uri="{9D8B030D-6E8A-4147-A177-3AD203B41FA5}">
                      <a16:colId xmlns:a16="http://schemas.microsoft.com/office/drawing/2014/main" val="4165183302"/>
                    </a:ext>
                  </a:extLst>
                </a:gridCol>
                <a:gridCol w="857189">
                  <a:extLst>
                    <a:ext uri="{9D8B030D-6E8A-4147-A177-3AD203B41FA5}">
                      <a16:colId xmlns:a16="http://schemas.microsoft.com/office/drawing/2014/main" val="984331040"/>
                    </a:ext>
                  </a:extLst>
                </a:gridCol>
                <a:gridCol w="780426">
                  <a:extLst>
                    <a:ext uri="{9D8B030D-6E8A-4147-A177-3AD203B41FA5}">
                      <a16:colId xmlns:a16="http://schemas.microsoft.com/office/drawing/2014/main" val="912540379"/>
                    </a:ext>
                  </a:extLst>
                </a:gridCol>
                <a:gridCol w="780426">
                  <a:extLst>
                    <a:ext uri="{9D8B030D-6E8A-4147-A177-3AD203B41FA5}">
                      <a16:colId xmlns:a16="http://schemas.microsoft.com/office/drawing/2014/main" val="3425839593"/>
                    </a:ext>
                  </a:extLst>
                </a:gridCol>
              </a:tblGrid>
              <a:tr h="152400">
                <a:tc rowSpan="2" gridSpan="2">
                  <a:txBody>
                    <a:bodyPr/>
                    <a:lstStyle/>
                    <a:p>
                      <a:pPr algn="ctr" fontAlgn="ctr"/>
                      <a:r>
                        <a:rPr lang="es-CL" sz="900" b="1" i="0" u="none" strike="noStrike" dirty="0">
                          <a:solidFill>
                            <a:srgbClr val="FFFFFF"/>
                          </a:solidFill>
                          <a:effectLst/>
                          <a:latin typeface="Calibri" panose="020F0502020204030204" pitchFamily="34" charset="0"/>
                        </a:rPr>
                        <a:t>Subtítulo</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rowSpan="2" hMerge="1">
                  <a:txBody>
                    <a:bodyPr/>
                    <a:lstStyle/>
                    <a:p>
                      <a:endParaRPr lang="es-CL"/>
                    </a:p>
                  </a:txBody>
                  <a:tcPr/>
                </a:tc>
                <a:tc gridSpan="3">
                  <a:txBody>
                    <a:bodyPr/>
                    <a:lstStyle/>
                    <a:p>
                      <a:pPr algn="ctr" fontAlgn="b"/>
                      <a:r>
                        <a:rPr lang="es-CL" sz="900" b="1" i="0" u="none" strike="noStrike">
                          <a:solidFill>
                            <a:srgbClr val="FFFFFF"/>
                          </a:solidFill>
                          <a:effectLst/>
                          <a:latin typeface="Calibri" panose="020F0502020204030204" pitchFamily="34" charset="0"/>
                        </a:rPr>
                        <a:t>Presupuesto 2019</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hMerge="1">
                  <a:txBody>
                    <a:bodyPr/>
                    <a:lstStyle/>
                    <a:p>
                      <a:endParaRPr lang="es-CL"/>
                    </a:p>
                  </a:txBody>
                  <a:tcPr/>
                </a:tc>
                <a:tc hMerge="1">
                  <a:txBody>
                    <a:bodyPr/>
                    <a:lstStyle/>
                    <a:p>
                      <a:endParaRPr lang="es-CL"/>
                    </a:p>
                  </a:txBody>
                  <a:tcPr/>
                </a:tc>
                <a:tc gridSpan="3">
                  <a:txBody>
                    <a:bodyPr/>
                    <a:lstStyle/>
                    <a:p>
                      <a:pPr algn="ctr" fontAlgn="b"/>
                      <a:r>
                        <a:rPr lang="es-CL" sz="900" b="1" i="0" u="none" strike="noStrike">
                          <a:solidFill>
                            <a:srgbClr val="FFFFFF"/>
                          </a:solidFill>
                          <a:effectLst/>
                          <a:latin typeface="Calibri" panose="020F0502020204030204" pitchFamily="34" charset="0"/>
                        </a:rPr>
                        <a:t>Ejecución</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hMerge="1">
                  <a:txBody>
                    <a:bodyPr/>
                    <a:lstStyle/>
                    <a:p>
                      <a:endParaRPr lang="es-CL"/>
                    </a:p>
                  </a:txBody>
                  <a:tcPr/>
                </a:tc>
                <a:tc hMerge="1">
                  <a:txBody>
                    <a:bodyPr/>
                    <a:lstStyle/>
                    <a:p>
                      <a:endParaRPr lang="es-CL"/>
                    </a:p>
                  </a:txBody>
                  <a:tcPr/>
                </a:tc>
                <a:extLst>
                  <a:ext uri="{0D108BD9-81ED-4DB2-BD59-A6C34878D82A}">
                    <a16:rowId xmlns:a16="http://schemas.microsoft.com/office/drawing/2014/main" val="2565143259"/>
                  </a:ext>
                </a:extLst>
              </a:tr>
              <a:tr h="466725">
                <a:tc gridSpan="2" vMerge="1">
                  <a:txBody>
                    <a:bodyPr/>
                    <a:lstStyle/>
                    <a:p>
                      <a:endParaRPr lang="es-CL"/>
                    </a:p>
                  </a:txBody>
                  <a:tcPr/>
                </a:tc>
                <a:tc hMerge="1" vMerge="1">
                  <a:txBody>
                    <a:bodyPr/>
                    <a:lstStyle/>
                    <a:p>
                      <a:endParaRPr lang="es-CL"/>
                    </a:p>
                  </a:txBody>
                  <a:tcPr/>
                </a:tc>
                <a:tc>
                  <a:txBody>
                    <a:bodyPr/>
                    <a:lstStyle/>
                    <a:p>
                      <a:pPr algn="ctr" fontAlgn="ctr"/>
                      <a:r>
                        <a:rPr lang="es-CL" sz="900" b="1" i="0" u="none" strike="noStrike">
                          <a:solidFill>
                            <a:srgbClr val="FFFFFF"/>
                          </a:solidFill>
                          <a:effectLst/>
                          <a:latin typeface="Calibri" panose="020F0502020204030204" pitchFamily="34" charset="0"/>
                        </a:rPr>
                        <a:t>Ley 2019</a:t>
                      </a:r>
                    </a:p>
                  </a:txBody>
                  <a:tcPr marL="9525" marR="9525" marT="9525"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900" b="1" i="0" u="none" strike="noStrike">
                          <a:solidFill>
                            <a:srgbClr val="FFFFFF"/>
                          </a:solidFill>
                          <a:effectLst/>
                          <a:latin typeface="Calibri" panose="020F0502020204030204" pitchFamily="34" charset="0"/>
                        </a:rPr>
                        <a:t>Vigente</a:t>
                      </a:r>
                    </a:p>
                  </a:txBody>
                  <a:tcPr marL="9525" marR="9525" marT="9525"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900" b="1" i="0" u="none" strike="noStrike">
                          <a:solidFill>
                            <a:srgbClr val="FFFFFF"/>
                          </a:solidFill>
                          <a:effectLst/>
                          <a:latin typeface="Calibri" panose="020F0502020204030204" pitchFamily="34" charset="0"/>
                        </a:rPr>
                        <a:t>Variación</a:t>
                      </a:r>
                    </a:p>
                  </a:txBody>
                  <a:tcPr marL="9525" marR="9525" marT="9525"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900" b="1" i="0" u="none" strike="noStrike">
                          <a:solidFill>
                            <a:srgbClr val="FFFFFF"/>
                          </a:solidFill>
                          <a:effectLst/>
                          <a:latin typeface="Calibri" panose="020F0502020204030204" pitchFamily="34" charset="0"/>
                        </a:rPr>
                        <a:t>Ejecución Acumulada</a:t>
                      </a:r>
                    </a:p>
                  </a:txBody>
                  <a:tcPr marL="9525" marR="9525" marT="9525"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900" b="1" i="0" u="none" strike="noStrike">
                          <a:solidFill>
                            <a:srgbClr val="FFFFFF"/>
                          </a:solidFill>
                          <a:effectLst/>
                          <a:latin typeface="Calibri" panose="020F0502020204030204" pitchFamily="34" charset="0"/>
                        </a:rPr>
                        <a:t> % Ejecución Ley 2019 </a:t>
                      </a:r>
                    </a:p>
                  </a:txBody>
                  <a:tcPr marL="9525" marR="9525" marT="9525"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900" b="1" i="0" u="none" strike="noStrike">
                          <a:solidFill>
                            <a:srgbClr val="FFFFFF"/>
                          </a:solidFill>
                          <a:effectLst/>
                          <a:latin typeface="Calibri" panose="020F0502020204030204" pitchFamily="34" charset="0"/>
                        </a:rPr>
                        <a:t> % Ejecución Ppto. Vigente </a:t>
                      </a:r>
                    </a:p>
                  </a:txBody>
                  <a:tcPr marL="9525" marR="9525" marT="9525"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extLst>
                  <a:ext uri="{0D108BD9-81ED-4DB2-BD59-A6C34878D82A}">
                    <a16:rowId xmlns:a16="http://schemas.microsoft.com/office/drawing/2014/main" val="464021636"/>
                  </a:ext>
                </a:extLst>
              </a:tr>
              <a:tr h="161925">
                <a:tc>
                  <a:txBody>
                    <a:bodyPr/>
                    <a:lstStyle/>
                    <a:p>
                      <a:pPr algn="ctr" fontAlgn="ctr"/>
                      <a:r>
                        <a:rPr lang="es-CL" sz="900" b="1" i="0" u="none" strike="noStrike">
                          <a:solidFill>
                            <a:srgbClr val="000000"/>
                          </a:solidFill>
                          <a:effectLst/>
                          <a:latin typeface="Calibri" panose="020F0502020204030204" pitchFamily="34" charset="0"/>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1" i="0" u="none" strike="noStrike">
                          <a:solidFill>
                            <a:srgbClr val="000000"/>
                          </a:solidFill>
                          <a:effectLst/>
                          <a:latin typeface="Calibri" panose="020F0502020204030204" pitchFamily="34" charset="0"/>
                        </a:rPr>
                        <a:t>GASTOS</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panose="020F0502020204030204" pitchFamily="34" charset="0"/>
                        </a:rPr>
                        <a:t>128.582.888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panose="020F0502020204030204" pitchFamily="34" charset="0"/>
                        </a:rPr>
                        <a:t>128.618.048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panose="020F0502020204030204" pitchFamily="34" charset="0"/>
                        </a:rPr>
                        <a:t>35.160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panose="020F0502020204030204" pitchFamily="34" charset="0"/>
                        </a:rPr>
                        <a:t>13.400.999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panose="020F0502020204030204" pitchFamily="34" charset="0"/>
                        </a:rPr>
                        <a:t>10,4%</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panose="020F0502020204030204" pitchFamily="34" charset="0"/>
                        </a:rPr>
                        <a:t>10,4%</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897805489"/>
                  </a:ext>
                </a:extLst>
              </a:tr>
              <a:tr h="152400">
                <a:tc>
                  <a:txBody>
                    <a:bodyPr/>
                    <a:lstStyle/>
                    <a:p>
                      <a:pPr algn="ctr" fontAlgn="ctr"/>
                      <a:r>
                        <a:rPr lang="es-CL" sz="900" b="0" i="0" u="none" strike="noStrike">
                          <a:solidFill>
                            <a:srgbClr val="000000"/>
                          </a:solidFill>
                          <a:effectLst/>
                          <a:latin typeface="Calibri" panose="020F0502020204030204" pitchFamily="34" charset="0"/>
                        </a:rPr>
                        <a:t>21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0" i="0" u="none" strike="noStrike">
                          <a:solidFill>
                            <a:srgbClr val="000000"/>
                          </a:solidFill>
                          <a:effectLst/>
                          <a:latin typeface="Calibri" panose="020F0502020204030204" pitchFamily="34" charset="0"/>
                        </a:rPr>
                        <a:t>GASTOS EN PERSONAL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panose="020F0502020204030204" pitchFamily="34" charset="0"/>
                        </a:rPr>
                        <a:t>38.222.770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panose="020F0502020204030204" pitchFamily="34" charset="0"/>
                        </a:rPr>
                        <a:t>38.222.770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0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panose="020F0502020204030204" pitchFamily="34" charset="0"/>
                        </a:rPr>
                        <a:t>9.063.972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23,7%</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23,7%</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164135352"/>
                  </a:ext>
                </a:extLst>
              </a:tr>
              <a:tr h="152400">
                <a:tc>
                  <a:txBody>
                    <a:bodyPr/>
                    <a:lstStyle/>
                    <a:p>
                      <a:pPr algn="ctr" fontAlgn="ctr"/>
                      <a:r>
                        <a:rPr lang="es-CL" sz="900" b="0" i="0" u="none" strike="noStrike">
                          <a:solidFill>
                            <a:srgbClr val="000000"/>
                          </a:solidFill>
                          <a:effectLst/>
                          <a:latin typeface="Calibri" panose="020F0502020204030204" pitchFamily="34" charset="0"/>
                        </a:rPr>
                        <a:t>22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0" i="0" u="none" strike="noStrike">
                          <a:solidFill>
                            <a:srgbClr val="000000"/>
                          </a:solidFill>
                          <a:effectLst/>
                          <a:latin typeface="Calibri" panose="020F0502020204030204" pitchFamily="34" charset="0"/>
                        </a:rPr>
                        <a:t>BIENES Y SERVICIOS DE CONSUMO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panose="020F0502020204030204" pitchFamily="34" charset="0"/>
                        </a:rPr>
                        <a:t>12.954.548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panose="020F0502020204030204" pitchFamily="34" charset="0"/>
                        </a:rPr>
                        <a:t>12.954.548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0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panose="020F0502020204030204" pitchFamily="34" charset="0"/>
                        </a:rPr>
                        <a:t>1.360.715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10,5%</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10,5%</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550413539"/>
                  </a:ext>
                </a:extLst>
              </a:tr>
              <a:tr h="152400">
                <a:tc>
                  <a:txBody>
                    <a:bodyPr/>
                    <a:lstStyle/>
                    <a:p>
                      <a:pPr algn="ctr" fontAlgn="ctr"/>
                      <a:r>
                        <a:rPr lang="es-CL" sz="900" b="0" i="0" u="none" strike="noStrike">
                          <a:solidFill>
                            <a:srgbClr val="000000"/>
                          </a:solidFill>
                          <a:effectLst/>
                          <a:latin typeface="Calibri" panose="020F0502020204030204" pitchFamily="34" charset="0"/>
                        </a:rPr>
                        <a:t>23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0" i="0" u="none" strike="noStrike">
                          <a:solidFill>
                            <a:srgbClr val="000000"/>
                          </a:solidFill>
                          <a:effectLst/>
                          <a:latin typeface="Calibri" panose="020F0502020204030204" pitchFamily="34" charset="0"/>
                        </a:rPr>
                        <a:t>PRESTACIONES DE SEGURIDAD SOCIAL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panose="020F0502020204030204" pitchFamily="34" charset="0"/>
                        </a:rPr>
                        <a:t>20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panose="020F0502020204030204" pitchFamily="34" charset="0"/>
                        </a:rPr>
                        <a:t>20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0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panose="020F0502020204030204" pitchFamily="34" charset="0"/>
                        </a:rPr>
                        <a:t>276.423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1382115,0%</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1382115,0%</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381417332"/>
                  </a:ext>
                </a:extLst>
              </a:tr>
              <a:tr h="152400">
                <a:tc>
                  <a:txBody>
                    <a:bodyPr/>
                    <a:lstStyle/>
                    <a:p>
                      <a:pPr algn="ctr" fontAlgn="ctr"/>
                      <a:r>
                        <a:rPr lang="es-CL" sz="900" b="0" i="0" u="none" strike="noStrike">
                          <a:solidFill>
                            <a:srgbClr val="000000"/>
                          </a:solidFill>
                          <a:effectLst/>
                          <a:latin typeface="Calibri" panose="020F0502020204030204" pitchFamily="34" charset="0"/>
                        </a:rPr>
                        <a:t>24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0" i="0" u="none" strike="noStrike">
                          <a:solidFill>
                            <a:srgbClr val="000000"/>
                          </a:solidFill>
                          <a:effectLst/>
                          <a:latin typeface="Calibri" panose="020F0502020204030204" pitchFamily="34" charset="0"/>
                        </a:rPr>
                        <a:t>TRANSFERENCIAS CORRIENTES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panose="020F0502020204030204" pitchFamily="34" charset="0"/>
                        </a:rPr>
                        <a:t>66.108.843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panose="020F0502020204030204" pitchFamily="34" charset="0"/>
                        </a:rPr>
                        <a:t>66.108.843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0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panose="020F0502020204030204" pitchFamily="34" charset="0"/>
                        </a:rPr>
                        <a:t>1.795.300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2,7%</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2,7%</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704529104"/>
                  </a:ext>
                </a:extLst>
              </a:tr>
              <a:tr h="152400">
                <a:tc>
                  <a:txBody>
                    <a:bodyPr/>
                    <a:lstStyle/>
                    <a:p>
                      <a:pPr algn="ctr" fontAlgn="ctr"/>
                      <a:r>
                        <a:rPr lang="es-CL" sz="900" b="0" i="0" u="none" strike="noStrike">
                          <a:solidFill>
                            <a:srgbClr val="000000"/>
                          </a:solidFill>
                          <a:effectLst/>
                          <a:latin typeface="Calibri" panose="020F0502020204030204" pitchFamily="34" charset="0"/>
                        </a:rPr>
                        <a:t>25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0" i="0" u="none" strike="noStrike">
                          <a:solidFill>
                            <a:srgbClr val="000000"/>
                          </a:solidFill>
                          <a:effectLst/>
                          <a:latin typeface="Calibri" panose="020F0502020204030204" pitchFamily="34" charset="0"/>
                        </a:rPr>
                        <a:t>INTEGROS AL FISCO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panose="020F0502020204030204" pitchFamily="34" charset="0"/>
                        </a:rPr>
                        <a:t>10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panose="020F0502020204030204" pitchFamily="34" charset="0"/>
                        </a:rPr>
                        <a:t>10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0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panose="020F0502020204030204" pitchFamily="34" charset="0"/>
                        </a:rPr>
                        <a:t>22.207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222070,0%</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222070,0%</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795178423"/>
                  </a:ext>
                </a:extLst>
              </a:tr>
              <a:tr h="152400">
                <a:tc>
                  <a:txBody>
                    <a:bodyPr/>
                    <a:lstStyle/>
                    <a:p>
                      <a:pPr algn="ctr" fontAlgn="ctr"/>
                      <a:r>
                        <a:rPr lang="es-CL" sz="900" b="0" i="0" u="none" strike="noStrike">
                          <a:solidFill>
                            <a:srgbClr val="000000"/>
                          </a:solidFill>
                          <a:effectLst/>
                          <a:latin typeface="Calibri" panose="020F0502020204030204" pitchFamily="34" charset="0"/>
                        </a:rPr>
                        <a:t>29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0" i="0" u="none" strike="noStrike">
                          <a:solidFill>
                            <a:srgbClr val="000000"/>
                          </a:solidFill>
                          <a:effectLst/>
                          <a:latin typeface="Calibri" panose="020F0502020204030204" pitchFamily="34" charset="0"/>
                        </a:rPr>
                        <a:t>ADQUISICIÓN DE ACTIVOS NO FINANCIEROS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panose="020F0502020204030204" pitchFamily="34" charset="0"/>
                        </a:rPr>
                        <a:t>1.719.802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panose="020F0502020204030204" pitchFamily="34" charset="0"/>
                        </a:rPr>
                        <a:t>1.719.802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0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panose="020F0502020204030204" pitchFamily="34" charset="0"/>
                        </a:rPr>
                        <a:t>94.642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5,5%</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5,5%</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088650325"/>
                  </a:ext>
                </a:extLst>
              </a:tr>
              <a:tr h="152400">
                <a:tc>
                  <a:txBody>
                    <a:bodyPr/>
                    <a:lstStyle/>
                    <a:p>
                      <a:pPr algn="ctr" fontAlgn="ctr"/>
                      <a:r>
                        <a:rPr lang="es-CL" sz="900" b="0" i="0" u="none" strike="noStrike">
                          <a:solidFill>
                            <a:srgbClr val="000000"/>
                          </a:solidFill>
                          <a:effectLst/>
                          <a:latin typeface="Calibri" panose="020F0502020204030204" pitchFamily="34" charset="0"/>
                        </a:rPr>
                        <a:t>31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0" i="0" u="none" strike="noStrike">
                          <a:solidFill>
                            <a:srgbClr val="000000"/>
                          </a:solidFill>
                          <a:effectLst/>
                          <a:latin typeface="Calibri" panose="020F0502020204030204" pitchFamily="34" charset="0"/>
                        </a:rPr>
                        <a:t>INICIATIVAS DE INVERSIÓN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panose="020F0502020204030204" pitchFamily="34" charset="0"/>
                        </a:rPr>
                        <a:t>794.439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panose="020F0502020204030204" pitchFamily="34" charset="0"/>
                        </a:rPr>
                        <a:t>794.439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0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panose="020F0502020204030204" pitchFamily="34" charset="0"/>
                        </a:rPr>
                        <a:t>9.997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1,3%</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1,3%</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386031543"/>
                  </a:ext>
                </a:extLst>
              </a:tr>
              <a:tr h="152400">
                <a:tc>
                  <a:txBody>
                    <a:bodyPr/>
                    <a:lstStyle/>
                    <a:p>
                      <a:pPr algn="ctr" fontAlgn="ctr"/>
                      <a:r>
                        <a:rPr lang="es-CL" sz="900" b="0" i="0" u="none" strike="noStrike">
                          <a:solidFill>
                            <a:srgbClr val="000000"/>
                          </a:solidFill>
                          <a:effectLst/>
                          <a:latin typeface="Calibri" panose="020F0502020204030204" pitchFamily="34" charset="0"/>
                        </a:rPr>
                        <a:t>33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0" i="0" u="none" strike="noStrike">
                          <a:solidFill>
                            <a:srgbClr val="000000"/>
                          </a:solidFill>
                          <a:effectLst/>
                          <a:latin typeface="Calibri" panose="020F0502020204030204" pitchFamily="34" charset="0"/>
                        </a:rPr>
                        <a:t>TRANSFERENCIAS DE CAPITAL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panose="020F0502020204030204" pitchFamily="34" charset="0"/>
                        </a:rPr>
                        <a:t>8.356.598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panose="020F0502020204030204" pitchFamily="34" charset="0"/>
                        </a:rPr>
                        <a:t>8.356.598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0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panose="020F0502020204030204" pitchFamily="34" charset="0"/>
                        </a:rPr>
                        <a:t>0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0,0%</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0,0%</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677843615"/>
                  </a:ext>
                </a:extLst>
              </a:tr>
              <a:tr h="152400">
                <a:tc>
                  <a:txBody>
                    <a:bodyPr/>
                    <a:lstStyle/>
                    <a:p>
                      <a:pPr algn="ctr" fontAlgn="ctr"/>
                      <a:r>
                        <a:rPr lang="es-CL" sz="900" b="0" i="0" u="none" strike="noStrike">
                          <a:solidFill>
                            <a:srgbClr val="000000"/>
                          </a:solidFill>
                          <a:effectLst/>
                          <a:latin typeface="Calibri" panose="020F0502020204030204" pitchFamily="34" charset="0"/>
                        </a:rPr>
                        <a:t>34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just" fontAlgn="ctr"/>
                      <a:r>
                        <a:rPr lang="es-CL" sz="900" b="0" i="0" u="none" strike="noStrike">
                          <a:solidFill>
                            <a:srgbClr val="000000"/>
                          </a:solidFill>
                          <a:effectLst/>
                          <a:latin typeface="Calibri" panose="020F0502020204030204" pitchFamily="34" charset="0"/>
                        </a:rPr>
                        <a:t>SERVICIO DE LA DEUDA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panose="020F0502020204030204" pitchFamily="34" charset="0"/>
                        </a:rPr>
                        <a:t>425.858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panose="020F0502020204030204" pitchFamily="34" charset="0"/>
                        </a:rPr>
                        <a:t>461.018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35.160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panose="020F0502020204030204" pitchFamily="34" charset="0"/>
                        </a:rPr>
                        <a:t>777.743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182,6%</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900" b="0" i="0" u="none" strike="noStrike" dirty="0">
                          <a:solidFill>
                            <a:srgbClr val="000000"/>
                          </a:solidFill>
                          <a:effectLst/>
                          <a:latin typeface="Calibri" panose="020F0502020204030204" pitchFamily="34" charset="0"/>
                        </a:rPr>
                        <a:t>168,7%</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extLst>
                  <a:ext uri="{0D108BD9-81ED-4DB2-BD59-A6C34878D82A}">
                    <a16:rowId xmlns:a16="http://schemas.microsoft.com/office/drawing/2014/main" val="4010049980"/>
                  </a:ext>
                </a:extLst>
              </a:tr>
            </a:tbl>
          </a:graphicData>
        </a:graphic>
      </p:graphicFrame>
    </p:spTree>
    <p:extLst>
      <p:ext uri="{BB962C8B-B14F-4D97-AF65-F5344CB8AC3E}">
        <p14:creationId xmlns:p14="http://schemas.microsoft.com/office/powerpoint/2010/main" val="20536246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11</a:t>
            </a:fld>
            <a:endParaRPr lang="es-CL" dirty="0">
              <a:solidFill>
                <a:prstClr val="black">
                  <a:tint val="75000"/>
                </a:prstClr>
              </a:solidFill>
            </a:endParaRPr>
          </a:p>
        </p:txBody>
      </p:sp>
      <p:sp>
        <p:nvSpPr>
          <p:cNvPr id="8" name="3 Marcador de pie de página"/>
          <p:cNvSpPr txBox="1">
            <a:spLocks/>
          </p:cNvSpPr>
          <p:nvPr/>
        </p:nvSpPr>
        <p:spPr>
          <a:xfrm>
            <a:off x="380058" y="3738993"/>
            <a:ext cx="6790121" cy="268265"/>
          </a:xfrm>
          <a:prstGeom prst="rect">
            <a:avLst/>
          </a:prstGeom>
        </p:spPr>
        <p:txBody>
          <a:bodyPr/>
          <a:lst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s-CL" sz="1050" b="1" dirty="0">
                <a:solidFill>
                  <a:prstClr val="black"/>
                </a:solidFill>
              </a:rPr>
              <a:t>Fuente</a:t>
            </a:r>
            <a:r>
              <a:rPr lang="es-CL" sz="1050" dirty="0">
                <a:solidFill>
                  <a:prstClr val="black"/>
                </a:solidFill>
              </a:rPr>
              <a:t>: Elaboración propia en base  a informes de ejecución presupuestaria mensual de DIPRES</a:t>
            </a:r>
          </a:p>
        </p:txBody>
      </p:sp>
      <p:sp>
        <p:nvSpPr>
          <p:cNvPr id="6" name="1 Título"/>
          <p:cNvSpPr txBox="1">
            <a:spLocks/>
          </p:cNvSpPr>
          <p:nvPr/>
        </p:nvSpPr>
        <p:spPr>
          <a:xfrm>
            <a:off x="380058" y="1484784"/>
            <a:ext cx="6856238" cy="335073"/>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r>
              <a:rPr lang="es-CL" sz="1200" b="1" dirty="0">
                <a:solidFill>
                  <a:prstClr val="black"/>
                </a:solidFill>
                <a:ea typeface="Verdana" pitchFamily="34" charset="0"/>
                <a:cs typeface="Verdana" pitchFamily="34" charset="0"/>
              </a:rPr>
              <a:t>en miles de pesos de 2019</a:t>
            </a:r>
          </a:p>
        </p:txBody>
      </p:sp>
      <p:sp>
        <p:nvSpPr>
          <p:cNvPr id="9" name="1 Título"/>
          <p:cNvSpPr>
            <a:spLocks noGrp="1"/>
          </p:cNvSpPr>
          <p:nvPr>
            <p:ph type="title"/>
          </p:nvPr>
        </p:nvSpPr>
        <p:spPr>
          <a:xfrm>
            <a:off x="414338" y="579457"/>
            <a:ext cx="8210798" cy="591093"/>
          </a:xfr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p>
            <a:pPr algn="ctr" defTabSz="733425" fontAlgn="base">
              <a:spcAft>
                <a:spcPct val="0"/>
              </a:spcAft>
            </a:pPr>
            <a:r>
              <a:rPr lang="es-CL" sz="1600" b="1" dirty="0">
                <a:solidFill>
                  <a:schemeClr val="tx1"/>
                </a:solidFill>
                <a:ea typeface="Verdana" pitchFamily="34" charset="0"/>
                <a:cs typeface="Verdana" pitchFamily="34" charset="0"/>
              </a:rPr>
              <a:t>EJECUCIÓN ACUMULADA DE GASTOS A MARZO DE 2019 </a:t>
            </a:r>
            <a:br>
              <a:rPr lang="es-CL" sz="1600" b="1" dirty="0">
                <a:solidFill>
                  <a:schemeClr val="tx1"/>
                </a:solidFill>
                <a:ea typeface="Verdana" pitchFamily="34" charset="0"/>
                <a:cs typeface="Verdana" pitchFamily="34" charset="0"/>
              </a:rPr>
            </a:br>
            <a:r>
              <a:rPr lang="es-CL" sz="1600" b="1" dirty="0">
                <a:solidFill>
                  <a:schemeClr val="tx1"/>
                </a:solidFill>
                <a:ea typeface="Verdana" pitchFamily="34" charset="0"/>
                <a:cs typeface="Verdana" pitchFamily="34" charset="0"/>
              </a:rPr>
              <a:t>PARTIDA 24 RESUMEN POR CAPÍTULOS</a:t>
            </a:r>
          </a:p>
        </p:txBody>
      </p:sp>
      <p:graphicFrame>
        <p:nvGraphicFramePr>
          <p:cNvPr id="4" name="Tabla 3">
            <a:extLst>
              <a:ext uri="{FF2B5EF4-FFF2-40B4-BE49-F238E27FC236}">
                <a16:creationId xmlns:a16="http://schemas.microsoft.com/office/drawing/2014/main" id="{4FBA8ACE-995C-4E45-9232-AAB04F238961}"/>
              </a:ext>
            </a:extLst>
          </p:cNvPr>
          <p:cNvGraphicFramePr>
            <a:graphicFrameLocks noGrp="1"/>
          </p:cNvGraphicFramePr>
          <p:nvPr>
            <p:extLst>
              <p:ext uri="{D42A27DB-BD31-4B8C-83A1-F6EECF244321}">
                <p14:modId xmlns:p14="http://schemas.microsoft.com/office/powerpoint/2010/main" val="4054863676"/>
              </p:ext>
            </p:extLst>
          </p:nvPr>
        </p:nvGraphicFramePr>
        <p:xfrm>
          <a:off x="447442" y="1819857"/>
          <a:ext cx="8177694" cy="1852328"/>
        </p:xfrm>
        <a:graphic>
          <a:graphicData uri="http://schemas.openxmlformats.org/drawingml/2006/table">
            <a:tbl>
              <a:tblPr/>
              <a:tblGrid>
                <a:gridCol w="286735">
                  <a:extLst>
                    <a:ext uri="{9D8B030D-6E8A-4147-A177-3AD203B41FA5}">
                      <a16:colId xmlns:a16="http://schemas.microsoft.com/office/drawing/2014/main" val="1043858828"/>
                    </a:ext>
                  </a:extLst>
                </a:gridCol>
                <a:gridCol w="286735">
                  <a:extLst>
                    <a:ext uri="{9D8B030D-6E8A-4147-A177-3AD203B41FA5}">
                      <a16:colId xmlns:a16="http://schemas.microsoft.com/office/drawing/2014/main" val="2583915342"/>
                    </a:ext>
                  </a:extLst>
                </a:gridCol>
                <a:gridCol w="3142620">
                  <a:extLst>
                    <a:ext uri="{9D8B030D-6E8A-4147-A177-3AD203B41FA5}">
                      <a16:colId xmlns:a16="http://schemas.microsoft.com/office/drawing/2014/main" val="2332776383"/>
                    </a:ext>
                  </a:extLst>
                </a:gridCol>
                <a:gridCol w="768451">
                  <a:extLst>
                    <a:ext uri="{9D8B030D-6E8A-4147-A177-3AD203B41FA5}">
                      <a16:colId xmlns:a16="http://schemas.microsoft.com/office/drawing/2014/main" val="2713569241"/>
                    </a:ext>
                  </a:extLst>
                </a:gridCol>
                <a:gridCol w="768451">
                  <a:extLst>
                    <a:ext uri="{9D8B030D-6E8A-4147-A177-3AD203B41FA5}">
                      <a16:colId xmlns:a16="http://schemas.microsoft.com/office/drawing/2014/main" val="8582879"/>
                    </a:ext>
                  </a:extLst>
                </a:gridCol>
                <a:gridCol w="768451">
                  <a:extLst>
                    <a:ext uri="{9D8B030D-6E8A-4147-A177-3AD203B41FA5}">
                      <a16:colId xmlns:a16="http://schemas.microsoft.com/office/drawing/2014/main" val="598921339"/>
                    </a:ext>
                  </a:extLst>
                </a:gridCol>
                <a:gridCol w="768451">
                  <a:extLst>
                    <a:ext uri="{9D8B030D-6E8A-4147-A177-3AD203B41FA5}">
                      <a16:colId xmlns:a16="http://schemas.microsoft.com/office/drawing/2014/main" val="1067717664"/>
                    </a:ext>
                  </a:extLst>
                </a:gridCol>
                <a:gridCol w="699635">
                  <a:extLst>
                    <a:ext uri="{9D8B030D-6E8A-4147-A177-3AD203B41FA5}">
                      <a16:colId xmlns:a16="http://schemas.microsoft.com/office/drawing/2014/main" val="25634856"/>
                    </a:ext>
                  </a:extLst>
                </a:gridCol>
                <a:gridCol w="688165">
                  <a:extLst>
                    <a:ext uri="{9D8B030D-6E8A-4147-A177-3AD203B41FA5}">
                      <a16:colId xmlns:a16="http://schemas.microsoft.com/office/drawing/2014/main" val="3622898704"/>
                    </a:ext>
                  </a:extLst>
                </a:gridCol>
              </a:tblGrid>
              <a:tr h="131138">
                <a:tc>
                  <a:txBody>
                    <a:bodyPr/>
                    <a:lstStyle/>
                    <a:p>
                      <a:pPr algn="l" fontAlgn="ctr"/>
                      <a:r>
                        <a:rPr lang="es-CL" sz="800" b="1" i="0" u="none" strike="noStrike">
                          <a:solidFill>
                            <a:srgbClr val="FFFFFF"/>
                          </a:solidFill>
                          <a:effectLst/>
                          <a:latin typeface="Calibri" panose="020F0502020204030204" pitchFamily="34" charset="0"/>
                        </a:rPr>
                        <a:t> </a:t>
                      </a:r>
                    </a:p>
                  </a:txBody>
                  <a:tcPr marL="8296" marR="8296" marT="8296"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 </a:t>
                      </a:r>
                    </a:p>
                  </a:txBody>
                  <a:tcPr marL="8296" marR="8296" marT="8296" marB="0" anchor="ctr">
                    <a:lnL>
                      <a:noFill/>
                    </a:lnL>
                    <a:lnR>
                      <a:noFill/>
                    </a:lnR>
                    <a:lnT w="6350" cap="flat" cmpd="sng" algn="ctr">
                      <a:solidFill>
                        <a:srgbClr val="000000"/>
                      </a:solidFill>
                      <a:prstDash val="solid"/>
                      <a:round/>
                      <a:headEnd type="none" w="med" len="med"/>
                      <a:tailEnd type="none" w="med" len="med"/>
                    </a:lnT>
                    <a:lnB>
                      <a:noFill/>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 </a:t>
                      </a:r>
                    </a:p>
                  </a:txBody>
                  <a:tcPr marL="8296" marR="8296" marT="8296"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gridSpan="3">
                  <a:txBody>
                    <a:bodyPr/>
                    <a:lstStyle/>
                    <a:p>
                      <a:pPr algn="ctr" fontAlgn="b"/>
                      <a:r>
                        <a:rPr lang="es-CL" sz="800" b="1" i="0" u="none" strike="noStrike">
                          <a:solidFill>
                            <a:srgbClr val="FFFFFF"/>
                          </a:solidFill>
                          <a:effectLst/>
                          <a:latin typeface="Calibri" panose="020F0502020204030204" pitchFamily="34" charset="0"/>
                        </a:rPr>
                        <a:t>Presupuesto 2019</a:t>
                      </a:r>
                    </a:p>
                  </a:txBody>
                  <a:tcPr marL="8296" marR="8296" marT="829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hMerge="1">
                  <a:txBody>
                    <a:bodyPr/>
                    <a:lstStyle/>
                    <a:p>
                      <a:endParaRPr lang="es-CL"/>
                    </a:p>
                  </a:txBody>
                  <a:tcPr/>
                </a:tc>
                <a:tc hMerge="1">
                  <a:txBody>
                    <a:bodyPr/>
                    <a:lstStyle/>
                    <a:p>
                      <a:endParaRPr lang="es-CL"/>
                    </a:p>
                  </a:txBody>
                  <a:tcPr/>
                </a:tc>
                <a:tc gridSpan="3">
                  <a:txBody>
                    <a:bodyPr/>
                    <a:lstStyle/>
                    <a:p>
                      <a:pPr algn="ctr" fontAlgn="b"/>
                      <a:r>
                        <a:rPr lang="es-CL" sz="800" b="1" i="0" u="none" strike="noStrike">
                          <a:solidFill>
                            <a:srgbClr val="FFFFFF"/>
                          </a:solidFill>
                          <a:effectLst/>
                          <a:latin typeface="Calibri" panose="020F0502020204030204" pitchFamily="34" charset="0"/>
                        </a:rPr>
                        <a:t>Ejecución</a:t>
                      </a:r>
                    </a:p>
                  </a:txBody>
                  <a:tcPr marL="8296" marR="8296" marT="829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hMerge="1">
                  <a:txBody>
                    <a:bodyPr/>
                    <a:lstStyle/>
                    <a:p>
                      <a:endParaRPr lang="es-CL"/>
                    </a:p>
                  </a:txBody>
                  <a:tcPr/>
                </a:tc>
                <a:tc hMerge="1">
                  <a:txBody>
                    <a:bodyPr/>
                    <a:lstStyle/>
                    <a:p>
                      <a:endParaRPr lang="es-CL"/>
                    </a:p>
                  </a:txBody>
                  <a:tcPr/>
                </a:tc>
                <a:extLst>
                  <a:ext uri="{0D108BD9-81ED-4DB2-BD59-A6C34878D82A}">
                    <a16:rowId xmlns:a16="http://schemas.microsoft.com/office/drawing/2014/main" val="975489665"/>
                  </a:ext>
                </a:extLst>
              </a:tr>
              <a:tr h="401611">
                <a:tc>
                  <a:txBody>
                    <a:bodyPr/>
                    <a:lstStyle/>
                    <a:p>
                      <a:pPr algn="l" fontAlgn="ctr"/>
                      <a:r>
                        <a:rPr lang="es-CL" sz="800" b="1" i="0" u="none" strike="noStrike">
                          <a:solidFill>
                            <a:srgbClr val="FFFFFF"/>
                          </a:solidFill>
                          <a:effectLst/>
                          <a:latin typeface="Calibri" panose="020F0502020204030204" pitchFamily="34" charset="0"/>
                        </a:rPr>
                        <a:t>Cap.</a:t>
                      </a:r>
                    </a:p>
                  </a:txBody>
                  <a:tcPr marL="8296" marR="8296" marT="8296"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Prog.</a:t>
                      </a:r>
                    </a:p>
                  </a:txBody>
                  <a:tcPr marL="8296" marR="8296" marT="8296"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Programa Presupuestario</a:t>
                      </a:r>
                    </a:p>
                  </a:txBody>
                  <a:tcPr marL="8296" marR="8296" marT="8296"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Ley 2019</a:t>
                      </a:r>
                    </a:p>
                  </a:txBody>
                  <a:tcPr marL="8296" marR="8296" marT="8296"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Vigente</a:t>
                      </a:r>
                    </a:p>
                  </a:txBody>
                  <a:tcPr marL="8296" marR="8296" marT="8296"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Variación</a:t>
                      </a:r>
                    </a:p>
                  </a:txBody>
                  <a:tcPr marL="8296" marR="8296" marT="8296"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Ejecución Acumulada</a:t>
                      </a:r>
                    </a:p>
                  </a:txBody>
                  <a:tcPr marL="8296" marR="8296" marT="8296"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 % Ejecución Ley 2019 </a:t>
                      </a:r>
                    </a:p>
                  </a:txBody>
                  <a:tcPr marL="8296" marR="8296" marT="8296"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 % Ejecución Ppto. Vigente </a:t>
                      </a:r>
                    </a:p>
                  </a:txBody>
                  <a:tcPr marL="8296" marR="8296" marT="8296"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extLst>
                  <a:ext uri="{0D108BD9-81ED-4DB2-BD59-A6C34878D82A}">
                    <a16:rowId xmlns:a16="http://schemas.microsoft.com/office/drawing/2014/main" val="1792198623"/>
                  </a:ext>
                </a:extLst>
              </a:tr>
              <a:tr h="172119">
                <a:tc>
                  <a:txBody>
                    <a:bodyPr/>
                    <a:lstStyle/>
                    <a:p>
                      <a:pPr algn="ctr" fontAlgn="ctr"/>
                      <a:r>
                        <a:rPr lang="es-CL" sz="800" b="1" i="0" u="none" strike="noStrike">
                          <a:solidFill>
                            <a:srgbClr val="000000"/>
                          </a:solidFill>
                          <a:effectLst/>
                          <a:latin typeface="Calibri" panose="020F0502020204030204" pitchFamily="34" charset="0"/>
                        </a:rPr>
                        <a:t>01</a:t>
                      </a:r>
                    </a:p>
                  </a:txBody>
                  <a:tcPr marL="8296" marR="8296" marT="8296"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ctr"/>
                      <a:r>
                        <a:rPr lang="es-CL" sz="1000" b="0" i="0" u="none" strike="noStrike">
                          <a:solidFill>
                            <a:srgbClr val="000000"/>
                          </a:solidFill>
                          <a:effectLst/>
                          <a:latin typeface="Calibri" panose="020F0502020204030204" pitchFamily="34" charset="0"/>
                        </a:rPr>
                        <a:t> </a:t>
                      </a:r>
                    </a:p>
                  </a:txBody>
                  <a:tcPr marL="8296" marR="8296" marT="8296"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SUBSECRETARÍA DE ENERGÍA</a:t>
                      </a:r>
                    </a:p>
                  </a:txBody>
                  <a:tcPr marL="8296" marR="8296" marT="8296"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96.249.358 </a:t>
                      </a:r>
                    </a:p>
                  </a:txBody>
                  <a:tcPr marL="8296" marR="8296" marT="8296"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96.249.358 </a:t>
                      </a:r>
                    </a:p>
                  </a:txBody>
                  <a:tcPr marL="8296" marR="8296" marT="8296"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 </a:t>
                      </a:r>
                    </a:p>
                  </a:txBody>
                  <a:tcPr marL="8296" marR="8296" marT="8296"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5.494.742 </a:t>
                      </a:r>
                    </a:p>
                  </a:txBody>
                  <a:tcPr marL="8296" marR="8296" marT="8296"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5,7%</a:t>
                      </a:r>
                    </a:p>
                  </a:txBody>
                  <a:tcPr marL="8296" marR="8296" marT="8296"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5,7%</a:t>
                      </a:r>
                    </a:p>
                  </a:txBody>
                  <a:tcPr marL="8296" marR="8296" marT="8296"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896608025"/>
                  </a:ext>
                </a:extLst>
              </a:tr>
              <a:tr h="188511">
                <a:tc>
                  <a:txBody>
                    <a:bodyPr/>
                    <a:lstStyle/>
                    <a:p>
                      <a:pPr algn="ctr" fontAlgn="ctr"/>
                      <a:r>
                        <a:rPr lang="es-CL" sz="800" b="0" i="0" u="none" strike="noStrike">
                          <a:solidFill>
                            <a:srgbClr val="000000"/>
                          </a:solidFill>
                          <a:effectLst/>
                          <a:latin typeface="Calibri" panose="020F0502020204030204" pitchFamily="34" charset="0"/>
                        </a:rPr>
                        <a:t> </a:t>
                      </a:r>
                    </a:p>
                  </a:txBody>
                  <a:tcPr marL="8296" marR="8296" marT="8296"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01</a:t>
                      </a:r>
                    </a:p>
                  </a:txBody>
                  <a:tcPr marL="8296" marR="8296" marT="8296"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Subsecretaría de Energía</a:t>
                      </a:r>
                    </a:p>
                  </a:txBody>
                  <a:tcPr marL="8296" marR="8296" marT="8296"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76.986.123 </a:t>
                      </a:r>
                    </a:p>
                  </a:txBody>
                  <a:tcPr marL="8296" marR="8296" marT="8296"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76.986.123 </a:t>
                      </a:r>
                    </a:p>
                  </a:txBody>
                  <a:tcPr marL="8296" marR="8296" marT="8296"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296" marR="8296" marT="8296"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3.158.497 </a:t>
                      </a:r>
                    </a:p>
                  </a:txBody>
                  <a:tcPr marL="8296" marR="8296" marT="8296"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4,1%</a:t>
                      </a:r>
                    </a:p>
                  </a:txBody>
                  <a:tcPr marL="8296" marR="8296" marT="8296"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4,1%</a:t>
                      </a:r>
                    </a:p>
                  </a:txBody>
                  <a:tcPr marL="8296" marR="8296" marT="8296"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496358257"/>
                  </a:ext>
                </a:extLst>
              </a:tr>
              <a:tr h="131138">
                <a:tc>
                  <a:txBody>
                    <a:bodyPr/>
                    <a:lstStyle/>
                    <a:p>
                      <a:pPr algn="ctr" fontAlgn="ctr"/>
                      <a:r>
                        <a:rPr lang="es-CL" sz="800" b="0" i="0" u="none" strike="noStrike">
                          <a:solidFill>
                            <a:srgbClr val="000000"/>
                          </a:solidFill>
                          <a:effectLst/>
                          <a:latin typeface="Calibri" panose="020F0502020204030204" pitchFamily="34" charset="0"/>
                        </a:rPr>
                        <a:t> </a:t>
                      </a:r>
                    </a:p>
                  </a:txBody>
                  <a:tcPr marL="8296" marR="8296" marT="8296"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03</a:t>
                      </a:r>
                    </a:p>
                  </a:txBody>
                  <a:tcPr marL="8296" marR="8296" marT="8296"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Apoyo al Desarrollo de Energías Renovables no Convencionales</a:t>
                      </a:r>
                    </a:p>
                  </a:txBody>
                  <a:tcPr marL="8296" marR="8296" marT="8296"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4.512.982 </a:t>
                      </a:r>
                    </a:p>
                  </a:txBody>
                  <a:tcPr marL="8296" marR="8296" marT="8296"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4.512.982 </a:t>
                      </a:r>
                    </a:p>
                  </a:txBody>
                  <a:tcPr marL="8296" marR="8296" marT="8296"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296" marR="8296" marT="8296"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1.879.444 </a:t>
                      </a:r>
                    </a:p>
                  </a:txBody>
                  <a:tcPr marL="8296" marR="8296" marT="8296"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41,6%</a:t>
                      </a:r>
                    </a:p>
                  </a:txBody>
                  <a:tcPr marL="8296" marR="8296" marT="8296"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41,6%</a:t>
                      </a:r>
                    </a:p>
                  </a:txBody>
                  <a:tcPr marL="8296" marR="8296" marT="8296"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817932185"/>
                  </a:ext>
                </a:extLst>
              </a:tr>
              <a:tr h="163923">
                <a:tc>
                  <a:txBody>
                    <a:bodyPr/>
                    <a:lstStyle/>
                    <a:p>
                      <a:pPr algn="ctr" fontAlgn="ctr"/>
                      <a:r>
                        <a:rPr lang="es-CL" sz="800" b="0" i="0" u="none" strike="noStrike">
                          <a:solidFill>
                            <a:srgbClr val="000000"/>
                          </a:solidFill>
                          <a:effectLst/>
                          <a:latin typeface="Calibri" panose="020F0502020204030204" pitchFamily="34" charset="0"/>
                        </a:rPr>
                        <a:t> </a:t>
                      </a:r>
                    </a:p>
                  </a:txBody>
                  <a:tcPr marL="8296" marR="8296" marT="8296"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04</a:t>
                      </a:r>
                    </a:p>
                  </a:txBody>
                  <a:tcPr marL="8296" marR="8296" marT="8296"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Programa Energización Rural y Social</a:t>
                      </a:r>
                    </a:p>
                  </a:txBody>
                  <a:tcPr marL="8296" marR="8296" marT="8296"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6.497.697 </a:t>
                      </a:r>
                    </a:p>
                  </a:txBody>
                  <a:tcPr marL="8296" marR="8296" marT="8296"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6.497.697 </a:t>
                      </a:r>
                    </a:p>
                  </a:txBody>
                  <a:tcPr marL="8296" marR="8296" marT="8296"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296" marR="8296" marT="8296"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44.882 </a:t>
                      </a:r>
                    </a:p>
                  </a:txBody>
                  <a:tcPr marL="8296" marR="8296" marT="8296"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0,7%</a:t>
                      </a:r>
                    </a:p>
                  </a:txBody>
                  <a:tcPr marL="8296" marR="8296" marT="8296"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0,7%</a:t>
                      </a:r>
                    </a:p>
                  </a:txBody>
                  <a:tcPr marL="8296" marR="8296" marT="8296"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768635046"/>
                  </a:ext>
                </a:extLst>
              </a:tr>
              <a:tr h="163923">
                <a:tc>
                  <a:txBody>
                    <a:bodyPr/>
                    <a:lstStyle/>
                    <a:p>
                      <a:pPr algn="ctr" fontAlgn="ctr"/>
                      <a:r>
                        <a:rPr lang="es-CL" sz="800" b="0" i="0" u="none" strike="noStrike">
                          <a:solidFill>
                            <a:srgbClr val="000000"/>
                          </a:solidFill>
                          <a:effectLst/>
                          <a:latin typeface="Calibri" panose="020F0502020204030204" pitchFamily="34" charset="0"/>
                        </a:rPr>
                        <a:t> </a:t>
                      </a:r>
                    </a:p>
                  </a:txBody>
                  <a:tcPr marL="8296" marR="8296" marT="8296"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05</a:t>
                      </a:r>
                    </a:p>
                  </a:txBody>
                  <a:tcPr marL="8296" marR="8296" marT="8296"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Plan de Acción de Eficiencia Energética</a:t>
                      </a:r>
                    </a:p>
                  </a:txBody>
                  <a:tcPr marL="8296" marR="8296" marT="8296"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8.252.556 </a:t>
                      </a:r>
                    </a:p>
                  </a:txBody>
                  <a:tcPr marL="8296" marR="8296" marT="8296"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8.252.556 </a:t>
                      </a:r>
                    </a:p>
                  </a:txBody>
                  <a:tcPr marL="8296" marR="8296" marT="8296"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296" marR="8296" marT="8296"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411.919 </a:t>
                      </a:r>
                    </a:p>
                  </a:txBody>
                  <a:tcPr marL="8296" marR="8296" marT="8296"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5,0%</a:t>
                      </a:r>
                    </a:p>
                  </a:txBody>
                  <a:tcPr marL="8296" marR="8296" marT="8296"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5,0%</a:t>
                      </a:r>
                    </a:p>
                  </a:txBody>
                  <a:tcPr marL="8296" marR="8296" marT="8296"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878816991"/>
                  </a:ext>
                </a:extLst>
              </a:tr>
              <a:tr h="163923">
                <a:tc>
                  <a:txBody>
                    <a:bodyPr/>
                    <a:lstStyle/>
                    <a:p>
                      <a:pPr algn="ctr" fontAlgn="ctr"/>
                      <a:r>
                        <a:rPr lang="es-CL" sz="800" b="1" i="0" u="none" strike="noStrike">
                          <a:solidFill>
                            <a:srgbClr val="000000"/>
                          </a:solidFill>
                          <a:effectLst/>
                          <a:latin typeface="Calibri" panose="020F0502020204030204" pitchFamily="34" charset="0"/>
                        </a:rPr>
                        <a:t>02</a:t>
                      </a:r>
                    </a:p>
                  </a:txBody>
                  <a:tcPr marL="8296" marR="8296" marT="8296"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ctr"/>
                      <a:r>
                        <a:rPr lang="es-CL" sz="1000" b="0" i="0" u="none" strike="noStrike">
                          <a:solidFill>
                            <a:srgbClr val="000000"/>
                          </a:solidFill>
                          <a:effectLst/>
                          <a:latin typeface="Calibri" panose="020F0502020204030204" pitchFamily="34" charset="0"/>
                        </a:rPr>
                        <a:t> </a:t>
                      </a:r>
                    </a:p>
                  </a:txBody>
                  <a:tcPr marL="8296" marR="8296" marT="8296"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COMISIÓN NACIONAL DE ENERGÍA</a:t>
                      </a:r>
                    </a:p>
                  </a:txBody>
                  <a:tcPr marL="8296" marR="8296" marT="8296"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6.721.524 </a:t>
                      </a:r>
                    </a:p>
                  </a:txBody>
                  <a:tcPr marL="8296" marR="8296" marT="8296"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6.756.684 </a:t>
                      </a:r>
                    </a:p>
                  </a:txBody>
                  <a:tcPr marL="8296" marR="8296" marT="8296"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35.160 </a:t>
                      </a:r>
                    </a:p>
                  </a:txBody>
                  <a:tcPr marL="8296" marR="8296" marT="8296"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1.342.232 </a:t>
                      </a:r>
                    </a:p>
                  </a:txBody>
                  <a:tcPr marL="8296" marR="8296" marT="8296"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20,0%</a:t>
                      </a:r>
                    </a:p>
                  </a:txBody>
                  <a:tcPr marL="8296" marR="8296" marT="8296"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19,9%</a:t>
                      </a:r>
                    </a:p>
                  </a:txBody>
                  <a:tcPr marL="8296" marR="8296" marT="8296"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361523025"/>
                  </a:ext>
                </a:extLst>
              </a:tr>
              <a:tr h="163923">
                <a:tc>
                  <a:txBody>
                    <a:bodyPr/>
                    <a:lstStyle/>
                    <a:p>
                      <a:pPr algn="ctr" fontAlgn="ctr"/>
                      <a:r>
                        <a:rPr lang="es-CL" sz="800" b="1" i="0" u="none" strike="noStrike">
                          <a:solidFill>
                            <a:srgbClr val="000000"/>
                          </a:solidFill>
                          <a:effectLst/>
                          <a:latin typeface="Calibri" panose="020F0502020204030204" pitchFamily="34" charset="0"/>
                        </a:rPr>
                        <a:t>03</a:t>
                      </a:r>
                    </a:p>
                  </a:txBody>
                  <a:tcPr marL="8296" marR="8296" marT="8296"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ctr"/>
                      <a:r>
                        <a:rPr lang="es-CL" sz="1000" b="0" i="0" u="none" strike="noStrike">
                          <a:solidFill>
                            <a:srgbClr val="000000"/>
                          </a:solidFill>
                          <a:effectLst/>
                          <a:latin typeface="Calibri" panose="020F0502020204030204" pitchFamily="34" charset="0"/>
                        </a:rPr>
                        <a:t> </a:t>
                      </a:r>
                    </a:p>
                  </a:txBody>
                  <a:tcPr marL="8296" marR="8296" marT="8296"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COMISIÓN CHILENA DE ENERGÍA NUCLEAR</a:t>
                      </a:r>
                    </a:p>
                  </a:txBody>
                  <a:tcPr marL="8296" marR="8296" marT="8296"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11.797.484 </a:t>
                      </a:r>
                    </a:p>
                  </a:txBody>
                  <a:tcPr marL="8296" marR="8296" marT="8296"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11.797.484 </a:t>
                      </a:r>
                    </a:p>
                  </a:txBody>
                  <a:tcPr marL="8296" marR="8296" marT="8296"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 </a:t>
                      </a:r>
                    </a:p>
                  </a:txBody>
                  <a:tcPr marL="8296" marR="8296" marT="8296"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2.981.930 </a:t>
                      </a:r>
                    </a:p>
                  </a:txBody>
                  <a:tcPr marL="8296" marR="8296" marT="8296"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25,3%</a:t>
                      </a:r>
                    </a:p>
                  </a:txBody>
                  <a:tcPr marL="8296" marR="8296" marT="8296"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25,3%</a:t>
                      </a:r>
                    </a:p>
                  </a:txBody>
                  <a:tcPr marL="8296" marR="8296" marT="8296"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110963866"/>
                  </a:ext>
                </a:extLst>
              </a:tr>
              <a:tr h="172119">
                <a:tc>
                  <a:txBody>
                    <a:bodyPr/>
                    <a:lstStyle/>
                    <a:p>
                      <a:pPr algn="ctr" fontAlgn="ctr"/>
                      <a:r>
                        <a:rPr lang="es-CL" sz="800" b="1" i="0" u="none" strike="noStrike">
                          <a:solidFill>
                            <a:srgbClr val="000000"/>
                          </a:solidFill>
                          <a:effectLst/>
                          <a:latin typeface="Calibri" panose="020F0502020204030204" pitchFamily="34" charset="0"/>
                        </a:rPr>
                        <a:t>04</a:t>
                      </a:r>
                    </a:p>
                  </a:txBody>
                  <a:tcPr marL="8296" marR="8296" marT="8296"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l" fontAlgn="ctr"/>
                      <a:r>
                        <a:rPr lang="es-CL" sz="1000" b="0" i="0" u="none" strike="noStrike">
                          <a:solidFill>
                            <a:srgbClr val="000000"/>
                          </a:solidFill>
                          <a:effectLst/>
                          <a:latin typeface="Calibri" panose="020F0502020204030204" pitchFamily="34" charset="0"/>
                        </a:rPr>
                        <a:t> </a:t>
                      </a:r>
                    </a:p>
                  </a:txBody>
                  <a:tcPr marL="8296" marR="8296" marT="8296"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SUPERINTENDENCIA DE ELECTRICIDAD Y COMBUSTIBLES</a:t>
                      </a:r>
                    </a:p>
                  </a:txBody>
                  <a:tcPr marL="8296" marR="8296" marT="8296"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13.814.522 </a:t>
                      </a:r>
                    </a:p>
                  </a:txBody>
                  <a:tcPr marL="8296" marR="8296" marT="8296"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13.814.522 </a:t>
                      </a:r>
                    </a:p>
                  </a:txBody>
                  <a:tcPr marL="8296" marR="8296" marT="8296"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 </a:t>
                      </a:r>
                    </a:p>
                  </a:txBody>
                  <a:tcPr marL="8296" marR="8296" marT="8296"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3.582.095 </a:t>
                      </a:r>
                    </a:p>
                  </a:txBody>
                  <a:tcPr marL="8296" marR="8296" marT="8296"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25,9%</a:t>
                      </a:r>
                    </a:p>
                  </a:txBody>
                  <a:tcPr marL="8296" marR="8296" marT="8296"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1" i="0" u="none" strike="noStrike" dirty="0">
                          <a:solidFill>
                            <a:srgbClr val="000000"/>
                          </a:solidFill>
                          <a:effectLst/>
                          <a:latin typeface="Calibri" panose="020F0502020204030204" pitchFamily="34" charset="0"/>
                        </a:rPr>
                        <a:t>25,9%</a:t>
                      </a:r>
                    </a:p>
                  </a:txBody>
                  <a:tcPr marL="8296" marR="8296" marT="8296"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extLst>
                  <a:ext uri="{0D108BD9-81ED-4DB2-BD59-A6C34878D82A}">
                    <a16:rowId xmlns:a16="http://schemas.microsoft.com/office/drawing/2014/main" val="1816919961"/>
                  </a:ext>
                </a:extLst>
              </a:tr>
            </a:tbl>
          </a:graphicData>
        </a:graphic>
      </p:graphicFrame>
    </p:spTree>
    <p:extLst>
      <p:ext uri="{BB962C8B-B14F-4D97-AF65-F5344CB8AC3E}">
        <p14:creationId xmlns:p14="http://schemas.microsoft.com/office/powerpoint/2010/main" val="15871725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11"/>
          </p:nvPr>
        </p:nvSpPr>
        <p:spPr>
          <a:xfrm>
            <a:off x="395536" y="5006921"/>
            <a:ext cx="7641642" cy="300542"/>
          </a:xfrm>
        </p:spPr>
        <p:txBody>
          <a:bodyPr/>
          <a:lstStyle/>
          <a:p>
            <a:r>
              <a:rPr lang="es-CL" sz="1050" b="1" dirty="0">
                <a:solidFill>
                  <a:prstClr val="black"/>
                </a:solidFill>
              </a:rPr>
              <a:t>Fuente</a:t>
            </a:r>
            <a:r>
              <a:rPr lang="es-CL" sz="1050" dirty="0">
                <a:solidFill>
                  <a:prstClr val="black"/>
                </a:solidFill>
              </a:rPr>
              <a:t>: Elaboración propia en base  a Informes de ejecución presupuestaria mensual de DIPRES</a:t>
            </a:r>
          </a:p>
        </p:txBody>
      </p:sp>
      <p:sp>
        <p:nvSpPr>
          <p:cNvPr id="5" name="4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12</a:t>
            </a:fld>
            <a:endParaRPr lang="es-CL">
              <a:solidFill>
                <a:prstClr val="black">
                  <a:tint val="75000"/>
                </a:prstClr>
              </a:solidFill>
            </a:endParaRPr>
          </a:p>
        </p:txBody>
      </p:sp>
      <p:sp>
        <p:nvSpPr>
          <p:cNvPr id="8" name="1 Título"/>
          <p:cNvSpPr txBox="1">
            <a:spLocks/>
          </p:cNvSpPr>
          <p:nvPr/>
        </p:nvSpPr>
        <p:spPr>
          <a:xfrm>
            <a:off x="395536" y="1413441"/>
            <a:ext cx="7328935" cy="191666"/>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pPr>
              <a:spcBef>
                <a:spcPts val="0"/>
              </a:spcBef>
            </a:pPr>
            <a:r>
              <a:rPr lang="es-CL" sz="1200" b="1" dirty="0">
                <a:solidFill>
                  <a:prstClr val="black"/>
                </a:solidFill>
                <a:ea typeface="Verdana" pitchFamily="34" charset="0"/>
                <a:cs typeface="Verdana" pitchFamily="34" charset="0"/>
              </a:rPr>
              <a:t>en miles de pesos de 2019</a:t>
            </a:r>
          </a:p>
        </p:txBody>
      </p:sp>
      <p:sp>
        <p:nvSpPr>
          <p:cNvPr id="9" name="1 Título"/>
          <p:cNvSpPr>
            <a:spLocks noGrp="1"/>
          </p:cNvSpPr>
          <p:nvPr>
            <p:ph type="title"/>
          </p:nvPr>
        </p:nvSpPr>
        <p:spPr>
          <a:xfrm>
            <a:off x="414338" y="579457"/>
            <a:ext cx="8210798" cy="591093"/>
          </a:xfr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p>
            <a:pPr algn="ctr" defTabSz="733425" fontAlgn="base">
              <a:spcAft>
                <a:spcPct val="0"/>
              </a:spcAft>
            </a:pPr>
            <a:r>
              <a:rPr lang="es-CL" sz="1600" b="1" dirty="0">
                <a:solidFill>
                  <a:schemeClr val="tx1"/>
                </a:solidFill>
                <a:ea typeface="Verdana" pitchFamily="34" charset="0"/>
                <a:cs typeface="Verdana" pitchFamily="34" charset="0"/>
              </a:rPr>
              <a:t>EJECUCIÓN ACUMULADA DE GASTOS A MARZO DE 2019 </a:t>
            </a:r>
            <a:br>
              <a:rPr lang="es-CL" sz="1600" b="1" dirty="0">
                <a:solidFill>
                  <a:schemeClr val="tx1"/>
                </a:solidFill>
                <a:ea typeface="Verdana" pitchFamily="34" charset="0"/>
                <a:cs typeface="Verdana" pitchFamily="34" charset="0"/>
              </a:rPr>
            </a:br>
            <a:r>
              <a:rPr lang="es-CL" sz="1600" b="1" dirty="0">
                <a:solidFill>
                  <a:schemeClr val="tx1"/>
                </a:solidFill>
                <a:ea typeface="Verdana" pitchFamily="34" charset="0"/>
                <a:cs typeface="Verdana" pitchFamily="34" charset="0"/>
              </a:rPr>
              <a:t>PARTIDA 24. CAPÍTULO 01. PROGRAMA 01:  </a:t>
            </a:r>
            <a:r>
              <a:rPr lang="es-CL" sz="1600" b="1" dirty="0">
                <a:solidFill>
                  <a:prstClr val="black"/>
                </a:solidFill>
                <a:ea typeface="Verdana" pitchFamily="34" charset="0"/>
                <a:cs typeface="Verdana" pitchFamily="34" charset="0"/>
              </a:rPr>
              <a:t>SUBSECRETARÍA DE ENERGÍA</a:t>
            </a:r>
            <a:endParaRPr lang="es-CL" sz="1600" b="1" dirty="0">
              <a:solidFill>
                <a:schemeClr val="tx1"/>
              </a:solidFill>
              <a:ea typeface="Verdana" pitchFamily="34" charset="0"/>
              <a:cs typeface="Verdana" pitchFamily="34" charset="0"/>
            </a:endParaRPr>
          </a:p>
        </p:txBody>
      </p:sp>
      <p:graphicFrame>
        <p:nvGraphicFramePr>
          <p:cNvPr id="3" name="Tabla 2">
            <a:extLst>
              <a:ext uri="{FF2B5EF4-FFF2-40B4-BE49-F238E27FC236}">
                <a16:creationId xmlns:a16="http://schemas.microsoft.com/office/drawing/2014/main" id="{9B74AEB1-91DD-4C03-A0EA-3D6AD04BAB95}"/>
              </a:ext>
            </a:extLst>
          </p:cNvPr>
          <p:cNvGraphicFramePr>
            <a:graphicFrameLocks noGrp="1"/>
          </p:cNvGraphicFramePr>
          <p:nvPr>
            <p:extLst>
              <p:ext uri="{D42A27DB-BD31-4B8C-83A1-F6EECF244321}">
                <p14:modId xmlns:p14="http://schemas.microsoft.com/office/powerpoint/2010/main" val="330443122"/>
              </p:ext>
            </p:extLst>
          </p:nvPr>
        </p:nvGraphicFramePr>
        <p:xfrm>
          <a:off x="414338" y="1698576"/>
          <a:ext cx="8208915" cy="3224044"/>
        </p:xfrm>
        <a:graphic>
          <a:graphicData uri="http://schemas.openxmlformats.org/drawingml/2006/table">
            <a:tbl>
              <a:tblPr/>
              <a:tblGrid>
                <a:gridCol w="732841">
                  <a:extLst>
                    <a:ext uri="{9D8B030D-6E8A-4147-A177-3AD203B41FA5}">
                      <a16:colId xmlns:a16="http://schemas.microsoft.com/office/drawing/2014/main" val="290755988"/>
                    </a:ext>
                  </a:extLst>
                </a:gridCol>
                <a:gridCol w="270714">
                  <a:extLst>
                    <a:ext uri="{9D8B030D-6E8A-4147-A177-3AD203B41FA5}">
                      <a16:colId xmlns:a16="http://schemas.microsoft.com/office/drawing/2014/main" val="1063819398"/>
                    </a:ext>
                  </a:extLst>
                </a:gridCol>
                <a:gridCol w="270714">
                  <a:extLst>
                    <a:ext uri="{9D8B030D-6E8A-4147-A177-3AD203B41FA5}">
                      <a16:colId xmlns:a16="http://schemas.microsoft.com/office/drawing/2014/main" val="2491986026"/>
                    </a:ext>
                  </a:extLst>
                </a:gridCol>
                <a:gridCol w="2679793">
                  <a:extLst>
                    <a:ext uri="{9D8B030D-6E8A-4147-A177-3AD203B41FA5}">
                      <a16:colId xmlns:a16="http://schemas.microsoft.com/office/drawing/2014/main" val="2026205620"/>
                    </a:ext>
                  </a:extLst>
                </a:gridCol>
                <a:gridCol w="732841">
                  <a:extLst>
                    <a:ext uri="{9D8B030D-6E8A-4147-A177-3AD203B41FA5}">
                      <a16:colId xmlns:a16="http://schemas.microsoft.com/office/drawing/2014/main" val="117175273"/>
                    </a:ext>
                  </a:extLst>
                </a:gridCol>
                <a:gridCol w="732841">
                  <a:extLst>
                    <a:ext uri="{9D8B030D-6E8A-4147-A177-3AD203B41FA5}">
                      <a16:colId xmlns:a16="http://schemas.microsoft.com/office/drawing/2014/main" val="416091583"/>
                    </a:ext>
                  </a:extLst>
                </a:gridCol>
                <a:gridCol w="732841">
                  <a:extLst>
                    <a:ext uri="{9D8B030D-6E8A-4147-A177-3AD203B41FA5}">
                      <a16:colId xmlns:a16="http://schemas.microsoft.com/office/drawing/2014/main" val="1815345171"/>
                    </a:ext>
                  </a:extLst>
                </a:gridCol>
                <a:gridCol w="732841">
                  <a:extLst>
                    <a:ext uri="{9D8B030D-6E8A-4147-A177-3AD203B41FA5}">
                      <a16:colId xmlns:a16="http://schemas.microsoft.com/office/drawing/2014/main" val="1362275898"/>
                    </a:ext>
                  </a:extLst>
                </a:gridCol>
                <a:gridCol w="667213">
                  <a:extLst>
                    <a:ext uri="{9D8B030D-6E8A-4147-A177-3AD203B41FA5}">
                      <a16:colId xmlns:a16="http://schemas.microsoft.com/office/drawing/2014/main" val="94099536"/>
                    </a:ext>
                  </a:extLst>
                </a:gridCol>
                <a:gridCol w="656276">
                  <a:extLst>
                    <a:ext uri="{9D8B030D-6E8A-4147-A177-3AD203B41FA5}">
                      <a16:colId xmlns:a16="http://schemas.microsoft.com/office/drawing/2014/main" val="1721996125"/>
                    </a:ext>
                  </a:extLst>
                </a:gridCol>
              </a:tblGrid>
              <a:tr h="143690">
                <a:tc rowSpan="2" gridSpan="4">
                  <a:txBody>
                    <a:bodyPr/>
                    <a:lstStyle/>
                    <a:p>
                      <a:pPr algn="ctr" fontAlgn="ctr"/>
                      <a:r>
                        <a:rPr lang="es-CL" sz="800" b="1" i="0" u="none" strike="noStrike" dirty="0">
                          <a:solidFill>
                            <a:srgbClr val="FFFFFF"/>
                          </a:solidFill>
                          <a:effectLst/>
                          <a:latin typeface="Calibri" panose="020F0502020204030204" pitchFamily="34" charset="0"/>
                        </a:rPr>
                        <a:t>Subtítulo</a:t>
                      </a:r>
                    </a:p>
                  </a:txBody>
                  <a:tcPr marL="8343" marR="8343" marT="834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rowSpan="2" hMerge="1">
                  <a:txBody>
                    <a:bodyPr/>
                    <a:lstStyle/>
                    <a:p>
                      <a:endParaRPr lang="es-CL"/>
                    </a:p>
                  </a:txBody>
                  <a:tcPr/>
                </a:tc>
                <a:tc rowSpan="2" hMerge="1">
                  <a:txBody>
                    <a:bodyPr/>
                    <a:lstStyle/>
                    <a:p>
                      <a:endParaRPr lang="es-CL"/>
                    </a:p>
                  </a:txBody>
                  <a:tcPr/>
                </a:tc>
                <a:tc rowSpan="2" hMerge="1">
                  <a:txBody>
                    <a:bodyPr/>
                    <a:lstStyle/>
                    <a:p>
                      <a:endParaRPr lang="es-CL"/>
                    </a:p>
                  </a:txBody>
                  <a:tcPr/>
                </a:tc>
                <a:tc gridSpan="3">
                  <a:txBody>
                    <a:bodyPr/>
                    <a:lstStyle/>
                    <a:p>
                      <a:pPr algn="ctr" fontAlgn="b"/>
                      <a:r>
                        <a:rPr lang="es-CL" sz="800" b="1" i="0" u="none" strike="noStrike">
                          <a:solidFill>
                            <a:srgbClr val="FFFFFF"/>
                          </a:solidFill>
                          <a:effectLst/>
                          <a:latin typeface="Calibri" panose="020F0502020204030204" pitchFamily="34" charset="0"/>
                        </a:rPr>
                        <a:t>Presupuesto 2019</a:t>
                      </a:r>
                    </a:p>
                  </a:txBody>
                  <a:tcPr marL="8343" marR="8343" marT="83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hMerge="1">
                  <a:txBody>
                    <a:bodyPr/>
                    <a:lstStyle/>
                    <a:p>
                      <a:endParaRPr lang="es-CL"/>
                    </a:p>
                  </a:txBody>
                  <a:tcPr/>
                </a:tc>
                <a:tc hMerge="1">
                  <a:txBody>
                    <a:bodyPr/>
                    <a:lstStyle/>
                    <a:p>
                      <a:endParaRPr lang="es-CL"/>
                    </a:p>
                  </a:txBody>
                  <a:tcPr/>
                </a:tc>
                <a:tc gridSpan="3">
                  <a:txBody>
                    <a:bodyPr/>
                    <a:lstStyle/>
                    <a:p>
                      <a:pPr algn="ctr" fontAlgn="b"/>
                      <a:r>
                        <a:rPr lang="es-CL" sz="800" b="1" i="0" u="none" strike="noStrike">
                          <a:solidFill>
                            <a:srgbClr val="FFFFFF"/>
                          </a:solidFill>
                          <a:effectLst/>
                          <a:latin typeface="Calibri" panose="020F0502020204030204" pitchFamily="34" charset="0"/>
                        </a:rPr>
                        <a:t>Ejecución</a:t>
                      </a:r>
                    </a:p>
                  </a:txBody>
                  <a:tcPr marL="8343" marR="8343" marT="83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hMerge="1">
                  <a:txBody>
                    <a:bodyPr/>
                    <a:lstStyle/>
                    <a:p>
                      <a:endParaRPr lang="es-CL"/>
                    </a:p>
                  </a:txBody>
                  <a:tcPr/>
                </a:tc>
                <a:tc hMerge="1">
                  <a:txBody>
                    <a:bodyPr/>
                    <a:lstStyle/>
                    <a:p>
                      <a:endParaRPr lang="es-CL"/>
                    </a:p>
                  </a:txBody>
                  <a:tcPr/>
                </a:tc>
                <a:extLst>
                  <a:ext uri="{0D108BD9-81ED-4DB2-BD59-A6C34878D82A}">
                    <a16:rowId xmlns:a16="http://schemas.microsoft.com/office/drawing/2014/main" val="292235922"/>
                  </a:ext>
                </a:extLst>
              </a:tr>
              <a:tr h="440051">
                <a:tc gridSpan="4" vMerge="1">
                  <a:txBody>
                    <a:bodyPr/>
                    <a:lstStyle/>
                    <a:p>
                      <a:endParaRPr lang="es-CL"/>
                    </a:p>
                  </a:txBody>
                  <a:tcPr/>
                </a:tc>
                <a:tc hMerge="1" vMerge="1">
                  <a:txBody>
                    <a:bodyPr/>
                    <a:lstStyle/>
                    <a:p>
                      <a:endParaRPr lang="es-CL"/>
                    </a:p>
                  </a:txBody>
                  <a:tcPr/>
                </a:tc>
                <a:tc hMerge="1" vMerge="1">
                  <a:txBody>
                    <a:bodyPr/>
                    <a:lstStyle/>
                    <a:p>
                      <a:endParaRPr lang="es-CL"/>
                    </a:p>
                  </a:txBody>
                  <a:tcPr/>
                </a:tc>
                <a:tc hMerge="1" vMerge="1">
                  <a:txBody>
                    <a:bodyPr/>
                    <a:lstStyle/>
                    <a:p>
                      <a:endParaRPr lang="es-CL"/>
                    </a:p>
                  </a:txBody>
                  <a:tcPr/>
                </a:tc>
                <a:tc>
                  <a:txBody>
                    <a:bodyPr/>
                    <a:lstStyle/>
                    <a:p>
                      <a:pPr algn="ctr" fontAlgn="ctr"/>
                      <a:r>
                        <a:rPr lang="es-CL" sz="800" b="1" i="0" u="none" strike="noStrike">
                          <a:solidFill>
                            <a:srgbClr val="FFFFFF"/>
                          </a:solidFill>
                          <a:effectLst/>
                          <a:latin typeface="Calibri" panose="020F0502020204030204" pitchFamily="34" charset="0"/>
                        </a:rPr>
                        <a:t>Ley 2019</a:t>
                      </a:r>
                    </a:p>
                  </a:txBody>
                  <a:tcPr marL="8343" marR="8343" marT="8343"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Vigente</a:t>
                      </a:r>
                    </a:p>
                  </a:txBody>
                  <a:tcPr marL="8343" marR="8343" marT="8343"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Variación</a:t>
                      </a:r>
                    </a:p>
                  </a:txBody>
                  <a:tcPr marL="8343" marR="8343" marT="8343"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Ejecución Acumulada</a:t>
                      </a:r>
                    </a:p>
                  </a:txBody>
                  <a:tcPr marL="8343" marR="8343" marT="8343"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 % Ejecución Ley 2019 </a:t>
                      </a:r>
                    </a:p>
                  </a:txBody>
                  <a:tcPr marL="8343" marR="8343" marT="8343"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 % Ejecución Ppto. Vigente </a:t>
                      </a:r>
                    </a:p>
                  </a:txBody>
                  <a:tcPr marL="8343" marR="8343" marT="8343"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extLst>
                  <a:ext uri="{0D108BD9-81ED-4DB2-BD59-A6C34878D82A}">
                    <a16:rowId xmlns:a16="http://schemas.microsoft.com/office/drawing/2014/main" val="1885184479"/>
                  </a:ext>
                </a:extLst>
              </a:tr>
              <a:tr h="188593">
                <a:tc>
                  <a:txBody>
                    <a:bodyPr/>
                    <a:lstStyle/>
                    <a:p>
                      <a:pPr algn="l" fontAlgn="ctr"/>
                      <a:r>
                        <a:rPr lang="es-CL" sz="1000" b="0" i="0" u="none" strike="noStrike">
                          <a:solidFill>
                            <a:srgbClr val="000000"/>
                          </a:solidFill>
                          <a:effectLst/>
                          <a:latin typeface="Calibri" panose="020F0502020204030204" pitchFamily="34" charset="0"/>
                        </a:rPr>
                        <a:t> </a:t>
                      </a:r>
                    </a:p>
                  </a:txBody>
                  <a:tcPr marL="8343" marR="8343" marT="8343"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ctr"/>
                      <a:r>
                        <a:rPr lang="es-CL" sz="1000" b="0" i="0" u="none" strike="noStrike">
                          <a:solidFill>
                            <a:srgbClr val="000000"/>
                          </a:solidFill>
                          <a:effectLst/>
                          <a:latin typeface="Calibri" panose="020F0502020204030204" pitchFamily="34" charset="0"/>
                        </a:rPr>
                        <a:t> </a:t>
                      </a:r>
                    </a:p>
                  </a:txBody>
                  <a:tcPr marL="8343" marR="8343" marT="8343"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ctr"/>
                      <a:r>
                        <a:rPr lang="es-CL" sz="1000" b="0" i="0" u="none" strike="noStrike">
                          <a:solidFill>
                            <a:srgbClr val="000000"/>
                          </a:solidFill>
                          <a:effectLst/>
                          <a:latin typeface="Calibri" panose="020F0502020204030204" pitchFamily="34" charset="0"/>
                        </a:rPr>
                        <a:t> </a:t>
                      </a:r>
                    </a:p>
                  </a:txBody>
                  <a:tcPr marL="8343" marR="8343" marT="8343"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GASTOS</a:t>
                      </a:r>
                    </a:p>
                  </a:txBody>
                  <a:tcPr marL="8343" marR="8343" marT="8343"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76.986.123 </a:t>
                      </a:r>
                    </a:p>
                  </a:txBody>
                  <a:tcPr marL="8343" marR="8343" marT="8343"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76.986.123 </a:t>
                      </a:r>
                    </a:p>
                  </a:txBody>
                  <a:tcPr marL="8343" marR="8343" marT="8343"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 </a:t>
                      </a:r>
                    </a:p>
                  </a:txBody>
                  <a:tcPr marL="8343" marR="8343" marT="8343"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3.158.497 </a:t>
                      </a:r>
                    </a:p>
                  </a:txBody>
                  <a:tcPr marL="8343" marR="8343" marT="8343"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4,1%</a:t>
                      </a:r>
                    </a:p>
                  </a:txBody>
                  <a:tcPr marL="8343" marR="8343" marT="8343"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4,1%</a:t>
                      </a:r>
                    </a:p>
                  </a:txBody>
                  <a:tcPr marL="8343" marR="8343" marT="8343"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99794007"/>
                  </a:ext>
                </a:extLst>
              </a:tr>
              <a:tr h="143690">
                <a:tc>
                  <a:txBody>
                    <a:bodyPr/>
                    <a:lstStyle/>
                    <a:p>
                      <a:pPr algn="ctr" fontAlgn="ctr"/>
                      <a:r>
                        <a:rPr lang="es-CL" sz="800" b="1" i="0" u="none" strike="noStrike">
                          <a:solidFill>
                            <a:srgbClr val="000000"/>
                          </a:solidFill>
                          <a:effectLst/>
                          <a:latin typeface="Calibri" panose="020F0502020204030204" pitchFamily="34" charset="0"/>
                        </a:rPr>
                        <a:t>21</a:t>
                      </a:r>
                    </a:p>
                  </a:txBody>
                  <a:tcPr marL="8343" marR="8343" marT="834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343" marR="8343" marT="834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343" marR="8343" marT="834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GASTOS EN PERSONAL                                                              </a:t>
                      </a:r>
                    </a:p>
                  </a:txBody>
                  <a:tcPr marL="8343" marR="8343" marT="834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11.391.776 </a:t>
                      </a:r>
                    </a:p>
                  </a:txBody>
                  <a:tcPr marL="8343" marR="8343" marT="834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11.391.776 </a:t>
                      </a:r>
                    </a:p>
                  </a:txBody>
                  <a:tcPr marL="8343" marR="8343" marT="834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 </a:t>
                      </a:r>
                    </a:p>
                  </a:txBody>
                  <a:tcPr marL="8343" marR="8343" marT="834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2.732.777</a:t>
                      </a:r>
                    </a:p>
                  </a:txBody>
                  <a:tcPr marL="8343" marR="8343" marT="834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24,0%</a:t>
                      </a:r>
                    </a:p>
                  </a:txBody>
                  <a:tcPr marL="8343" marR="8343" marT="834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24,0%</a:t>
                      </a:r>
                    </a:p>
                  </a:txBody>
                  <a:tcPr marL="8343" marR="8343" marT="834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790743476"/>
                  </a:ext>
                </a:extLst>
              </a:tr>
              <a:tr h="143690">
                <a:tc>
                  <a:txBody>
                    <a:bodyPr/>
                    <a:lstStyle/>
                    <a:p>
                      <a:pPr algn="ctr" fontAlgn="ctr"/>
                      <a:r>
                        <a:rPr lang="es-CL" sz="800" b="1" i="0" u="none" strike="noStrike">
                          <a:solidFill>
                            <a:srgbClr val="000000"/>
                          </a:solidFill>
                          <a:effectLst/>
                          <a:latin typeface="Calibri" panose="020F0502020204030204" pitchFamily="34" charset="0"/>
                        </a:rPr>
                        <a:t>22</a:t>
                      </a:r>
                    </a:p>
                  </a:txBody>
                  <a:tcPr marL="8343" marR="8343" marT="834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343" marR="8343" marT="834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343" marR="8343" marT="834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BIENES Y SERVICIOS DE CONSUMO                                                   </a:t>
                      </a:r>
                    </a:p>
                  </a:txBody>
                  <a:tcPr marL="8343" marR="8343" marT="834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5.712.893 </a:t>
                      </a:r>
                    </a:p>
                  </a:txBody>
                  <a:tcPr marL="8343" marR="8343" marT="834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5.712.893 </a:t>
                      </a:r>
                    </a:p>
                  </a:txBody>
                  <a:tcPr marL="8343" marR="8343" marT="834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 </a:t>
                      </a:r>
                    </a:p>
                  </a:txBody>
                  <a:tcPr marL="8343" marR="8343" marT="834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384.385</a:t>
                      </a:r>
                    </a:p>
                  </a:txBody>
                  <a:tcPr marL="8343" marR="8343" marT="834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6,7%</a:t>
                      </a:r>
                    </a:p>
                  </a:txBody>
                  <a:tcPr marL="8343" marR="8343" marT="834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6,7%</a:t>
                      </a:r>
                    </a:p>
                  </a:txBody>
                  <a:tcPr marL="8343" marR="8343" marT="834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003402408"/>
                  </a:ext>
                </a:extLst>
              </a:tr>
              <a:tr h="143690">
                <a:tc>
                  <a:txBody>
                    <a:bodyPr/>
                    <a:lstStyle/>
                    <a:p>
                      <a:pPr algn="ctr" fontAlgn="ctr"/>
                      <a:r>
                        <a:rPr lang="es-CL" sz="800" b="1" i="0" u="none" strike="noStrike">
                          <a:solidFill>
                            <a:srgbClr val="000000"/>
                          </a:solidFill>
                          <a:effectLst/>
                          <a:latin typeface="Calibri" panose="020F0502020204030204" pitchFamily="34" charset="0"/>
                        </a:rPr>
                        <a:t>24</a:t>
                      </a:r>
                    </a:p>
                  </a:txBody>
                  <a:tcPr marL="8343" marR="8343" marT="834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343" marR="8343" marT="834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343" marR="8343" marT="834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TRANSFERENCIAS CORRIENTES                                                       </a:t>
                      </a:r>
                    </a:p>
                  </a:txBody>
                  <a:tcPr marL="8343" marR="8343" marT="834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59.105.911 </a:t>
                      </a:r>
                    </a:p>
                  </a:txBody>
                  <a:tcPr marL="8343" marR="8343" marT="834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59.105.911 </a:t>
                      </a:r>
                    </a:p>
                  </a:txBody>
                  <a:tcPr marL="8343" marR="8343" marT="834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 </a:t>
                      </a:r>
                    </a:p>
                  </a:txBody>
                  <a:tcPr marL="8343" marR="8343" marT="834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5.000</a:t>
                      </a:r>
                    </a:p>
                  </a:txBody>
                  <a:tcPr marL="8343" marR="8343" marT="834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0,0%</a:t>
                      </a:r>
                    </a:p>
                  </a:txBody>
                  <a:tcPr marL="8343" marR="8343" marT="834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0,0%</a:t>
                      </a:r>
                    </a:p>
                  </a:txBody>
                  <a:tcPr marL="8343" marR="8343" marT="834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619115244"/>
                  </a:ext>
                </a:extLst>
              </a:tr>
              <a:tr h="143690">
                <a:tc>
                  <a:txBody>
                    <a:bodyPr/>
                    <a:lstStyle/>
                    <a:p>
                      <a:pPr algn="ctr" fontAlgn="ctr"/>
                      <a:r>
                        <a:rPr lang="es-CL" sz="800" b="1" i="0" u="none" strike="noStrike">
                          <a:solidFill>
                            <a:srgbClr val="000000"/>
                          </a:solidFill>
                          <a:effectLst/>
                          <a:latin typeface="Calibri" panose="020F0502020204030204" pitchFamily="34" charset="0"/>
                        </a:rPr>
                        <a:t>  </a:t>
                      </a:r>
                    </a:p>
                  </a:txBody>
                  <a:tcPr marL="8343" marR="8343" marT="834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03 </a:t>
                      </a:r>
                    </a:p>
                  </a:txBody>
                  <a:tcPr marL="8343" marR="8343" marT="834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343" marR="8343" marT="834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A Otras Entidades Públicas                                                      </a:t>
                      </a:r>
                    </a:p>
                  </a:txBody>
                  <a:tcPr marL="8343" marR="8343" marT="834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566.500 </a:t>
                      </a:r>
                    </a:p>
                  </a:txBody>
                  <a:tcPr marL="8343" marR="8343" marT="834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566.500 </a:t>
                      </a:r>
                    </a:p>
                  </a:txBody>
                  <a:tcPr marL="8343" marR="8343" marT="834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343" marR="8343" marT="834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5.000</a:t>
                      </a:r>
                    </a:p>
                  </a:txBody>
                  <a:tcPr marL="8343" marR="8343" marT="834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0,9%</a:t>
                      </a:r>
                    </a:p>
                  </a:txBody>
                  <a:tcPr marL="8343" marR="8343" marT="834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0,9%</a:t>
                      </a:r>
                    </a:p>
                  </a:txBody>
                  <a:tcPr marL="8343" marR="8343" marT="834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882592632"/>
                  </a:ext>
                </a:extLst>
              </a:tr>
              <a:tr h="143690">
                <a:tc>
                  <a:txBody>
                    <a:bodyPr/>
                    <a:lstStyle/>
                    <a:p>
                      <a:pPr algn="ctr" fontAlgn="ctr"/>
                      <a:r>
                        <a:rPr lang="es-CL" sz="800" b="0" i="0" u="none" strike="noStrike">
                          <a:solidFill>
                            <a:srgbClr val="000000"/>
                          </a:solidFill>
                          <a:effectLst/>
                          <a:latin typeface="Calibri" panose="020F0502020204030204" pitchFamily="34" charset="0"/>
                        </a:rPr>
                        <a:t>  </a:t>
                      </a:r>
                    </a:p>
                  </a:txBody>
                  <a:tcPr marL="8343" marR="8343" marT="834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343" marR="8343" marT="834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010 </a:t>
                      </a:r>
                    </a:p>
                  </a:txBody>
                  <a:tcPr marL="8343" marR="8343" marT="834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Prospectiva y Política Energética y Desarrollo Sustentable                                                                                                                                                                                                </a:t>
                      </a:r>
                    </a:p>
                  </a:txBody>
                  <a:tcPr marL="8343" marR="8343" marT="834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566.500 </a:t>
                      </a:r>
                    </a:p>
                  </a:txBody>
                  <a:tcPr marL="8343" marR="8343" marT="834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566.500 </a:t>
                      </a:r>
                    </a:p>
                  </a:txBody>
                  <a:tcPr marL="8343" marR="8343" marT="834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343" marR="8343" marT="834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5.000</a:t>
                      </a:r>
                    </a:p>
                  </a:txBody>
                  <a:tcPr marL="8343" marR="8343" marT="834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0,9%</a:t>
                      </a:r>
                    </a:p>
                  </a:txBody>
                  <a:tcPr marL="8343" marR="8343" marT="834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0,9%</a:t>
                      </a:r>
                    </a:p>
                  </a:txBody>
                  <a:tcPr marL="8343" marR="8343" marT="834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649705751"/>
                  </a:ext>
                </a:extLst>
              </a:tr>
              <a:tr h="143690">
                <a:tc>
                  <a:txBody>
                    <a:bodyPr/>
                    <a:lstStyle/>
                    <a:p>
                      <a:pPr algn="ctr" fontAlgn="ctr"/>
                      <a:r>
                        <a:rPr lang="es-CL" sz="800" b="0" i="0" u="none" strike="noStrike">
                          <a:solidFill>
                            <a:srgbClr val="000000"/>
                          </a:solidFill>
                          <a:effectLst/>
                          <a:latin typeface="Calibri" panose="020F0502020204030204" pitchFamily="34" charset="0"/>
                        </a:rPr>
                        <a:t>  </a:t>
                      </a:r>
                    </a:p>
                  </a:txBody>
                  <a:tcPr marL="8343" marR="8343" marT="834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04 </a:t>
                      </a:r>
                    </a:p>
                  </a:txBody>
                  <a:tcPr marL="8343" marR="8343" marT="834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343" marR="8343" marT="834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A Empresas Públicas no Financieras                                              </a:t>
                      </a:r>
                    </a:p>
                  </a:txBody>
                  <a:tcPr marL="8343" marR="8343" marT="834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58.521.878 </a:t>
                      </a:r>
                    </a:p>
                  </a:txBody>
                  <a:tcPr marL="8343" marR="8343" marT="834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58.521.878 </a:t>
                      </a:r>
                    </a:p>
                  </a:txBody>
                  <a:tcPr marL="8343" marR="8343" marT="834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343" marR="8343" marT="834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a:t>
                      </a:r>
                    </a:p>
                  </a:txBody>
                  <a:tcPr marL="8343" marR="8343" marT="834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8343" marR="8343" marT="834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8343" marR="8343" marT="834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625095123"/>
                  </a:ext>
                </a:extLst>
              </a:tr>
              <a:tr h="143690">
                <a:tc>
                  <a:txBody>
                    <a:bodyPr/>
                    <a:lstStyle/>
                    <a:p>
                      <a:pPr algn="ctr" fontAlgn="ctr"/>
                      <a:r>
                        <a:rPr lang="es-CL" sz="800" b="0" i="0" u="none" strike="noStrike">
                          <a:solidFill>
                            <a:srgbClr val="000000"/>
                          </a:solidFill>
                          <a:effectLst/>
                          <a:latin typeface="Calibri" panose="020F0502020204030204" pitchFamily="34" charset="0"/>
                        </a:rPr>
                        <a:t>  </a:t>
                      </a:r>
                    </a:p>
                  </a:txBody>
                  <a:tcPr marL="8343" marR="8343" marT="834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343" marR="8343" marT="834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001 </a:t>
                      </a:r>
                    </a:p>
                  </a:txBody>
                  <a:tcPr marL="8343" marR="8343" marT="834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Empresa Nacional del Petróleo                                                                                                                                                                                                                             </a:t>
                      </a:r>
                    </a:p>
                  </a:txBody>
                  <a:tcPr marL="8343" marR="8343" marT="834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58.521.878 </a:t>
                      </a:r>
                    </a:p>
                  </a:txBody>
                  <a:tcPr marL="8343" marR="8343" marT="834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58.521.878 </a:t>
                      </a:r>
                    </a:p>
                  </a:txBody>
                  <a:tcPr marL="8343" marR="8343" marT="834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343" marR="8343" marT="834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a:t>
                      </a:r>
                    </a:p>
                  </a:txBody>
                  <a:tcPr marL="8343" marR="8343" marT="834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8343" marR="8343" marT="834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8343" marR="8343" marT="834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580560232"/>
                  </a:ext>
                </a:extLst>
              </a:tr>
              <a:tr h="143690">
                <a:tc>
                  <a:txBody>
                    <a:bodyPr/>
                    <a:lstStyle/>
                    <a:p>
                      <a:pPr algn="ctr" fontAlgn="ctr"/>
                      <a:r>
                        <a:rPr lang="es-CL" sz="800" b="0" i="0" u="none" strike="noStrike">
                          <a:solidFill>
                            <a:srgbClr val="000000"/>
                          </a:solidFill>
                          <a:effectLst/>
                          <a:latin typeface="Calibri" panose="020F0502020204030204" pitchFamily="34" charset="0"/>
                        </a:rPr>
                        <a:t>  </a:t>
                      </a:r>
                    </a:p>
                  </a:txBody>
                  <a:tcPr marL="8343" marR="8343" marT="834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07 </a:t>
                      </a:r>
                    </a:p>
                  </a:txBody>
                  <a:tcPr marL="8343" marR="8343" marT="834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343" marR="8343" marT="834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A Organismos Internacionales                                                    </a:t>
                      </a:r>
                    </a:p>
                  </a:txBody>
                  <a:tcPr marL="8343" marR="8343" marT="834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17.533 </a:t>
                      </a:r>
                    </a:p>
                  </a:txBody>
                  <a:tcPr marL="8343" marR="8343" marT="834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17.533 </a:t>
                      </a:r>
                    </a:p>
                  </a:txBody>
                  <a:tcPr marL="8343" marR="8343" marT="834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343" marR="8343" marT="834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a:t>
                      </a:r>
                    </a:p>
                  </a:txBody>
                  <a:tcPr marL="8343" marR="8343" marT="834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8343" marR="8343" marT="834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8343" marR="8343" marT="834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109909837"/>
                  </a:ext>
                </a:extLst>
              </a:tr>
              <a:tr h="143690">
                <a:tc>
                  <a:txBody>
                    <a:bodyPr/>
                    <a:lstStyle/>
                    <a:p>
                      <a:pPr algn="ctr" fontAlgn="ctr"/>
                      <a:r>
                        <a:rPr lang="es-CL" sz="800" b="0" i="0" u="none" strike="noStrike">
                          <a:solidFill>
                            <a:srgbClr val="000000"/>
                          </a:solidFill>
                          <a:effectLst/>
                          <a:latin typeface="Calibri" panose="020F0502020204030204" pitchFamily="34" charset="0"/>
                        </a:rPr>
                        <a:t>  </a:t>
                      </a:r>
                    </a:p>
                  </a:txBody>
                  <a:tcPr marL="8343" marR="8343" marT="834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343" marR="8343" marT="834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002 </a:t>
                      </a:r>
                    </a:p>
                  </a:txBody>
                  <a:tcPr marL="8343" marR="8343" marT="834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Agencia Internacional de Energía                                                                                                                                                                                                                          </a:t>
                      </a:r>
                    </a:p>
                  </a:txBody>
                  <a:tcPr marL="8343" marR="8343" marT="834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17.533 </a:t>
                      </a:r>
                    </a:p>
                  </a:txBody>
                  <a:tcPr marL="8343" marR="8343" marT="834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17.533 </a:t>
                      </a:r>
                    </a:p>
                  </a:txBody>
                  <a:tcPr marL="8343" marR="8343" marT="834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343" marR="8343" marT="834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a:t>
                      </a:r>
                    </a:p>
                  </a:txBody>
                  <a:tcPr marL="8343" marR="8343" marT="834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8343" marR="8343" marT="834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8343" marR="8343" marT="834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70657718"/>
                  </a:ext>
                </a:extLst>
              </a:tr>
              <a:tr h="143690">
                <a:tc>
                  <a:txBody>
                    <a:bodyPr/>
                    <a:lstStyle/>
                    <a:p>
                      <a:pPr algn="ctr" fontAlgn="ctr"/>
                      <a:r>
                        <a:rPr lang="es-CL" sz="800" b="1" i="0" u="none" strike="noStrike">
                          <a:solidFill>
                            <a:srgbClr val="000000"/>
                          </a:solidFill>
                          <a:effectLst/>
                          <a:latin typeface="Calibri" panose="020F0502020204030204" pitchFamily="34" charset="0"/>
                        </a:rPr>
                        <a:t>29</a:t>
                      </a:r>
                    </a:p>
                  </a:txBody>
                  <a:tcPr marL="8343" marR="8343" marT="834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343" marR="8343" marT="834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343" marR="8343" marT="834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ADQUISICIÓN DE ACTIVOS NO FINANCIEROS                                           </a:t>
                      </a:r>
                    </a:p>
                  </a:txBody>
                  <a:tcPr marL="8343" marR="8343" marT="834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349.685 </a:t>
                      </a:r>
                    </a:p>
                  </a:txBody>
                  <a:tcPr marL="8343" marR="8343" marT="834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349.685 </a:t>
                      </a:r>
                    </a:p>
                  </a:txBody>
                  <a:tcPr marL="8343" marR="8343" marT="834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 </a:t>
                      </a:r>
                    </a:p>
                  </a:txBody>
                  <a:tcPr marL="8343" marR="8343" marT="834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36.335</a:t>
                      </a:r>
                    </a:p>
                  </a:txBody>
                  <a:tcPr marL="8343" marR="8343" marT="834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10,4%</a:t>
                      </a:r>
                    </a:p>
                  </a:txBody>
                  <a:tcPr marL="8343" marR="8343" marT="834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10,4%</a:t>
                      </a:r>
                    </a:p>
                  </a:txBody>
                  <a:tcPr marL="8343" marR="8343" marT="834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4217370811"/>
                  </a:ext>
                </a:extLst>
              </a:tr>
              <a:tr h="143690">
                <a:tc>
                  <a:txBody>
                    <a:bodyPr/>
                    <a:lstStyle/>
                    <a:p>
                      <a:pPr algn="ctr" fontAlgn="ctr"/>
                      <a:r>
                        <a:rPr lang="es-CL" sz="800" b="0" i="0" u="none" strike="noStrike">
                          <a:solidFill>
                            <a:srgbClr val="000000"/>
                          </a:solidFill>
                          <a:effectLst/>
                          <a:latin typeface="Calibri" panose="020F0502020204030204" pitchFamily="34" charset="0"/>
                        </a:rPr>
                        <a:t>  </a:t>
                      </a:r>
                    </a:p>
                  </a:txBody>
                  <a:tcPr marL="8343" marR="8343" marT="834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03 </a:t>
                      </a:r>
                    </a:p>
                  </a:txBody>
                  <a:tcPr marL="8343" marR="8343" marT="834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343" marR="8343" marT="834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Vehículos                                                                       </a:t>
                      </a:r>
                    </a:p>
                  </a:txBody>
                  <a:tcPr marL="8343" marR="8343" marT="834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95.790 </a:t>
                      </a:r>
                    </a:p>
                  </a:txBody>
                  <a:tcPr marL="8343" marR="8343" marT="834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95.790 </a:t>
                      </a:r>
                    </a:p>
                  </a:txBody>
                  <a:tcPr marL="8343" marR="8343" marT="834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343" marR="8343" marT="834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a:t>
                      </a:r>
                    </a:p>
                  </a:txBody>
                  <a:tcPr marL="8343" marR="8343" marT="834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8343" marR="8343" marT="834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8343" marR="8343" marT="834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616385658"/>
                  </a:ext>
                </a:extLst>
              </a:tr>
              <a:tr h="143690">
                <a:tc>
                  <a:txBody>
                    <a:bodyPr/>
                    <a:lstStyle/>
                    <a:p>
                      <a:pPr algn="ctr" fontAlgn="ctr"/>
                      <a:r>
                        <a:rPr lang="es-CL" sz="800" b="0" i="0" u="none" strike="noStrike">
                          <a:solidFill>
                            <a:srgbClr val="000000"/>
                          </a:solidFill>
                          <a:effectLst/>
                          <a:latin typeface="Calibri" panose="020F0502020204030204" pitchFamily="34" charset="0"/>
                        </a:rPr>
                        <a:t>  </a:t>
                      </a:r>
                    </a:p>
                  </a:txBody>
                  <a:tcPr marL="8343" marR="8343" marT="834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04 </a:t>
                      </a:r>
                    </a:p>
                  </a:txBody>
                  <a:tcPr marL="8343" marR="8343" marT="834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343" marR="8343" marT="834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Mobiliario y Otros                                                              </a:t>
                      </a:r>
                    </a:p>
                  </a:txBody>
                  <a:tcPr marL="8343" marR="8343" marT="834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5.150 </a:t>
                      </a:r>
                    </a:p>
                  </a:txBody>
                  <a:tcPr marL="8343" marR="8343" marT="834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5.150 </a:t>
                      </a:r>
                    </a:p>
                  </a:txBody>
                  <a:tcPr marL="8343" marR="8343" marT="834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343" marR="8343" marT="834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a:t>
                      </a:r>
                    </a:p>
                  </a:txBody>
                  <a:tcPr marL="8343" marR="8343" marT="834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8343" marR="8343" marT="834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8343" marR="8343" marT="834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361186515"/>
                  </a:ext>
                </a:extLst>
              </a:tr>
              <a:tr h="143690">
                <a:tc>
                  <a:txBody>
                    <a:bodyPr/>
                    <a:lstStyle/>
                    <a:p>
                      <a:pPr algn="ctr" fontAlgn="ctr"/>
                      <a:r>
                        <a:rPr lang="es-CL" sz="800" b="0" i="0" u="none" strike="noStrike">
                          <a:solidFill>
                            <a:srgbClr val="000000"/>
                          </a:solidFill>
                          <a:effectLst/>
                          <a:latin typeface="Calibri" panose="020F0502020204030204" pitchFamily="34" charset="0"/>
                        </a:rPr>
                        <a:t>  </a:t>
                      </a:r>
                    </a:p>
                  </a:txBody>
                  <a:tcPr marL="8343" marR="8343" marT="834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06 </a:t>
                      </a:r>
                    </a:p>
                  </a:txBody>
                  <a:tcPr marL="8343" marR="8343" marT="834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343" marR="8343" marT="834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Equipos Informáticos                                                            </a:t>
                      </a:r>
                    </a:p>
                  </a:txBody>
                  <a:tcPr marL="8343" marR="8343" marT="834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92.700 </a:t>
                      </a:r>
                    </a:p>
                  </a:txBody>
                  <a:tcPr marL="8343" marR="8343" marT="834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92.700 </a:t>
                      </a:r>
                    </a:p>
                  </a:txBody>
                  <a:tcPr marL="8343" marR="8343" marT="834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343" marR="8343" marT="834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1.793</a:t>
                      </a:r>
                    </a:p>
                  </a:txBody>
                  <a:tcPr marL="8343" marR="8343" marT="834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1,9%</a:t>
                      </a:r>
                    </a:p>
                  </a:txBody>
                  <a:tcPr marL="8343" marR="8343" marT="834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1,9%</a:t>
                      </a:r>
                    </a:p>
                  </a:txBody>
                  <a:tcPr marL="8343" marR="8343" marT="834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689879348"/>
                  </a:ext>
                </a:extLst>
              </a:tr>
              <a:tr h="143690">
                <a:tc>
                  <a:txBody>
                    <a:bodyPr/>
                    <a:lstStyle/>
                    <a:p>
                      <a:pPr algn="ctr" fontAlgn="ctr"/>
                      <a:r>
                        <a:rPr lang="es-CL" sz="800" b="0" i="0" u="none" strike="noStrike">
                          <a:solidFill>
                            <a:srgbClr val="000000"/>
                          </a:solidFill>
                          <a:effectLst/>
                          <a:latin typeface="Calibri" panose="020F0502020204030204" pitchFamily="34" charset="0"/>
                        </a:rPr>
                        <a:t>  </a:t>
                      </a:r>
                    </a:p>
                  </a:txBody>
                  <a:tcPr marL="8343" marR="8343" marT="834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07 </a:t>
                      </a:r>
                    </a:p>
                  </a:txBody>
                  <a:tcPr marL="8343" marR="8343" marT="834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343" marR="8343" marT="834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Programas Informáticos                                                          </a:t>
                      </a:r>
                    </a:p>
                  </a:txBody>
                  <a:tcPr marL="8343" marR="8343" marT="834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156.045 </a:t>
                      </a:r>
                    </a:p>
                  </a:txBody>
                  <a:tcPr marL="8343" marR="8343" marT="834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156.045 </a:t>
                      </a:r>
                    </a:p>
                  </a:txBody>
                  <a:tcPr marL="8343" marR="8343" marT="834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343" marR="8343" marT="834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34.542</a:t>
                      </a:r>
                    </a:p>
                  </a:txBody>
                  <a:tcPr marL="8343" marR="8343" marT="834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22,1%</a:t>
                      </a:r>
                    </a:p>
                  </a:txBody>
                  <a:tcPr marL="8343" marR="8343" marT="834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22,1%</a:t>
                      </a:r>
                    </a:p>
                  </a:txBody>
                  <a:tcPr marL="8343" marR="8343" marT="834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017169213"/>
                  </a:ext>
                </a:extLst>
              </a:tr>
              <a:tr h="152670">
                <a:tc>
                  <a:txBody>
                    <a:bodyPr/>
                    <a:lstStyle/>
                    <a:p>
                      <a:pPr algn="ctr" fontAlgn="ctr"/>
                      <a:r>
                        <a:rPr lang="es-CL" sz="800" b="1" i="0" u="none" strike="noStrike">
                          <a:solidFill>
                            <a:srgbClr val="000000"/>
                          </a:solidFill>
                          <a:effectLst/>
                          <a:latin typeface="Calibri" panose="020F0502020204030204" pitchFamily="34" charset="0"/>
                        </a:rPr>
                        <a:t>34</a:t>
                      </a:r>
                    </a:p>
                  </a:txBody>
                  <a:tcPr marL="8343" marR="8343" marT="834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343" marR="8343" marT="834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343" marR="8343" marT="834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SERVICIO DE LA DEUDA                                                            </a:t>
                      </a:r>
                    </a:p>
                  </a:txBody>
                  <a:tcPr marL="8343" marR="8343" marT="834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425.858 </a:t>
                      </a:r>
                    </a:p>
                  </a:txBody>
                  <a:tcPr marL="8343" marR="8343" marT="834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425.858 </a:t>
                      </a:r>
                    </a:p>
                  </a:txBody>
                  <a:tcPr marL="8343" marR="8343" marT="834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 </a:t>
                      </a:r>
                    </a:p>
                  </a:txBody>
                  <a:tcPr marL="8343" marR="8343" marT="834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a:t>
                      </a:r>
                    </a:p>
                  </a:txBody>
                  <a:tcPr marL="8343" marR="8343" marT="834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0,0%</a:t>
                      </a:r>
                    </a:p>
                  </a:txBody>
                  <a:tcPr marL="8343" marR="8343" marT="834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0,0%</a:t>
                      </a:r>
                    </a:p>
                  </a:txBody>
                  <a:tcPr marL="8343" marR="8343" marT="834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876464250"/>
                  </a:ext>
                </a:extLst>
              </a:tr>
              <a:tr h="143690">
                <a:tc>
                  <a:txBody>
                    <a:bodyPr/>
                    <a:lstStyle/>
                    <a:p>
                      <a:pPr algn="ctr" fontAlgn="ctr"/>
                      <a:r>
                        <a:rPr lang="es-CL" sz="800" b="0" i="0" u="none" strike="noStrike">
                          <a:solidFill>
                            <a:srgbClr val="000000"/>
                          </a:solidFill>
                          <a:effectLst/>
                          <a:latin typeface="Calibri" panose="020F0502020204030204" pitchFamily="34" charset="0"/>
                        </a:rPr>
                        <a:t>  </a:t>
                      </a:r>
                    </a:p>
                  </a:txBody>
                  <a:tcPr marL="8343" marR="8343" marT="834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01 </a:t>
                      </a:r>
                    </a:p>
                  </a:txBody>
                  <a:tcPr marL="8343" marR="8343" marT="834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343" marR="8343" marT="834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Amortización Deuda Interna                                                      </a:t>
                      </a:r>
                    </a:p>
                  </a:txBody>
                  <a:tcPr marL="8343" marR="8343" marT="834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378.404 </a:t>
                      </a:r>
                    </a:p>
                  </a:txBody>
                  <a:tcPr marL="8343" marR="8343" marT="834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378.404 </a:t>
                      </a:r>
                    </a:p>
                  </a:txBody>
                  <a:tcPr marL="8343" marR="8343" marT="834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343" marR="8343" marT="834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a:t>
                      </a:r>
                    </a:p>
                  </a:txBody>
                  <a:tcPr marL="8343" marR="8343" marT="834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8343" marR="8343" marT="834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8343" marR="8343" marT="834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281684761"/>
                  </a:ext>
                </a:extLst>
              </a:tr>
              <a:tr h="143690">
                <a:tc>
                  <a:txBody>
                    <a:bodyPr/>
                    <a:lstStyle/>
                    <a:p>
                      <a:pPr algn="ctr" fontAlgn="ctr"/>
                      <a:r>
                        <a:rPr lang="es-CL" sz="800" b="0" i="0" u="none" strike="noStrike">
                          <a:solidFill>
                            <a:srgbClr val="000000"/>
                          </a:solidFill>
                          <a:effectLst/>
                          <a:latin typeface="Calibri" panose="020F0502020204030204" pitchFamily="34" charset="0"/>
                        </a:rPr>
                        <a:t>  </a:t>
                      </a:r>
                    </a:p>
                  </a:txBody>
                  <a:tcPr marL="8343" marR="8343" marT="834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03 </a:t>
                      </a:r>
                    </a:p>
                  </a:txBody>
                  <a:tcPr marL="8343" marR="8343" marT="8343"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343" marR="8343" marT="8343"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Intereses Deuda Interna                                                         </a:t>
                      </a:r>
                    </a:p>
                  </a:txBody>
                  <a:tcPr marL="8343" marR="8343" marT="834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47.454 </a:t>
                      </a:r>
                    </a:p>
                  </a:txBody>
                  <a:tcPr marL="8343" marR="8343" marT="834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47.454 </a:t>
                      </a:r>
                    </a:p>
                  </a:txBody>
                  <a:tcPr marL="8343" marR="8343" marT="8343"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343" marR="8343" marT="834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a:t>
                      </a:r>
                    </a:p>
                  </a:txBody>
                  <a:tcPr marL="8343" marR="8343" marT="834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8343" marR="8343" marT="8343"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dirty="0">
                          <a:solidFill>
                            <a:srgbClr val="000000"/>
                          </a:solidFill>
                          <a:effectLst/>
                          <a:latin typeface="Calibri" panose="020F0502020204030204" pitchFamily="34" charset="0"/>
                        </a:rPr>
                        <a:t>0,0%</a:t>
                      </a:r>
                    </a:p>
                  </a:txBody>
                  <a:tcPr marL="8343" marR="8343" marT="834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extLst>
                  <a:ext uri="{0D108BD9-81ED-4DB2-BD59-A6C34878D82A}">
                    <a16:rowId xmlns:a16="http://schemas.microsoft.com/office/drawing/2014/main" val="1992358615"/>
                  </a:ext>
                </a:extLst>
              </a:tr>
            </a:tbl>
          </a:graphicData>
        </a:graphic>
      </p:graphicFrame>
    </p:spTree>
    <p:extLst>
      <p:ext uri="{BB962C8B-B14F-4D97-AF65-F5344CB8AC3E}">
        <p14:creationId xmlns:p14="http://schemas.microsoft.com/office/powerpoint/2010/main" val="199951152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11"/>
          </p:nvPr>
        </p:nvSpPr>
        <p:spPr>
          <a:xfrm>
            <a:off x="414338" y="3951316"/>
            <a:ext cx="6696426" cy="263819"/>
          </a:xfrm>
        </p:spPr>
        <p:txBody>
          <a:bodyPr/>
          <a:lstStyle/>
          <a:p>
            <a:r>
              <a:rPr lang="es-CL" sz="1050" b="1" dirty="0">
                <a:solidFill>
                  <a:prstClr val="black"/>
                </a:solidFill>
              </a:rPr>
              <a:t>Fuente</a:t>
            </a:r>
            <a:r>
              <a:rPr lang="es-CL" sz="1050" dirty="0">
                <a:solidFill>
                  <a:prstClr val="black"/>
                </a:solidFill>
              </a:rPr>
              <a:t>: Elaboración propia en base  a Informes de ejecución presupuestaria mensual de DIPRES</a:t>
            </a:r>
          </a:p>
        </p:txBody>
      </p:sp>
      <p:sp>
        <p:nvSpPr>
          <p:cNvPr id="5" name="4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13</a:t>
            </a:fld>
            <a:endParaRPr lang="es-CL">
              <a:solidFill>
                <a:prstClr val="black">
                  <a:tint val="75000"/>
                </a:prstClr>
              </a:solidFill>
            </a:endParaRPr>
          </a:p>
        </p:txBody>
      </p:sp>
      <p:sp>
        <p:nvSpPr>
          <p:cNvPr id="8" name="1 Título"/>
          <p:cNvSpPr txBox="1">
            <a:spLocks/>
          </p:cNvSpPr>
          <p:nvPr/>
        </p:nvSpPr>
        <p:spPr>
          <a:xfrm>
            <a:off x="323528" y="1570044"/>
            <a:ext cx="7034032" cy="383332"/>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pPr>
              <a:spcBef>
                <a:spcPts val="0"/>
              </a:spcBef>
            </a:pPr>
            <a:r>
              <a:rPr lang="es-CL" sz="1200" b="1" dirty="0">
                <a:solidFill>
                  <a:prstClr val="black"/>
                </a:solidFill>
                <a:ea typeface="Verdana" pitchFamily="34" charset="0"/>
                <a:cs typeface="Verdana" pitchFamily="34" charset="0"/>
              </a:rPr>
              <a:t>en miles de pesos de 2019                                                                                                </a:t>
            </a:r>
          </a:p>
        </p:txBody>
      </p:sp>
      <p:sp>
        <p:nvSpPr>
          <p:cNvPr id="9" name="1 Título"/>
          <p:cNvSpPr>
            <a:spLocks noGrp="1"/>
          </p:cNvSpPr>
          <p:nvPr>
            <p:ph type="title"/>
          </p:nvPr>
        </p:nvSpPr>
        <p:spPr>
          <a:xfrm>
            <a:off x="414338" y="456346"/>
            <a:ext cx="8210798" cy="837314"/>
          </a:xfr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p>
            <a:pPr algn="ctr" defTabSz="733425" fontAlgn="base">
              <a:spcAft>
                <a:spcPct val="0"/>
              </a:spcAft>
            </a:pPr>
            <a:r>
              <a:rPr lang="es-CL" sz="1600" b="1" dirty="0">
                <a:solidFill>
                  <a:schemeClr val="tx1"/>
                </a:solidFill>
                <a:ea typeface="Verdana" pitchFamily="34" charset="0"/>
                <a:cs typeface="Verdana" pitchFamily="34" charset="0"/>
              </a:rPr>
              <a:t>EJECUCIÓN ACUMULADA DE GASTOS A MARZO DE 2019 </a:t>
            </a:r>
            <a:br>
              <a:rPr lang="es-CL" sz="1600" b="1" dirty="0">
                <a:solidFill>
                  <a:schemeClr val="tx1"/>
                </a:solidFill>
                <a:ea typeface="Verdana" pitchFamily="34" charset="0"/>
                <a:cs typeface="Verdana" pitchFamily="34" charset="0"/>
              </a:rPr>
            </a:br>
            <a:r>
              <a:rPr lang="es-CL" sz="1600" b="1" dirty="0">
                <a:solidFill>
                  <a:schemeClr val="tx1"/>
                </a:solidFill>
                <a:ea typeface="Verdana" pitchFamily="34" charset="0"/>
                <a:cs typeface="Verdana" pitchFamily="34" charset="0"/>
              </a:rPr>
              <a:t>PARTIDA 24. CAPÍTULO 01. PROGRAMA 03:  </a:t>
            </a:r>
            <a:r>
              <a:rPr lang="es-CL" sz="1600" b="1" dirty="0">
                <a:solidFill>
                  <a:prstClr val="black"/>
                </a:solidFill>
                <a:ea typeface="Verdana" pitchFamily="34" charset="0"/>
                <a:cs typeface="Verdana" pitchFamily="34" charset="0"/>
              </a:rPr>
              <a:t>APOYO AL DESARROLLO DE ENERGÍAS RENOVABLES NO CONVENCIONALES</a:t>
            </a:r>
            <a:endParaRPr lang="es-CL" sz="1600" b="1" dirty="0">
              <a:solidFill>
                <a:schemeClr val="tx1"/>
              </a:solidFill>
              <a:ea typeface="Verdana" pitchFamily="34" charset="0"/>
              <a:cs typeface="Verdana" pitchFamily="34" charset="0"/>
            </a:endParaRPr>
          </a:p>
        </p:txBody>
      </p:sp>
      <p:graphicFrame>
        <p:nvGraphicFramePr>
          <p:cNvPr id="3" name="Tabla 2">
            <a:extLst>
              <a:ext uri="{FF2B5EF4-FFF2-40B4-BE49-F238E27FC236}">
                <a16:creationId xmlns:a16="http://schemas.microsoft.com/office/drawing/2014/main" id="{EC6EA9E1-9F49-495A-9A2F-0E2487B0C345}"/>
              </a:ext>
            </a:extLst>
          </p:cNvPr>
          <p:cNvGraphicFramePr>
            <a:graphicFrameLocks noGrp="1"/>
          </p:cNvGraphicFramePr>
          <p:nvPr>
            <p:extLst>
              <p:ext uri="{D42A27DB-BD31-4B8C-83A1-F6EECF244321}">
                <p14:modId xmlns:p14="http://schemas.microsoft.com/office/powerpoint/2010/main" val="1434328192"/>
              </p:ext>
            </p:extLst>
          </p:nvPr>
        </p:nvGraphicFramePr>
        <p:xfrm>
          <a:off x="435028" y="1895899"/>
          <a:ext cx="8190108" cy="1993381"/>
        </p:xfrm>
        <a:graphic>
          <a:graphicData uri="http://schemas.openxmlformats.org/drawingml/2006/table">
            <a:tbl>
              <a:tblPr/>
              <a:tblGrid>
                <a:gridCol w="711260">
                  <a:extLst>
                    <a:ext uri="{9D8B030D-6E8A-4147-A177-3AD203B41FA5}">
                      <a16:colId xmlns:a16="http://schemas.microsoft.com/office/drawing/2014/main" val="2961419002"/>
                    </a:ext>
                  </a:extLst>
                </a:gridCol>
                <a:gridCol w="262741">
                  <a:extLst>
                    <a:ext uri="{9D8B030D-6E8A-4147-A177-3AD203B41FA5}">
                      <a16:colId xmlns:a16="http://schemas.microsoft.com/office/drawing/2014/main" val="3397052867"/>
                    </a:ext>
                  </a:extLst>
                </a:gridCol>
                <a:gridCol w="262741">
                  <a:extLst>
                    <a:ext uri="{9D8B030D-6E8A-4147-A177-3AD203B41FA5}">
                      <a16:colId xmlns:a16="http://schemas.microsoft.com/office/drawing/2014/main" val="3722730690"/>
                    </a:ext>
                  </a:extLst>
                </a:gridCol>
                <a:gridCol w="2823810">
                  <a:extLst>
                    <a:ext uri="{9D8B030D-6E8A-4147-A177-3AD203B41FA5}">
                      <a16:colId xmlns:a16="http://schemas.microsoft.com/office/drawing/2014/main" val="2295293819"/>
                    </a:ext>
                  </a:extLst>
                </a:gridCol>
                <a:gridCol w="711260">
                  <a:extLst>
                    <a:ext uri="{9D8B030D-6E8A-4147-A177-3AD203B41FA5}">
                      <a16:colId xmlns:a16="http://schemas.microsoft.com/office/drawing/2014/main" val="1699620118"/>
                    </a:ext>
                  </a:extLst>
                </a:gridCol>
                <a:gridCol w="711260">
                  <a:extLst>
                    <a:ext uri="{9D8B030D-6E8A-4147-A177-3AD203B41FA5}">
                      <a16:colId xmlns:a16="http://schemas.microsoft.com/office/drawing/2014/main" val="3974101832"/>
                    </a:ext>
                  </a:extLst>
                </a:gridCol>
                <a:gridCol w="711260">
                  <a:extLst>
                    <a:ext uri="{9D8B030D-6E8A-4147-A177-3AD203B41FA5}">
                      <a16:colId xmlns:a16="http://schemas.microsoft.com/office/drawing/2014/main" val="1280752619"/>
                    </a:ext>
                  </a:extLst>
                </a:gridCol>
                <a:gridCol w="711260">
                  <a:extLst>
                    <a:ext uri="{9D8B030D-6E8A-4147-A177-3AD203B41FA5}">
                      <a16:colId xmlns:a16="http://schemas.microsoft.com/office/drawing/2014/main" val="1011848976"/>
                    </a:ext>
                  </a:extLst>
                </a:gridCol>
                <a:gridCol w="647566">
                  <a:extLst>
                    <a:ext uri="{9D8B030D-6E8A-4147-A177-3AD203B41FA5}">
                      <a16:colId xmlns:a16="http://schemas.microsoft.com/office/drawing/2014/main" val="1088741898"/>
                    </a:ext>
                  </a:extLst>
                </a:gridCol>
                <a:gridCol w="636950">
                  <a:extLst>
                    <a:ext uri="{9D8B030D-6E8A-4147-A177-3AD203B41FA5}">
                      <a16:colId xmlns:a16="http://schemas.microsoft.com/office/drawing/2014/main" val="2907962589"/>
                    </a:ext>
                  </a:extLst>
                </a:gridCol>
              </a:tblGrid>
              <a:tr h="138793">
                <a:tc rowSpan="2" gridSpan="4">
                  <a:txBody>
                    <a:bodyPr/>
                    <a:lstStyle/>
                    <a:p>
                      <a:pPr algn="ctr" fontAlgn="ctr"/>
                      <a:r>
                        <a:rPr lang="es-CL" sz="800" b="1" i="0" u="none" strike="noStrike" dirty="0">
                          <a:solidFill>
                            <a:srgbClr val="FFFFFF"/>
                          </a:solidFill>
                          <a:effectLst/>
                          <a:latin typeface="Calibri" panose="020F0502020204030204" pitchFamily="34" charset="0"/>
                        </a:rPr>
                        <a:t>Subtítulo</a:t>
                      </a:r>
                    </a:p>
                  </a:txBody>
                  <a:tcPr marL="8103" marR="8103" marT="81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rowSpan="2" hMerge="1">
                  <a:txBody>
                    <a:bodyPr/>
                    <a:lstStyle/>
                    <a:p>
                      <a:endParaRPr lang="es-CL"/>
                    </a:p>
                  </a:txBody>
                  <a:tcPr/>
                </a:tc>
                <a:tc rowSpan="2" hMerge="1">
                  <a:txBody>
                    <a:bodyPr/>
                    <a:lstStyle/>
                    <a:p>
                      <a:endParaRPr lang="es-CL"/>
                    </a:p>
                  </a:txBody>
                  <a:tcPr/>
                </a:tc>
                <a:tc rowSpan="2" hMerge="1">
                  <a:txBody>
                    <a:bodyPr/>
                    <a:lstStyle/>
                    <a:p>
                      <a:endParaRPr lang="es-CL"/>
                    </a:p>
                  </a:txBody>
                  <a:tcPr/>
                </a:tc>
                <a:tc gridSpan="3">
                  <a:txBody>
                    <a:bodyPr/>
                    <a:lstStyle/>
                    <a:p>
                      <a:pPr algn="ctr" fontAlgn="b"/>
                      <a:r>
                        <a:rPr lang="es-CL" sz="800" b="1" i="0" u="none" strike="noStrike">
                          <a:solidFill>
                            <a:srgbClr val="FFFFFF"/>
                          </a:solidFill>
                          <a:effectLst/>
                          <a:latin typeface="Calibri" panose="020F0502020204030204" pitchFamily="34" charset="0"/>
                        </a:rPr>
                        <a:t>Presupuesto 2019</a:t>
                      </a:r>
                    </a:p>
                  </a:txBody>
                  <a:tcPr marL="8103" marR="8103" marT="810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hMerge="1">
                  <a:txBody>
                    <a:bodyPr/>
                    <a:lstStyle/>
                    <a:p>
                      <a:endParaRPr lang="es-CL"/>
                    </a:p>
                  </a:txBody>
                  <a:tcPr/>
                </a:tc>
                <a:tc hMerge="1">
                  <a:txBody>
                    <a:bodyPr/>
                    <a:lstStyle/>
                    <a:p>
                      <a:endParaRPr lang="es-CL"/>
                    </a:p>
                  </a:txBody>
                  <a:tcPr/>
                </a:tc>
                <a:tc gridSpan="3">
                  <a:txBody>
                    <a:bodyPr/>
                    <a:lstStyle/>
                    <a:p>
                      <a:pPr algn="ctr" fontAlgn="b"/>
                      <a:r>
                        <a:rPr lang="es-CL" sz="800" b="1" i="0" u="none" strike="noStrike">
                          <a:solidFill>
                            <a:srgbClr val="FFFFFF"/>
                          </a:solidFill>
                          <a:effectLst/>
                          <a:latin typeface="Calibri" panose="020F0502020204030204" pitchFamily="34" charset="0"/>
                        </a:rPr>
                        <a:t>Ejecución</a:t>
                      </a:r>
                    </a:p>
                  </a:txBody>
                  <a:tcPr marL="8103" marR="8103" marT="810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hMerge="1">
                  <a:txBody>
                    <a:bodyPr/>
                    <a:lstStyle/>
                    <a:p>
                      <a:endParaRPr lang="es-CL"/>
                    </a:p>
                  </a:txBody>
                  <a:tcPr/>
                </a:tc>
                <a:tc hMerge="1">
                  <a:txBody>
                    <a:bodyPr/>
                    <a:lstStyle/>
                    <a:p>
                      <a:endParaRPr lang="es-CL"/>
                    </a:p>
                  </a:txBody>
                  <a:tcPr/>
                </a:tc>
                <a:extLst>
                  <a:ext uri="{0D108BD9-81ED-4DB2-BD59-A6C34878D82A}">
                    <a16:rowId xmlns:a16="http://schemas.microsoft.com/office/drawing/2014/main" val="1849942473"/>
                  </a:ext>
                </a:extLst>
              </a:tr>
              <a:tr h="423816">
                <a:tc gridSpan="4" vMerge="1">
                  <a:txBody>
                    <a:bodyPr/>
                    <a:lstStyle/>
                    <a:p>
                      <a:endParaRPr lang="es-CL"/>
                    </a:p>
                  </a:txBody>
                  <a:tcPr/>
                </a:tc>
                <a:tc hMerge="1" vMerge="1">
                  <a:txBody>
                    <a:bodyPr/>
                    <a:lstStyle/>
                    <a:p>
                      <a:endParaRPr lang="es-CL"/>
                    </a:p>
                  </a:txBody>
                  <a:tcPr/>
                </a:tc>
                <a:tc hMerge="1" vMerge="1">
                  <a:txBody>
                    <a:bodyPr/>
                    <a:lstStyle/>
                    <a:p>
                      <a:endParaRPr lang="es-CL"/>
                    </a:p>
                  </a:txBody>
                  <a:tcPr/>
                </a:tc>
                <a:tc hMerge="1" vMerge="1">
                  <a:txBody>
                    <a:bodyPr/>
                    <a:lstStyle/>
                    <a:p>
                      <a:endParaRPr lang="es-CL"/>
                    </a:p>
                  </a:txBody>
                  <a:tcPr/>
                </a:tc>
                <a:tc>
                  <a:txBody>
                    <a:bodyPr/>
                    <a:lstStyle/>
                    <a:p>
                      <a:pPr algn="ctr" fontAlgn="ctr"/>
                      <a:r>
                        <a:rPr lang="es-CL" sz="800" b="1" i="0" u="none" strike="noStrike">
                          <a:solidFill>
                            <a:srgbClr val="FFFFFF"/>
                          </a:solidFill>
                          <a:effectLst/>
                          <a:latin typeface="Calibri" panose="020F0502020204030204" pitchFamily="34" charset="0"/>
                        </a:rPr>
                        <a:t>Ley 2019</a:t>
                      </a:r>
                    </a:p>
                  </a:txBody>
                  <a:tcPr marL="8103" marR="8103" marT="8103"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Vigente</a:t>
                      </a:r>
                    </a:p>
                  </a:txBody>
                  <a:tcPr marL="8103" marR="8103" marT="8103"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Variación</a:t>
                      </a:r>
                    </a:p>
                  </a:txBody>
                  <a:tcPr marL="8103" marR="8103" marT="8103"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Ejecución Acumulada</a:t>
                      </a:r>
                    </a:p>
                  </a:txBody>
                  <a:tcPr marL="8103" marR="8103" marT="8103"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 % Ejecución Ley 2019 </a:t>
                      </a:r>
                    </a:p>
                  </a:txBody>
                  <a:tcPr marL="8103" marR="8103" marT="8103"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 % Ejecución Ppto. Vigente </a:t>
                      </a:r>
                    </a:p>
                  </a:txBody>
                  <a:tcPr marL="8103" marR="8103" marT="8103"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extLst>
                  <a:ext uri="{0D108BD9-81ED-4DB2-BD59-A6C34878D82A}">
                    <a16:rowId xmlns:a16="http://schemas.microsoft.com/office/drawing/2014/main" val="486333772"/>
                  </a:ext>
                </a:extLst>
              </a:tr>
              <a:tr h="181635">
                <a:tc>
                  <a:txBody>
                    <a:bodyPr/>
                    <a:lstStyle/>
                    <a:p>
                      <a:pPr algn="l" fontAlgn="ctr"/>
                      <a:r>
                        <a:rPr lang="es-CL" sz="900" b="0" i="0" u="none" strike="noStrike">
                          <a:solidFill>
                            <a:srgbClr val="000000"/>
                          </a:solidFill>
                          <a:effectLst/>
                          <a:latin typeface="Calibri" panose="020F0502020204030204" pitchFamily="34" charset="0"/>
                        </a:rPr>
                        <a:t> </a:t>
                      </a:r>
                    </a:p>
                  </a:txBody>
                  <a:tcPr marL="8103" marR="8103" marT="8103"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ctr"/>
                      <a:r>
                        <a:rPr lang="es-CL" sz="900" b="0" i="0" u="none" strike="noStrike">
                          <a:solidFill>
                            <a:srgbClr val="000000"/>
                          </a:solidFill>
                          <a:effectLst/>
                          <a:latin typeface="Calibri" panose="020F0502020204030204" pitchFamily="34" charset="0"/>
                        </a:rPr>
                        <a:t> </a:t>
                      </a:r>
                    </a:p>
                  </a:txBody>
                  <a:tcPr marL="8103" marR="8103" marT="8103"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ctr"/>
                      <a:r>
                        <a:rPr lang="es-CL" sz="900" b="0" i="0" u="none" strike="noStrike">
                          <a:solidFill>
                            <a:srgbClr val="000000"/>
                          </a:solidFill>
                          <a:effectLst/>
                          <a:latin typeface="Calibri" panose="020F0502020204030204" pitchFamily="34" charset="0"/>
                        </a:rPr>
                        <a:t> </a:t>
                      </a:r>
                    </a:p>
                  </a:txBody>
                  <a:tcPr marL="8103" marR="8103" marT="8103"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GASTOS</a:t>
                      </a:r>
                    </a:p>
                  </a:txBody>
                  <a:tcPr marL="8103" marR="8103" marT="8103"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4.512.982 </a:t>
                      </a:r>
                    </a:p>
                  </a:txBody>
                  <a:tcPr marL="8103" marR="8103" marT="8103"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4.512.982 </a:t>
                      </a:r>
                    </a:p>
                  </a:txBody>
                  <a:tcPr marL="8103" marR="8103" marT="8103"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 </a:t>
                      </a:r>
                    </a:p>
                  </a:txBody>
                  <a:tcPr marL="8103" marR="8103" marT="8103"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1.879.444 </a:t>
                      </a:r>
                    </a:p>
                  </a:txBody>
                  <a:tcPr marL="8103" marR="8103" marT="8103"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41,6%</a:t>
                      </a:r>
                    </a:p>
                  </a:txBody>
                  <a:tcPr marL="8103" marR="8103" marT="8103"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41,6%</a:t>
                      </a:r>
                    </a:p>
                  </a:txBody>
                  <a:tcPr marL="8103" marR="8103" marT="8103"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291762886"/>
                  </a:ext>
                </a:extLst>
              </a:tr>
              <a:tr h="138793">
                <a:tc>
                  <a:txBody>
                    <a:bodyPr/>
                    <a:lstStyle/>
                    <a:p>
                      <a:pPr algn="ctr" fontAlgn="ctr"/>
                      <a:r>
                        <a:rPr lang="es-CL" sz="800" b="1" i="0" u="none" strike="noStrike">
                          <a:solidFill>
                            <a:srgbClr val="000000"/>
                          </a:solidFill>
                          <a:effectLst/>
                          <a:latin typeface="Calibri" panose="020F0502020204030204" pitchFamily="34" charset="0"/>
                        </a:rPr>
                        <a:t>21</a:t>
                      </a:r>
                    </a:p>
                  </a:txBody>
                  <a:tcPr marL="8103" marR="8103" marT="810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103" marR="8103" marT="810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103" marR="8103" marT="810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GASTOS EN PERSONAL                                                              </a:t>
                      </a:r>
                    </a:p>
                  </a:txBody>
                  <a:tcPr marL="8103" marR="8103" marT="810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704.434 </a:t>
                      </a:r>
                    </a:p>
                  </a:txBody>
                  <a:tcPr marL="8103" marR="8103" marT="810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704.434 </a:t>
                      </a:r>
                    </a:p>
                  </a:txBody>
                  <a:tcPr marL="8103" marR="8103" marT="810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 </a:t>
                      </a:r>
                    </a:p>
                  </a:txBody>
                  <a:tcPr marL="8103" marR="8103" marT="810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115.569</a:t>
                      </a:r>
                    </a:p>
                  </a:txBody>
                  <a:tcPr marL="8103" marR="8103" marT="810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16,4%</a:t>
                      </a:r>
                    </a:p>
                  </a:txBody>
                  <a:tcPr marL="8103" marR="8103" marT="810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16,4%</a:t>
                      </a:r>
                    </a:p>
                  </a:txBody>
                  <a:tcPr marL="8103" marR="8103" marT="810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028527191"/>
                  </a:ext>
                </a:extLst>
              </a:tr>
              <a:tr h="138793">
                <a:tc>
                  <a:txBody>
                    <a:bodyPr/>
                    <a:lstStyle/>
                    <a:p>
                      <a:pPr algn="ctr" fontAlgn="ctr"/>
                      <a:r>
                        <a:rPr lang="es-CL" sz="800" b="1" i="0" u="none" strike="noStrike">
                          <a:solidFill>
                            <a:srgbClr val="000000"/>
                          </a:solidFill>
                          <a:effectLst/>
                          <a:latin typeface="Calibri" panose="020F0502020204030204" pitchFamily="34" charset="0"/>
                        </a:rPr>
                        <a:t>22</a:t>
                      </a:r>
                    </a:p>
                  </a:txBody>
                  <a:tcPr marL="8103" marR="8103" marT="810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103" marR="8103" marT="810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103" marR="8103" marT="810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BIENES Y SERVICIOS DE CONSUMO                                                   </a:t>
                      </a:r>
                    </a:p>
                  </a:txBody>
                  <a:tcPr marL="8103" marR="8103" marT="810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212.837 </a:t>
                      </a:r>
                    </a:p>
                  </a:txBody>
                  <a:tcPr marL="8103" marR="8103" marT="810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212.837 </a:t>
                      </a:r>
                    </a:p>
                  </a:txBody>
                  <a:tcPr marL="8103" marR="8103" marT="810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 </a:t>
                      </a:r>
                    </a:p>
                  </a:txBody>
                  <a:tcPr marL="8103" marR="8103" marT="810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5.850</a:t>
                      </a:r>
                    </a:p>
                  </a:txBody>
                  <a:tcPr marL="8103" marR="8103" marT="810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2,7%</a:t>
                      </a:r>
                    </a:p>
                  </a:txBody>
                  <a:tcPr marL="8103" marR="8103" marT="810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2,7%</a:t>
                      </a:r>
                    </a:p>
                  </a:txBody>
                  <a:tcPr marL="8103" marR="8103" marT="810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09537421"/>
                  </a:ext>
                </a:extLst>
              </a:tr>
              <a:tr h="138793">
                <a:tc>
                  <a:txBody>
                    <a:bodyPr/>
                    <a:lstStyle/>
                    <a:p>
                      <a:pPr algn="ctr" fontAlgn="ctr"/>
                      <a:r>
                        <a:rPr lang="es-CL" sz="800" b="1" i="0" u="none" strike="noStrike">
                          <a:solidFill>
                            <a:srgbClr val="000000"/>
                          </a:solidFill>
                          <a:effectLst/>
                          <a:latin typeface="Calibri" panose="020F0502020204030204" pitchFamily="34" charset="0"/>
                        </a:rPr>
                        <a:t>24</a:t>
                      </a:r>
                    </a:p>
                  </a:txBody>
                  <a:tcPr marL="8103" marR="8103" marT="810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103" marR="8103" marT="810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103" marR="8103" marT="810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TRANSFERENCIAS CORRIENTES                                                       </a:t>
                      </a:r>
                    </a:p>
                  </a:txBody>
                  <a:tcPr marL="8103" marR="8103" marT="810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2.982.861 </a:t>
                      </a:r>
                    </a:p>
                  </a:txBody>
                  <a:tcPr marL="8103" marR="8103" marT="810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2.982.861 </a:t>
                      </a:r>
                    </a:p>
                  </a:txBody>
                  <a:tcPr marL="8103" marR="8103" marT="810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 </a:t>
                      </a:r>
                    </a:p>
                  </a:txBody>
                  <a:tcPr marL="8103" marR="8103" marT="810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1.744.300</a:t>
                      </a:r>
                    </a:p>
                  </a:txBody>
                  <a:tcPr marL="8103" marR="8103" marT="810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58,5%</a:t>
                      </a:r>
                    </a:p>
                  </a:txBody>
                  <a:tcPr marL="8103" marR="8103" marT="810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58,5%</a:t>
                      </a:r>
                    </a:p>
                  </a:txBody>
                  <a:tcPr marL="8103" marR="8103" marT="810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962232213"/>
                  </a:ext>
                </a:extLst>
              </a:tr>
              <a:tr h="138793">
                <a:tc>
                  <a:txBody>
                    <a:bodyPr/>
                    <a:lstStyle/>
                    <a:p>
                      <a:pPr algn="ctr" fontAlgn="ctr"/>
                      <a:r>
                        <a:rPr lang="es-CL" sz="800" b="1" i="0" u="none" strike="noStrike">
                          <a:solidFill>
                            <a:srgbClr val="000000"/>
                          </a:solidFill>
                          <a:effectLst/>
                          <a:latin typeface="Calibri" panose="020F0502020204030204" pitchFamily="34" charset="0"/>
                        </a:rPr>
                        <a:t>  </a:t>
                      </a:r>
                    </a:p>
                  </a:txBody>
                  <a:tcPr marL="8103" marR="8103" marT="810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02 </a:t>
                      </a:r>
                    </a:p>
                  </a:txBody>
                  <a:tcPr marL="8103" marR="8103" marT="810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103" marR="8103" marT="810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Al Gobierno Central                                                             </a:t>
                      </a:r>
                    </a:p>
                  </a:txBody>
                  <a:tcPr marL="8103" marR="8103" marT="810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2.587.046 </a:t>
                      </a:r>
                    </a:p>
                  </a:txBody>
                  <a:tcPr marL="8103" marR="8103" marT="810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2.587.046 </a:t>
                      </a:r>
                    </a:p>
                  </a:txBody>
                  <a:tcPr marL="8103" marR="8103" marT="810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103" marR="8103" marT="810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1.539.300</a:t>
                      </a:r>
                    </a:p>
                  </a:txBody>
                  <a:tcPr marL="8103" marR="8103" marT="810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59,5%</a:t>
                      </a:r>
                    </a:p>
                  </a:txBody>
                  <a:tcPr marL="8103" marR="8103" marT="810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59,5%</a:t>
                      </a:r>
                    </a:p>
                  </a:txBody>
                  <a:tcPr marL="8103" marR="8103" marT="810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841060802"/>
                  </a:ext>
                </a:extLst>
              </a:tr>
              <a:tr h="138793">
                <a:tc>
                  <a:txBody>
                    <a:bodyPr/>
                    <a:lstStyle/>
                    <a:p>
                      <a:pPr algn="ctr" fontAlgn="ctr"/>
                      <a:r>
                        <a:rPr lang="es-CL" sz="800" b="1" i="0" u="none" strike="noStrike">
                          <a:solidFill>
                            <a:srgbClr val="000000"/>
                          </a:solidFill>
                          <a:effectLst/>
                          <a:latin typeface="Calibri" panose="020F0502020204030204" pitchFamily="34" charset="0"/>
                        </a:rPr>
                        <a:t>  </a:t>
                      </a:r>
                    </a:p>
                  </a:txBody>
                  <a:tcPr marL="8103" marR="8103" marT="810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103" marR="8103" marT="810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005 </a:t>
                      </a:r>
                    </a:p>
                  </a:txBody>
                  <a:tcPr marL="8103" marR="8103" marT="810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Corporación de Fomento de la Producción                                                                                                                                                                                                                   </a:t>
                      </a:r>
                    </a:p>
                  </a:txBody>
                  <a:tcPr marL="8103" marR="8103" marT="810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2.587.046 </a:t>
                      </a:r>
                    </a:p>
                  </a:txBody>
                  <a:tcPr marL="8103" marR="8103" marT="810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2.587.046 </a:t>
                      </a:r>
                    </a:p>
                  </a:txBody>
                  <a:tcPr marL="8103" marR="8103" marT="810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103" marR="8103" marT="810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1.539.300</a:t>
                      </a:r>
                    </a:p>
                  </a:txBody>
                  <a:tcPr marL="8103" marR="8103" marT="810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59,5%</a:t>
                      </a:r>
                    </a:p>
                  </a:txBody>
                  <a:tcPr marL="8103" marR="8103" marT="810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59,5%</a:t>
                      </a:r>
                    </a:p>
                  </a:txBody>
                  <a:tcPr marL="8103" marR="8103" marT="810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4057148508"/>
                  </a:ext>
                </a:extLst>
              </a:tr>
              <a:tr h="138793">
                <a:tc>
                  <a:txBody>
                    <a:bodyPr/>
                    <a:lstStyle/>
                    <a:p>
                      <a:pPr algn="ctr" fontAlgn="ctr"/>
                      <a:r>
                        <a:rPr lang="es-CL" sz="800" b="1" i="0" u="none" strike="noStrike">
                          <a:solidFill>
                            <a:srgbClr val="000000"/>
                          </a:solidFill>
                          <a:effectLst/>
                          <a:latin typeface="Calibri" panose="020F0502020204030204" pitchFamily="34" charset="0"/>
                        </a:rPr>
                        <a:t>  </a:t>
                      </a:r>
                    </a:p>
                  </a:txBody>
                  <a:tcPr marL="8103" marR="8103" marT="810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03 </a:t>
                      </a:r>
                    </a:p>
                  </a:txBody>
                  <a:tcPr marL="8103" marR="8103" marT="810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103" marR="8103" marT="810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A Otras Entidades Públicas                                                      </a:t>
                      </a:r>
                    </a:p>
                  </a:txBody>
                  <a:tcPr marL="8103" marR="8103" marT="810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395.815 </a:t>
                      </a:r>
                    </a:p>
                  </a:txBody>
                  <a:tcPr marL="8103" marR="8103" marT="810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395.815 </a:t>
                      </a:r>
                    </a:p>
                  </a:txBody>
                  <a:tcPr marL="8103" marR="8103" marT="810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103" marR="8103" marT="810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205.000</a:t>
                      </a:r>
                    </a:p>
                  </a:txBody>
                  <a:tcPr marL="8103" marR="8103" marT="810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51,8%</a:t>
                      </a:r>
                    </a:p>
                  </a:txBody>
                  <a:tcPr marL="8103" marR="8103" marT="810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51,8%</a:t>
                      </a:r>
                    </a:p>
                  </a:txBody>
                  <a:tcPr marL="8103" marR="8103" marT="810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179131277"/>
                  </a:ext>
                </a:extLst>
              </a:tr>
              <a:tr h="138793">
                <a:tc>
                  <a:txBody>
                    <a:bodyPr/>
                    <a:lstStyle/>
                    <a:p>
                      <a:pPr algn="ctr" fontAlgn="ctr"/>
                      <a:r>
                        <a:rPr lang="es-CL" sz="800" b="0" i="0" u="none" strike="noStrike">
                          <a:solidFill>
                            <a:srgbClr val="000000"/>
                          </a:solidFill>
                          <a:effectLst/>
                          <a:latin typeface="Calibri" panose="020F0502020204030204" pitchFamily="34" charset="0"/>
                        </a:rPr>
                        <a:t>  </a:t>
                      </a:r>
                    </a:p>
                  </a:txBody>
                  <a:tcPr marL="8103" marR="8103" marT="810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103" marR="8103" marT="810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003 </a:t>
                      </a:r>
                    </a:p>
                  </a:txBody>
                  <a:tcPr marL="8103" marR="8103" marT="810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Apoyo al Desarrollo de Energías Renovables no Convencionales                                                                                                                                                                                              </a:t>
                      </a:r>
                    </a:p>
                  </a:txBody>
                  <a:tcPr marL="8103" marR="8103" marT="810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395.815 </a:t>
                      </a:r>
                    </a:p>
                  </a:txBody>
                  <a:tcPr marL="8103" marR="8103" marT="810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395.815 </a:t>
                      </a:r>
                    </a:p>
                  </a:txBody>
                  <a:tcPr marL="8103" marR="8103" marT="810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103" marR="8103" marT="810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205.000</a:t>
                      </a:r>
                    </a:p>
                  </a:txBody>
                  <a:tcPr marL="8103" marR="8103" marT="810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51,8%</a:t>
                      </a:r>
                    </a:p>
                  </a:txBody>
                  <a:tcPr marL="8103" marR="8103" marT="810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51,8%</a:t>
                      </a:r>
                    </a:p>
                  </a:txBody>
                  <a:tcPr marL="8103" marR="8103" marT="810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862334446"/>
                  </a:ext>
                </a:extLst>
              </a:tr>
              <a:tr h="138793">
                <a:tc>
                  <a:txBody>
                    <a:bodyPr/>
                    <a:lstStyle/>
                    <a:p>
                      <a:pPr algn="ctr" fontAlgn="ctr"/>
                      <a:r>
                        <a:rPr lang="es-CL" sz="800" b="1" i="0" u="none" strike="noStrike">
                          <a:solidFill>
                            <a:srgbClr val="000000"/>
                          </a:solidFill>
                          <a:effectLst/>
                          <a:latin typeface="Calibri" panose="020F0502020204030204" pitchFamily="34" charset="0"/>
                        </a:rPr>
                        <a:t>29</a:t>
                      </a:r>
                    </a:p>
                  </a:txBody>
                  <a:tcPr marL="8103" marR="8103" marT="810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103" marR="8103" marT="810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103" marR="8103" marT="810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ADQUISICIÓN DE ACTIVOS NO FINANCIEROS                                           </a:t>
                      </a:r>
                    </a:p>
                  </a:txBody>
                  <a:tcPr marL="8103" marR="8103" marT="810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612.850 </a:t>
                      </a:r>
                    </a:p>
                  </a:txBody>
                  <a:tcPr marL="8103" marR="8103" marT="810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612.850 </a:t>
                      </a:r>
                    </a:p>
                  </a:txBody>
                  <a:tcPr marL="8103" marR="8103" marT="810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 </a:t>
                      </a:r>
                    </a:p>
                  </a:txBody>
                  <a:tcPr marL="8103" marR="8103" marT="810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13.725</a:t>
                      </a:r>
                    </a:p>
                  </a:txBody>
                  <a:tcPr marL="8103" marR="8103" marT="810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2,2%</a:t>
                      </a:r>
                    </a:p>
                  </a:txBody>
                  <a:tcPr marL="8103" marR="8103" marT="8103"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2,2%</a:t>
                      </a:r>
                    </a:p>
                  </a:txBody>
                  <a:tcPr marL="8103" marR="8103" marT="810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748452342"/>
                  </a:ext>
                </a:extLst>
              </a:tr>
              <a:tr h="138793">
                <a:tc>
                  <a:txBody>
                    <a:bodyPr/>
                    <a:lstStyle/>
                    <a:p>
                      <a:pPr algn="ctr" fontAlgn="ctr"/>
                      <a:r>
                        <a:rPr lang="es-CL" sz="800" b="0" i="0" u="none" strike="noStrike">
                          <a:solidFill>
                            <a:srgbClr val="000000"/>
                          </a:solidFill>
                          <a:effectLst/>
                          <a:latin typeface="Calibri" panose="020F0502020204030204" pitchFamily="34" charset="0"/>
                        </a:rPr>
                        <a:t>  </a:t>
                      </a:r>
                    </a:p>
                  </a:txBody>
                  <a:tcPr marL="8103" marR="8103" marT="810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05 </a:t>
                      </a:r>
                    </a:p>
                  </a:txBody>
                  <a:tcPr marL="8103" marR="8103" marT="8103"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103" marR="8103" marT="8103"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Máquinas y Equipos                                                              </a:t>
                      </a:r>
                    </a:p>
                  </a:txBody>
                  <a:tcPr marL="8103" marR="8103" marT="810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612.850 </a:t>
                      </a:r>
                    </a:p>
                  </a:txBody>
                  <a:tcPr marL="8103" marR="8103" marT="810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612.850 </a:t>
                      </a:r>
                    </a:p>
                  </a:txBody>
                  <a:tcPr marL="8103" marR="8103" marT="8103"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103" marR="8103" marT="810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13.725</a:t>
                      </a:r>
                    </a:p>
                  </a:txBody>
                  <a:tcPr marL="8103" marR="8103" marT="8103"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2,2%</a:t>
                      </a:r>
                    </a:p>
                  </a:txBody>
                  <a:tcPr marL="8103" marR="8103" marT="8103"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dirty="0">
                          <a:solidFill>
                            <a:srgbClr val="000000"/>
                          </a:solidFill>
                          <a:effectLst/>
                          <a:latin typeface="Calibri" panose="020F0502020204030204" pitchFamily="34" charset="0"/>
                        </a:rPr>
                        <a:t>2,2%</a:t>
                      </a:r>
                    </a:p>
                  </a:txBody>
                  <a:tcPr marL="8103" marR="8103" marT="8103"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extLst>
                  <a:ext uri="{0D108BD9-81ED-4DB2-BD59-A6C34878D82A}">
                    <a16:rowId xmlns:a16="http://schemas.microsoft.com/office/drawing/2014/main" val="2382830323"/>
                  </a:ext>
                </a:extLst>
              </a:tr>
            </a:tbl>
          </a:graphicData>
        </a:graphic>
      </p:graphicFrame>
    </p:spTree>
    <p:extLst>
      <p:ext uri="{BB962C8B-B14F-4D97-AF65-F5344CB8AC3E}">
        <p14:creationId xmlns:p14="http://schemas.microsoft.com/office/powerpoint/2010/main" val="126968250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11"/>
          </p:nvPr>
        </p:nvSpPr>
        <p:spPr>
          <a:xfrm>
            <a:off x="414338" y="3457720"/>
            <a:ext cx="7155518" cy="305729"/>
          </a:xfrm>
        </p:spPr>
        <p:txBody>
          <a:bodyPr/>
          <a:lstStyle/>
          <a:p>
            <a:r>
              <a:rPr lang="es-CL" sz="1050" b="1" dirty="0">
                <a:solidFill>
                  <a:prstClr val="black"/>
                </a:solidFill>
              </a:rPr>
              <a:t>Fuente</a:t>
            </a:r>
            <a:r>
              <a:rPr lang="es-CL" sz="1050" dirty="0">
                <a:solidFill>
                  <a:prstClr val="black"/>
                </a:solidFill>
              </a:rPr>
              <a:t>: Elaboración propia en base  a Informes de ejecución presupuestaria mensual de DIPRES</a:t>
            </a:r>
          </a:p>
        </p:txBody>
      </p:sp>
      <p:sp>
        <p:nvSpPr>
          <p:cNvPr id="5" name="4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14</a:t>
            </a:fld>
            <a:endParaRPr lang="es-CL">
              <a:solidFill>
                <a:prstClr val="black">
                  <a:tint val="75000"/>
                </a:prstClr>
              </a:solidFill>
            </a:endParaRPr>
          </a:p>
        </p:txBody>
      </p:sp>
      <p:sp>
        <p:nvSpPr>
          <p:cNvPr id="8" name="1 Título"/>
          <p:cNvSpPr txBox="1">
            <a:spLocks/>
          </p:cNvSpPr>
          <p:nvPr/>
        </p:nvSpPr>
        <p:spPr>
          <a:xfrm>
            <a:off x="323528" y="1340768"/>
            <a:ext cx="7155518" cy="455340"/>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pPr>
              <a:spcBef>
                <a:spcPts val="0"/>
              </a:spcBef>
            </a:pPr>
            <a:r>
              <a:rPr lang="es-CL" sz="1200" b="1" dirty="0">
                <a:solidFill>
                  <a:prstClr val="black"/>
                </a:solidFill>
                <a:ea typeface="Verdana" pitchFamily="34" charset="0"/>
                <a:cs typeface="Verdana" pitchFamily="34" charset="0"/>
              </a:rPr>
              <a:t>en miles de pesos de 2019</a:t>
            </a:r>
          </a:p>
        </p:txBody>
      </p:sp>
      <p:sp>
        <p:nvSpPr>
          <p:cNvPr id="9" name="1 Título"/>
          <p:cNvSpPr>
            <a:spLocks noGrp="1"/>
          </p:cNvSpPr>
          <p:nvPr>
            <p:ph type="title"/>
          </p:nvPr>
        </p:nvSpPr>
        <p:spPr>
          <a:xfrm>
            <a:off x="414338" y="579456"/>
            <a:ext cx="8210798" cy="591093"/>
          </a:xfr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p>
            <a:pPr algn="ctr" defTabSz="733425" fontAlgn="base">
              <a:spcAft>
                <a:spcPct val="0"/>
              </a:spcAft>
            </a:pPr>
            <a:r>
              <a:rPr lang="es-CL" sz="1600" b="1" dirty="0">
                <a:solidFill>
                  <a:schemeClr val="tx1"/>
                </a:solidFill>
                <a:ea typeface="Verdana" pitchFamily="34" charset="0"/>
                <a:cs typeface="Verdana" pitchFamily="34" charset="0"/>
              </a:rPr>
              <a:t>EJECUCIÓN ACUMULADA DE GASTOS A MARZO DE 2019 </a:t>
            </a:r>
            <a:br>
              <a:rPr lang="es-CL" sz="1600" b="1" dirty="0">
                <a:solidFill>
                  <a:schemeClr val="tx1"/>
                </a:solidFill>
                <a:ea typeface="Verdana" pitchFamily="34" charset="0"/>
                <a:cs typeface="Verdana" pitchFamily="34" charset="0"/>
              </a:rPr>
            </a:br>
            <a:r>
              <a:rPr lang="es-CL" sz="1600" b="1" dirty="0">
                <a:solidFill>
                  <a:schemeClr val="tx1"/>
                </a:solidFill>
                <a:ea typeface="Verdana" pitchFamily="34" charset="0"/>
                <a:cs typeface="Verdana" pitchFamily="34" charset="0"/>
              </a:rPr>
              <a:t>PARTIDA 24. CAPÍTULO 01. PROGRAMA 04:  </a:t>
            </a:r>
            <a:r>
              <a:rPr lang="es-CL" sz="1600" b="1" dirty="0">
                <a:solidFill>
                  <a:prstClr val="black"/>
                </a:solidFill>
                <a:ea typeface="Verdana" pitchFamily="34" charset="0"/>
                <a:cs typeface="Verdana" pitchFamily="34" charset="0"/>
              </a:rPr>
              <a:t>PROGRAMA ENERGIZACIÓN RURAL Y SOCIAL</a:t>
            </a:r>
            <a:endParaRPr lang="es-CL" sz="1600" b="1" dirty="0">
              <a:solidFill>
                <a:schemeClr val="tx1"/>
              </a:solidFill>
              <a:ea typeface="Verdana" pitchFamily="34" charset="0"/>
              <a:cs typeface="Verdana" pitchFamily="34" charset="0"/>
            </a:endParaRPr>
          </a:p>
        </p:txBody>
      </p:sp>
      <p:graphicFrame>
        <p:nvGraphicFramePr>
          <p:cNvPr id="3" name="Tabla 2">
            <a:extLst>
              <a:ext uri="{FF2B5EF4-FFF2-40B4-BE49-F238E27FC236}">
                <a16:creationId xmlns:a16="http://schemas.microsoft.com/office/drawing/2014/main" id="{C021BB85-4AA1-4E74-AE1B-0CE4D0746B6F}"/>
              </a:ext>
            </a:extLst>
          </p:cNvPr>
          <p:cNvGraphicFramePr>
            <a:graphicFrameLocks noGrp="1"/>
          </p:cNvGraphicFramePr>
          <p:nvPr>
            <p:extLst>
              <p:ext uri="{D42A27DB-BD31-4B8C-83A1-F6EECF244321}">
                <p14:modId xmlns:p14="http://schemas.microsoft.com/office/powerpoint/2010/main" val="676843756"/>
              </p:ext>
            </p:extLst>
          </p:nvPr>
        </p:nvGraphicFramePr>
        <p:xfrm>
          <a:off x="414338" y="1684319"/>
          <a:ext cx="8200937" cy="1721159"/>
        </p:xfrm>
        <a:graphic>
          <a:graphicData uri="http://schemas.openxmlformats.org/drawingml/2006/table">
            <a:tbl>
              <a:tblPr/>
              <a:tblGrid>
                <a:gridCol w="695083">
                  <a:extLst>
                    <a:ext uri="{9D8B030D-6E8A-4147-A177-3AD203B41FA5}">
                      <a16:colId xmlns:a16="http://schemas.microsoft.com/office/drawing/2014/main" val="1588873392"/>
                    </a:ext>
                  </a:extLst>
                </a:gridCol>
                <a:gridCol w="256765">
                  <a:extLst>
                    <a:ext uri="{9D8B030D-6E8A-4147-A177-3AD203B41FA5}">
                      <a16:colId xmlns:a16="http://schemas.microsoft.com/office/drawing/2014/main" val="3779214613"/>
                    </a:ext>
                  </a:extLst>
                </a:gridCol>
                <a:gridCol w="256765">
                  <a:extLst>
                    <a:ext uri="{9D8B030D-6E8A-4147-A177-3AD203B41FA5}">
                      <a16:colId xmlns:a16="http://schemas.microsoft.com/office/drawing/2014/main" val="3739260588"/>
                    </a:ext>
                  </a:extLst>
                </a:gridCol>
                <a:gridCol w="2956694">
                  <a:extLst>
                    <a:ext uri="{9D8B030D-6E8A-4147-A177-3AD203B41FA5}">
                      <a16:colId xmlns:a16="http://schemas.microsoft.com/office/drawing/2014/main" val="3725309710"/>
                    </a:ext>
                  </a:extLst>
                </a:gridCol>
                <a:gridCol w="695083">
                  <a:extLst>
                    <a:ext uri="{9D8B030D-6E8A-4147-A177-3AD203B41FA5}">
                      <a16:colId xmlns:a16="http://schemas.microsoft.com/office/drawing/2014/main" val="2155943337"/>
                    </a:ext>
                  </a:extLst>
                </a:gridCol>
                <a:gridCol w="695083">
                  <a:extLst>
                    <a:ext uri="{9D8B030D-6E8A-4147-A177-3AD203B41FA5}">
                      <a16:colId xmlns:a16="http://schemas.microsoft.com/office/drawing/2014/main" val="1505249148"/>
                    </a:ext>
                  </a:extLst>
                </a:gridCol>
                <a:gridCol w="695083">
                  <a:extLst>
                    <a:ext uri="{9D8B030D-6E8A-4147-A177-3AD203B41FA5}">
                      <a16:colId xmlns:a16="http://schemas.microsoft.com/office/drawing/2014/main" val="1342272625"/>
                    </a:ext>
                  </a:extLst>
                </a:gridCol>
                <a:gridCol w="695083">
                  <a:extLst>
                    <a:ext uri="{9D8B030D-6E8A-4147-A177-3AD203B41FA5}">
                      <a16:colId xmlns:a16="http://schemas.microsoft.com/office/drawing/2014/main" val="3850960888"/>
                    </a:ext>
                  </a:extLst>
                </a:gridCol>
                <a:gridCol w="632836">
                  <a:extLst>
                    <a:ext uri="{9D8B030D-6E8A-4147-A177-3AD203B41FA5}">
                      <a16:colId xmlns:a16="http://schemas.microsoft.com/office/drawing/2014/main" val="2966099188"/>
                    </a:ext>
                  </a:extLst>
                </a:gridCol>
                <a:gridCol w="622462">
                  <a:extLst>
                    <a:ext uri="{9D8B030D-6E8A-4147-A177-3AD203B41FA5}">
                      <a16:colId xmlns:a16="http://schemas.microsoft.com/office/drawing/2014/main" val="3317608437"/>
                    </a:ext>
                  </a:extLst>
                </a:gridCol>
              </a:tblGrid>
              <a:tr h="126356">
                <a:tc rowSpan="2" gridSpan="4">
                  <a:txBody>
                    <a:bodyPr/>
                    <a:lstStyle/>
                    <a:p>
                      <a:pPr algn="ctr" fontAlgn="ctr"/>
                      <a:r>
                        <a:rPr lang="es-CL" sz="800" b="1" i="0" u="none" strike="noStrike" dirty="0">
                          <a:solidFill>
                            <a:srgbClr val="FFFFFF"/>
                          </a:solidFill>
                          <a:effectLst/>
                          <a:latin typeface="Calibri" panose="020F0502020204030204" pitchFamily="34" charset="0"/>
                        </a:rPr>
                        <a:t>Subtítulo</a:t>
                      </a:r>
                    </a:p>
                  </a:txBody>
                  <a:tcPr marL="7897" marR="7897" marT="789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rowSpan="2" hMerge="1">
                  <a:txBody>
                    <a:bodyPr/>
                    <a:lstStyle/>
                    <a:p>
                      <a:endParaRPr lang="es-CL"/>
                    </a:p>
                  </a:txBody>
                  <a:tcPr/>
                </a:tc>
                <a:tc rowSpan="2" hMerge="1">
                  <a:txBody>
                    <a:bodyPr/>
                    <a:lstStyle/>
                    <a:p>
                      <a:endParaRPr lang="es-CL"/>
                    </a:p>
                  </a:txBody>
                  <a:tcPr/>
                </a:tc>
                <a:tc rowSpan="2" hMerge="1">
                  <a:txBody>
                    <a:bodyPr/>
                    <a:lstStyle/>
                    <a:p>
                      <a:endParaRPr lang="es-CL"/>
                    </a:p>
                  </a:txBody>
                  <a:tcPr/>
                </a:tc>
                <a:tc gridSpan="3">
                  <a:txBody>
                    <a:bodyPr/>
                    <a:lstStyle/>
                    <a:p>
                      <a:pPr algn="ctr" fontAlgn="b"/>
                      <a:r>
                        <a:rPr lang="es-CL" sz="800" b="1" i="0" u="none" strike="noStrike">
                          <a:solidFill>
                            <a:srgbClr val="FFFFFF"/>
                          </a:solidFill>
                          <a:effectLst/>
                          <a:latin typeface="Calibri" panose="020F0502020204030204" pitchFamily="34" charset="0"/>
                        </a:rPr>
                        <a:t>Presupuesto 2019</a:t>
                      </a:r>
                    </a:p>
                  </a:txBody>
                  <a:tcPr marL="7897" marR="7897" marT="789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hMerge="1">
                  <a:txBody>
                    <a:bodyPr/>
                    <a:lstStyle/>
                    <a:p>
                      <a:endParaRPr lang="es-CL"/>
                    </a:p>
                  </a:txBody>
                  <a:tcPr/>
                </a:tc>
                <a:tc hMerge="1">
                  <a:txBody>
                    <a:bodyPr/>
                    <a:lstStyle/>
                    <a:p>
                      <a:endParaRPr lang="es-CL"/>
                    </a:p>
                  </a:txBody>
                  <a:tcPr/>
                </a:tc>
                <a:tc gridSpan="3">
                  <a:txBody>
                    <a:bodyPr/>
                    <a:lstStyle/>
                    <a:p>
                      <a:pPr algn="ctr" fontAlgn="b"/>
                      <a:r>
                        <a:rPr lang="es-CL" sz="800" b="1" i="0" u="none" strike="noStrike">
                          <a:solidFill>
                            <a:srgbClr val="FFFFFF"/>
                          </a:solidFill>
                          <a:effectLst/>
                          <a:latin typeface="Calibri" panose="020F0502020204030204" pitchFamily="34" charset="0"/>
                        </a:rPr>
                        <a:t>Ejecución</a:t>
                      </a:r>
                    </a:p>
                  </a:txBody>
                  <a:tcPr marL="7897" marR="7897" marT="789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hMerge="1">
                  <a:txBody>
                    <a:bodyPr/>
                    <a:lstStyle/>
                    <a:p>
                      <a:endParaRPr lang="es-CL"/>
                    </a:p>
                  </a:txBody>
                  <a:tcPr/>
                </a:tc>
                <a:tc hMerge="1">
                  <a:txBody>
                    <a:bodyPr/>
                    <a:lstStyle/>
                    <a:p>
                      <a:endParaRPr lang="es-CL"/>
                    </a:p>
                  </a:txBody>
                  <a:tcPr/>
                </a:tc>
                <a:extLst>
                  <a:ext uri="{0D108BD9-81ED-4DB2-BD59-A6C34878D82A}">
                    <a16:rowId xmlns:a16="http://schemas.microsoft.com/office/drawing/2014/main" val="2361408118"/>
                  </a:ext>
                </a:extLst>
              </a:tr>
              <a:tr h="386964">
                <a:tc gridSpan="4" vMerge="1">
                  <a:txBody>
                    <a:bodyPr/>
                    <a:lstStyle/>
                    <a:p>
                      <a:endParaRPr lang="es-CL"/>
                    </a:p>
                  </a:txBody>
                  <a:tcPr/>
                </a:tc>
                <a:tc hMerge="1" vMerge="1">
                  <a:txBody>
                    <a:bodyPr/>
                    <a:lstStyle/>
                    <a:p>
                      <a:endParaRPr lang="es-CL"/>
                    </a:p>
                  </a:txBody>
                  <a:tcPr/>
                </a:tc>
                <a:tc hMerge="1" vMerge="1">
                  <a:txBody>
                    <a:bodyPr/>
                    <a:lstStyle/>
                    <a:p>
                      <a:endParaRPr lang="es-CL"/>
                    </a:p>
                  </a:txBody>
                  <a:tcPr/>
                </a:tc>
                <a:tc hMerge="1" vMerge="1">
                  <a:txBody>
                    <a:bodyPr/>
                    <a:lstStyle/>
                    <a:p>
                      <a:endParaRPr lang="es-CL"/>
                    </a:p>
                  </a:txBody>
                  <a:tcPr/>
                </a:tc>
                <a:tc>
                  <a:txBody>
                    <a:bodyPr/>
                    <a:lstStyle/>
                    <a:p>
                      <a:pPr algn="ctr" fontAlgn="ctr"/>
                      <a:r>
                        <a:rPr lang="es-CL" sz="800" b="1" i="0" u="none" strike="noStrike">
                          <a:solidFill>
                            <a:srgbClr val="FFFFFF"/>
                          </a:solidFill>
                          <a:effectLst/>
                          <a:latin typeface="Calibri" panose="020F0502020204030204" pitchFamily="34" charset="0"/>
                        </a:rPr>
                        <a:t>Ley 2019</a:t>
                      </a:r>
                    </a:p>
                  </a:txBody>
                  <a:tcPr marL="7897" marR="7897" marT="7897"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Vigente</a:t>
                      </a:r>
                    </a:p>
                  </a:txBody>
                  <a:tcPr marL="7897" marR="7897" marT="7897"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Variación</a:t>
                      </a:r>
                    </a:p>
                  </a:txBody>
                  <a:tcPr marL="7897" marR="7897" marT="7897"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Ejecución Acumulada</a:t>
                      </a:r>
                    </a:p>
                  </a:txBody>
                  <a:tcPr marL="7897" marR="7897" marT="7897"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 % Ejecución Ley 2019 </a:t>
                      </a:r>
                    </a:p>
                  </a:txBody>
                  <a:tcPr marL="7897" marR="7897" marT="7897"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 % Ejecución Ppto. Vigente </a:t>
                      </a:r>
                    </a:p>
                  </a:txBody>
                  <a:tcPr marL="7897" marR="7897" marT="7897"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extLst>
                  <a:ext uri="{0D108BD9-81ED-4DB2-BD59-A6C34878D82A}">
                    <a16:rowId xmlns:a16="http://schemas.microsoft.com/office/drawing/2014/main" val="2542716738"/>
                  </a:ext>
                </a:extLst>
              </a:tr>
              <a:tr h="165842">
                <a:tc>
                  <a:txBody>
                    <a:bodyPr/>
                    <a:lstStyle/>
                    <a:p>
                      <a:pPr algn="l" fontAlgn="ctr"/>
                      <a:r>
                        <a:rPr lang="es-CL" sz="800" b="0" i="0" u="none" strike="noStrike">
                          <a:solidFill>
                            <a:srgbClr val="000000"/>
                          </a:solidFill>
                          <a:effectLst/>
                          <a:latin typeface="Calibri" panose="020F0502020204030204" pitchFamily="34" charset="0"/>
                        </a:rPr>
                        <a:t> </a:t>
                      </a:r>
                    </a:p>
                  </a:txBody>
                  <a:tcPr marL="7897" marR="7897" marT="7897"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ctr"/>
                      <a:r>
                        <a:rPr lang="es-CL" sz="800" b="0" i="0" u="none" strike="noStrike">
                          <a:solidFill>
                            <a:srgbClr val="000000"/>
                          </a:solidFill>
                          <a:effectLst/>
                          <a:latin typeface="Calibri" panose="020F0502020204030204" pitchFamily="34" charset="0"/>
                        </a:rPr>
                        <a:t> </a:t>
                      </a:r>
                    </a:p>
                  </a:txBody>
                  <a:tcPr marL="7897" marR="7897" marT="7897"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ctr"/>
                      <a:r>
                        <a:rPr lang="es-CL" sz="800" b="0" i="0" u="none" strike="noStrike">
                          <a:solidFill>
                            <a:srgbClr val="000000"/>
                          </a:solidFill>
                          <a:effectLst/>
                          <a:latin typeface="Calibri" panose="020F0502020204030204" pitchFamily="34" charset="0"/>
                        </a:rPr>
                        <a:t> </a:t>
                      </a:r>
                    </a:p>
                  </a:txBody>
                  <a:tcPr marL="7897" marR="7897" marT="7897"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GASTOS</a:t>
                      </a:r>
                    </a:p>
                  </a:txBody>
                  <a:tcPr marL="7897" marR="7897" marT="7897"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6.497.697 </a:t>
                      </a:r>
                    </a:p>
                  </a:txBody>
                  <a:tcPr marL="7897" marR="7897" marT="7897"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6.497.697 </a:t>
                      </a:r>
                    </a:p>
                  </a:txBody>
                  <a:tcPr marL="7897" marR="7897" marT="7897"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 </a:t>
                      </a:r>
                    </a:p>
                  </a:txBody>
                  <a:tcPr marL="7897" marR="7897" marT="7897"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44.882 </a:t>
                      </a:r>
                    </a:p>
                  </a:txBody>
                  <a:tcPr marL="7897" marR="7897" marT="7897"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0,7%</a:t>
                      </a:r>
                    </a:p>
                  </a:txBody>
                  <a:tcPr marL="7897" marR="7897" marT="7897"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0,7%</a:t>
                      </a:r>
                    </a:p>
                  </a:txBody>
                  <a:tcPr marL="7897" marR="7897" marT="7897"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843812353"/>
                  </a:ext>
                </a:extLst>
              </a:tr>
              <a:tr h="126356">
                <a:tc>
                  <a:txBody>
                    <a:bodyPr/>
                    <a:lstStyle/>
                    <a:p>
                      <a:pPr algn="ctr" fontAlgn="ctr"/>
                      <a:r>
                        <a:rPr lang="es-CL" sz="800" b="1" i="0" u="none" strike="noStrike">
                          <a:solidFill>
                            <a:srgbClr val="000000"/>
                          </a:solidFill>
                          <a:effectLst/>
                          <a:latin typeface="Calibri" panose="020F0502020204030204" pitchFamily="34" charset="0"/>
                        </a:rPr>
                        <a:t>21</a:t>
                      </a:r>
                    </a:p>
                  </a:txBody>
                  <a:tcPr marL="7897" marR="7897" marT="78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7897" marR="7897" marT="78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7897" marR="7897" marT="78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GASTOS EN PERSONAL                                                              </a:t>
                      </a:r>
                    </a:p>
                  </a:txBody>
                  <a:tcPr marL="7897" marR="7897" marT="78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224.046 </a:t>
                      </a:r>
                    </a:p>
                  </a:txBody>
                  <a:tcPr marL="7897" marR="7897" marT="78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224.046 </a:t>
                      </a:r>
                    </a:p>
                  </a:txBody>
                  <a:tcPr marL="7897" marR="7897" marT="78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 </a:t>
                      </a:r>
                    </a:p>
                  </a:txBody>
                  <a:tcPr marL="7897" marR="7897" marT="78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44.198</a:t>
                      </a:r>
                    </a:p>
                  </a:txBody>
                  <a:tcPr marL="7897" marR="7897" marT="78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19,7%</a:t>
                      </a:r>
                    </a:p>
                  </a:txBody>
                  <a:tcPr marL="7897" marR="7897" marT="78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19,7%</a:t>
                      </a:r>
                    </a:p>
                  </a:txBody>
                  <a:tcPr marL="7897" marR="7897" marT="78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282644833"/>
                  </a:ext>
                </a:extLst>
              </a:tr>
              <a:tr h="126356">
                <a:tc>
                  <a:txBody>
                    <a:bodyPr/>
                    <a:lstStyle/>
                    <a:p>
                      <a:pPr algn="ctr" fontAlgn="ctr"/>
                      <a:r>
                        <a:rPr lang="es-CL" sz="800" b="1" i="0" u="none" strike="noStrike">
                          <a:solidFill>
                            <a:srgbClr val="000000"/>
                          </a:solidFill>
                          <a:effectLst/>
                          <a:latin typeface="Calibri" panose="020F0502020204030204" pitchFamily="34" charset="0"/>
                        </a:rPr>
                        <a:t>22</a:t>
                      </a:r>
                    </a:p>
                  </a:txBody>
                  <a:tcPr marL="7897" marR="7897" marT="78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7897" marR="7897" marT="78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7897" marR="7897" marT="78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BIENES Y SERVICIOS DE CONSUMO                                                   </a:t>
                      </a:r>
                    </a:p>
                  </a:txBody>
                  <a:tcPr marL="7897" marR="7897" marT="78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46.371 </a:t>
                      </a:r>
                    </a:p>
                  </a:txBody>
                  <a:tcPr marL="7897" marR="7897" marT="78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46.371 </a:t>
                      </a:r>
                    </a:p>
                  </a:txBody>
                  <a:tcPr marL="7897" marR="7897" marT="78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 </a:t>
                      </a:r>
                    </a:p>
                  </a:txBody>
                  <a:tcPr marL="7897" marR="7897" marT="78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684</a:t>
                      </a:r>
                    </a:p>
                  </a:txBody>
                  <a:tcPr marL="7897" marR="7897" marT="78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1,5%</a:t>
                      </a:r>
                    </a:p>
                  </a:txBody>
                  <a:tcPr marL="7897" marR="7897" marT="78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1,5%</a:t>
                      </a:r>
                    </a:p>
                  </a:txBody>
                  <a:tcPr marL="7897" marR="7897" marT="78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117416441"/>
                  </a:ext>
                </a:extLst>
              </a:tr>
              <a:tr h="126356">
                <a:tc>
                  <a:txBody>
                    <a:bodyPr/>
                    <a:lstStyle/>
                    <a:p>
                      <a:pPr algn="ctr" fontAlgn="ctr"/>
                      <a:r>
                        <a:rPr lang="es-CL" sz="800" b="1" i="0" u="none" strike="noStrike">
                          <a:solidFill>
                            <a:srgbClr val="000000"/>
                          </a:solidFill>
                          <a:effectLst/>
                          <a:latin typeface="Calibri" panose="020F0502020204030204" pitchFamily="34" charset="0"/>
                        </a:rPr>
                        <a:t>24</a:t>
                      </a:r>
                    </a:p>
                  </a:txBody>
                  <a:tcPr marL="7897" marR="7897" marT="78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7897" marR="7897" marT="78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7897" marR="7897" marT="78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TRANSFERENCIAS CORRIENTES                                                       </a:t>
                      </a:r>
                    </a:p>
                  </a:txBody>
                  <a:tcPr marL="7897" marR="7897" marT="78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823.979 </a:t>
                      </a:r>
                    </a:p>
                  </a:txBody>
                  <a:tcPr marL="7897" marR="7897" marT="78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823.979 </a:t>
                      </a:r>
                    </a:p>
                  </a:txBody>
                  <a:tcPr marL="7897" marR="7897" marT="78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 </a:t>
                      </a:r>
                    </a:p>
                  </a:txBody>
                  <a:tcPr marL="7897" marR="7897" marT="78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a:t>
                      </a:r>
                    </a:p>
                  </a:txBody>
                  <a:tcPr marL="7897" marR="7897" marT="78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0,0%</a:t>
                      </a:r>
                    </a:p>
                  </a:txBody>
                  <a:tcPr marL="7897" marR="7897" marT="78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0,0%</a:t>
                      </a:r>
                    </a:p>
                  </a:txBody>
                  <a:tcPr marL="7897" marR="7897" marT="78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443650958"/>
                  </a:ext>
                </a:extLst>
              </a:tr>
              <a:tr h="126356">
                <a:tc>
                  <a:txBody>
                    <a:bodyPr/>
                    <a:lstStyle/>
                    <a:p>
                      <a:pPr algn="ctr" fontAlgn="ctr"/>
                      <a:r>
                        <a:rPr lang="es-CL" sz="800" b="0" i="0" u="none" strike="noStrike">
                          <a:solidFill>
                            <a:srgbClr val="000000"/>
                          </a:solidFill>
                          <a:effectLst/>
                          <a:latin typeface="Calibri" panose="020F0502020204030204" pitchFamily="34" charset="0"/>
                        </a:rPr>
                        <a:t>  </a:t>
                      </a:r>
                    </a:p>
                  </a:txBody>
                  <a:tcPr marL="7897" marR="7897" marT="78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03 </a:t>
                      </a:r>
                    </a:p>
                  </a:txBody>
                  <a:tcPr marL="7897" marR="7897" marT="78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897" marR="7897" marT="78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A Otras Entidades Públicas                                                      </a:t>
                      </a:r>
                    </a:p>
                  </a:txBody>
                  <a:tcPr marL="7897" marR="7897" marT="78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823.979 </a:t>
                      </a:r>
                    </a:p>
                  </a:txBody>
                  <a:tcPr marL="7897" marR="7897" marT="78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823.979 </a:t>
                      </a:r>
                    </a:p>
                  </a:txBody>
                  <a:tcPr marL="7897" marR="7897" marT="78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897" marR="7897" marT="78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a:t>
                      </a:r>
                    </a:p>
                  </a:txBody>
                  <a:tcPr marL="7897" marR="7897" marT="78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7897" marR="7897" marT="78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7897" marR="7897" marT="78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78573242"/>
                  </a:ext>
                </a:extLst>
              </a:tr>
              <a:tr h="126356">
                <a:tc>
                  <a:txBody>
                    <a:bodyPr/>
                    <a:lstStyle/>
                    <a:p>
                      <a:pPr algn="ctr" fontAlgn="ctr"/>
                      <a:r>
                        <a:rPr lang="es-CL" sz="800" b="0" i="0" u="none" strike="noStrike">
                          <a:solidFill>
                            <a:srgbClr val="000000"/>
                          </a:solidFill>
                          <a:effectLst/>
                          <a:latin typeface="Calibri" panose="020F0502020204030204" pitchFamily="34" charset="0"/>
                        </a:rPr>
                        <a:t>  </a:t>
                      </a:r>
                    </a:p>
                  </a:txBody>
                  <a:tcPr marL="7897" marR="7897" marT="78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897" marR="7897" marT="78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004 </a:t>
                      </a:r>
                    </a:p>
                  </a:txBody>
                  <a:tcPr marL="7897" marR="7897" marT="78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Aplicación Programa Energización Rural y Social                                                                                                                                                                                                           </a:t>
                      </a:r>
                    </a:p>
                  </a:txBody>
                  <a:tcPr marL="7897" marR="7897" marT="78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823.979 </a:t>
                      </a:r>
                    </a:p>
                  </a:txBody>
                  <a:tcPr marL="7897" marR="7897" marT="78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823.979 </a:t>
                      </a:r>
                    </a:p>
                  </a:txBody>
                  <a:tcPr marL="7897" marR="7897" marT="78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897" marR="7897" marT="78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a:t>
                      </a:r>
                    </a:p>
                  </a:txBody>
                  <a:tcPr marL="7897" marR="7897" marT="78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7897" marR="7897" marT="78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7897" marR="7897" marT="78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802658181"/>
                  </a:ext>
                </a:extLst>
              </a:tr>
              <a:tr h="126356">
                <a:tc>
                  <a:txBody>
                    <a:bodyPr/>
                    <a:lstStyle/>
                    <a:p>
                      <a:pPr algn="ctr" fontAlgn="ctr"/>
                      <a:r>
                        <a:rPr lang="es-CL" sz="800" b="1" i="0" u="none" strike="noStrike">
                          <a:solidFill>
                            <a:srgbClr val="000000"/>
                          </a:solidFill>
                          <a:effectLst/>
                          <a:latin typeface="Calibri" panose="020F0502020204030204" pitchFamily="34" charset="0"/>
                        </a:rPr>
                        <a:t>33</a:t>
                      </a:r>
                    </a:p>
                  </a:txBody>
                  <a:tcPr marL="7897" marR="7897" marT="78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7897" marR="7897" marT="78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7897" marR="7897" marT="78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TRANSFERENCIAS DE CAPITAL                                                       </a:t>
                      </a:r>
                    </a:p>
                  </a:txBody>
                  <a:tcPr marL="7897" marR="7897" marT="78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5.403.301 </a:t>
                      </a:r>
                    </a:p>
                  </a:txBody>
                  <a:tcPr marL="7897" marR="7897" marT="78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5.403.301 </a:t>
                      </a:r>
                    </a:p>
                  </a:txBody>
                  <a:tcPr marL="7897" marR="7897" marT="78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 </a:t>
                      </a:r>
                    </a:p>
                  </a:txBody>
                  <a:tcPr marL="7897" marR="7897" marT="78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a:t>
                      </a:r>
                    </a:p>
                  </a:txBody>
                  <a:tcPr marL="7897" marR="7897" marT="78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0,0%</a:t>
                      </a:r>
                    </a:p>
                  </a:txBody>
                  <a:tcPr marL="7897" marR="7897" marT="78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0,0%</a:t>
                      </a:r>
                    </a:p>
                  </a:txBody>
                  <a:tcPr marL="7897" marR="7897" marT="78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803625034"/>
                  </a:ext>
                </a:extLst>
              </a:tr>
              <a:tr h="126356">
                <a:tc>
                  <a:txBody>
                    <a:bodyPr/>
                    <a:lstStyle/>
                    <a:p>
                      <a:pPr algn="ctr" fontAlgn="ctr"/>
                      <a:r>
                        <a:rPr lang="es-CL" sz="800" b="0" i="0" u="none" strike="noStrike">
                          <a:solidFill>
                            <a:srgbClr val="000000"/>
                          </a:solidFill>
                          <a:effectLst/>
                          <a:latin typeface="Calibri" panose="020F0502020204030204" pitchFamily="34" charset="0"/>
                        </a:rPr>
                        <a:t>  </a:t>
                      </a:r>
                    </a:p>
                  </a:txBody>
                  <a:tcPr marL="7897" marR="7897" marT="78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02 </a:t>
                      </a:r>
                    </a:p>
                  </a:txBody>
                  <a:tcPr marL="7897" marR="7897" marT="78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897" marR="7897" marT="78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Al Gobierno Central                                                             </a:t>
                      </a:r>
                    </a:p>
                  </a:txBody>
                  <a:tcPr marL="7897" marR="7897" marT="78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5.403.301 </a:t>
                      </a:r>
                    </a:p>
                  </a:txBody>
                  <a:tcPr marL="7897" marR="7897" marT="78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5.403.301 </a:t>
                      </a:r>
                    </a:p>
                  </a:txBody>
                  <a:tcPr marL="7897" marR="7897" marT="78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897" marR="7897" marT="78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a:t>
                      </a:r>
                    </a:p>
                  </a:txBody>
                  <a:tcPr marL="7897" marR="7897" marT="78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7897" marR="7897" marT="78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7897" marR="7897" marT="78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545242767"/>
                  </a:ext>
                </a:extLst>
              </a:tr>
              <a:tr h="126356">
                <a:tc>
                  <a:txBody>
                    <a:bodyPr/>
                    <a:lstStyle/>
                    <a:p>
                      <a:pPr algn="ctr" fontAlgn="ctr"/>
                      <a:r>
                        <a:rPr lang="es-CL" sz="800" b="0" i="0" u="none" strike="noStrike">
                          <a:solidFill>
                            <a:srgbClr val="000000"/>
                          </a:solidFill>
                          <a:effectLst/>
                          <a:latin typeface="Calibri" panose="020F0502020204030204" pitchFamily="34" charset="0"/>
                        </a:rPr>
                        <a:t>  </a:t>
                      </a:r>
                    </a:p>
                  </a:txBody>
                  <a:tcPr marL="7897" marR="7897" marT="78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897" marR="7897" marT="78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002 </a:t>
                      </a:r>
                    </a:p>
                  </a:txBody>
                  <a:tcPr marL="7897" marR="7897" marT="78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Subsecretaría de Desarrollo Regional y Administrativo - Programa 05                                                                                                                                                                                       </a:t>
                      </a:r>
                    </a:p>
                  </a:txBody>
                  <a:tcPr marL="7897" marR="7897" marT="78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5.403.301 </a:t>
                      </a:r>
                    </a:p>
                  </a:txBody>
                  <a:tcPr marL="7897" marR="7897" marT="78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5.403.301 </a:t>
                      </a:r>
                    </a:p>
                  </a:txBody>
                  <a:tcPr marL="7897" marR="7897" marT="78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897" marR="7897" marT="78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a:t>
                      </a:r>
                    </a:p>
                  </a:txBody>
                  <a:tcPr marL="7897" marR="7897" marT="78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7897" marR="7897" marT="78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dirty="0">
                          <a:solidFill>
                            <a:srgbClr val="000000"/>
                          </a:solidFill>
                          <a:effectLst/>
                          <a:latin typeface="Calibri" panose="020F0502020204030204" pitchFamily="34" charset="0"/>
                        </a:rPr>
                        <a:t>0,0%</a:t>
                      </a:r>
                    </a:p>
                  </a:txBody>
                  <a:tcPr marL="7897" marR="7897" marT="78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extLst>
                  <a:ext uri="{0D108BD9-81ED-4DB2-BD59-A6C34878D82A}">
                    <a16:rowId xmlns:a16="http://schemas.microsoft.com/office/drawing/2014/main" val="1625651947"/>
                  </a:ext>
                </a:extLst>
              </a:tr>
            </a:tbl>
          </a:graphicData>
        </a:graphic>
      </p:graphicFrame>
    </p:spTree>
    <p:extLst>
      <p:ext uri="{BB962C8B-B14F-4D97-AF65-F5344CB8AC3E}">
        <p14:creationId xmlns:p14="http://schemas.microsoft.com/office/powerpoint/2010/main" val="220094633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11"/>
          </p:nvPr>
        </p:nvSpPr>
        <p:spPr>
          <a:xfrm>
            <a:off x="395536" y="3795137"/>
            <a:ext cx="7174429" cy="289924"/>
          </a:xfrm>
        </p:spPr>
        <p:txBody>
          <a:bodyPr/>
          <a:lstStyle/>
          <a:p>
            <a:r>
              <a:rPr lang="es-CL" sz="1050" b="1" dirty="0">
                <a:solidFill>
                  <a:prstClr val="black"/>
                </a:solidFill>
              </a:rPr>
              <a:t>Fuente</a:t>
            </a:r>
            <a:r>
              <a:rPr lang="es-CL" sz="1050" dirty="0">
                <a:solidFill>
                  <a:prstClr val="black"/>
                </a:solidFill>
              </a:rPr>
              <a:t>: Elaboración propia en base  a Informes de ejecución presupuestaria mensual de DIPRES</a:t>
            </a:r>
          </a:p>
        </p:txBody>
      </p:sp>
      <p:sp>
        <p:nvSpPr>
          <p:cNvPr id="5" name="4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15</a:t>
            </a:fld>
            <a:endParaRPr lang="es-CL">
              <a:solidFill>
                <a:prstClr val="black">
                  <a:tint val="75000"/>
                </a:prstClr>
              </a:solidFill>
            </a:endParaRPr>
          </a:p>
        </p:txBody>
      </p:sp>
      <p:sp>
        <p:nvSpPr>
          <p:cNvPr id="8" name="1 Título"/>
          <p:cNvSpPr txBox="1">
            <a:spLocks/>
          </p:cNvSpPr>
          <p:nvPr/>
        </p:nvSpPr>
        <p:spPr>
          <a:xfrm>
            <a:off x="395536" y="1265963"/>
            <a:ext cx="7200800" cy="315643"/>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pPr>
              <a:spcBef>
                <a:spcPts val="0"/>
              </a:spcBef>
            </a:pPr>
            <a:r>
              <a:rPr lang="es-CL" sz="1200" b="1" dirty="0">
                <a:solidFill>
                  <a:prstClr val="black"/>
                </a:solidFill>
                <a:ea typeface="Verdana" pitchFamily="34" charset="0"/>
                <a:cs typeface="Verdana" pitchFamily="34" charset="0"/>
              </a:rPr>
              <a:t>en miles de pesos de 2019</a:t>
            </a:r>
          </a:p>
        </p:txBody>
      </p:sp>
      <p:sp>
        <p:nvSpPr>
          <p:cNvPr id="9" name="1 Título"/>
          <p:cNvSpPr>
            <a:spLocks noGrp="1"/>
          </p:cNvSpPr>
          <p:nvPr>
            <p:ph type="title"/>
          </p:nvPr>
        </p:nvSpPr>
        <p:spPr>
          <a:xfrm>
            <a:off x="414338" y="579457"/>
            <a:ext cx="8210798" cy="591093"/>
          </a:xfr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p>
            <a:pPr algn="ctr" defTabSz="733425" fontAlgn="base">
              <a:spcAft>
                <a:spcPct val="0"/>
              </a:spcAft>
            </a:pPr>
            <a:r>
              <a:rPr lang="es-CL" sz="1600" b="1" dirty="0">
                <a:solidFill>
                  <a:schemeClr val="tx1"/>
                </a:solidFill>
                <a:ea typeface="Verdana" pitchFamily="34" charset="0"/>
                <a:cs typeface="Verdana" pitchFamily="34" charset="0"/>
              </a:rPr>
              <a:t>EJECUCIÓN ACUMULADA DE GASTOS A MARZO DE 2019 </a:t>
            </a:r>
            <a:br>
              <a:rPr lang="es-CL" sz="1600" b="1" dirty="0">
                <a:solidFill>
                  <a:schemeClr val="tx1"/>
                </a:solidFill>
                <a:ea typeface="Verdana" pitchFamily="34" charset="0"/>
                <a:cs typeface="Verdana" pitchFamily="34" charset="0"/>
              </a:rPr>
            </a:br>
            <a:r>
              <a:rPr lang="es-CL" sz="1600" b="1" dirty="0">
                <a:solidFill>
                  <a:schemeClr val="tx1"/>
                </a:solidFill>
                <a:ea typeface="Verdana" pitchFamily="34" charset="0"/>
                <a:cs typeface="Verdana" pitchFamily="34" charset="0"/>
              </a:rPr>
              <a:t>PARTIDA 24. CAPÍTULO 01. PROGRAMA 05:  </a:t>
            </a:r>
            <a:r>
              <a:rPr lang="es-CL" sz="1600" b="1" dirty="0">
                <a:solidFill>
                  <a:prstClr val="black"/>
                </a:solidFill>
                <a:ea typeface="Verdana" pitchFamily="34" charset="0"/>
                <a:cs typeface="Verdana" pitchFamily="34" charset="0"/>
              </a:rPr>
              <a:t>PLAN DE ACCIÓN DE EFICIENCIA ENERGÉTICA</a:t>
            </a:r>
            <a:endParaRPr lang="es-CL" sz="1600" b="1" dirty="0">
              <a:solidFill>
                <a:schemeClr val="tx1"/>
              </a:solidFill>
              <a:ea typeface="Verdana" pitchFamily="34" charset="0"/>
              <a:cs typeface="Verdana" pitchFamily="34" charset="0"/>
            </a:endParaRPr>
          </a:p>
        </p:txBody>
      </p:sp>
      <p:graphicFrame>
        <p:nvGraphicFramePr>
          <p:cNvPr id="3" name="Tabla 2">
            <a:extLst>
              <a:ext uri="{FF2B5EF4-FFF2-40B4-BE49-F238E27FC236}">
                <a16:creationId xmlns:a16="http://schemas.microsoft.com/office/drawing/2014/main" id="{16C8A048-2B46-452F-893A-FD1C9783F13B}"/>
              </a:ext>
            </a:extLst>
          </p:cNvPr>
          <p:cNvGraphicFramePr>
            <a:graphicFrameLocks noGrp="1"/>
          </p:cNvGraphicFramePr>
          <p:nvPr>
            <p:extLst>
              <p:ext uri="{D42A27DB-BD31-4B8C-83A1-F6EECF244321}">
                <p14:modId xmlns:p14="http://schemas.microsoft.com/office/powerpoint/2010/main" val="1578411470"/>
              </p:ext>
            </p:extLst>
          </p:nvPr>
        </p:nvGraphicFramePr>
        <p:xfrm>
          <a:off x="442963" y="1602008"/>
          <a:ext cx="8153548" cy="2114969"/>
        </p:xfrm>
        <a:graphic>
          <a:graphicData uri="http://schemas.openxmlformats.org/drawingml/2006/table">
            <a:tbl>
              <a:tblPr/>
              <a:tblGrid>
                <a:gridCol w="748596">
                  <a:extLst>
                    <a:ext uri="{9D8B030D-6E8A-4147-A177-3AD203B41FA5}">
                      <a16:colId xmlns:a16="http://schemas.microsoft.com/office/drawing/2014/main" val="3462684376"/>
                    </a:ext>
                  </a:extLst>
                </a:gridCol>
                <a:gridCol w="276533">
                  <a:extLst>
                    <a:ext uri="{9D8B030D-6E8A-4147-A177-3AD203B41FA5}">
                      <a16:colId xmlns:a16="http://schemas.microsoft.com/office/drawing/2014/main" val="927460801"/>
                    </a:ext>
                  </a:extLst>
                </a:gridCol>
                <a:gridCol w="276533">
                  <a:extLst>
                    <a:ext uri="{9D8B030D-6E8A-4147-A177-3AD203B41FA5}">
                      <a16:colId xmlns:a16="http://schemas.microsoft.com/office/drawing/2014/main" val="3211830938"/>
                    </a:ext>
                  </a:extLst>
                </a:gridCol>
                <a:gridCol w="2505561">
                  <a:extLst>
                    <a:ext uri="{9D8B030D-6E8A-4147-A177-3AD203B41FA5}">
                      <a16:colId xmlns:a16="http://schemas.microsoft.com/office/drawing/2014/main" val="2972359088"/>
                    </a:ext>
                  </a:extLst>
                </a:gridCol>
                <a:gridCol w="748596">
                  <a:extLst>
                    <a:ext uri="{9D8B030D-6E8A-4147-A177-3AD203B41FA5}">
                      <a16:colId xmlns:a16="http://schemas.microsoft.com/office/drawing/2014/main" val="1365461578"/>
                    </a:ext>
                  </a:extLst>
                </a:gridCol>
                <a:gridCol w="748596">
                  <a:extLst>
                    <a:ext uri="{9D8B030D-6E8A-4147-A177-3AD203B41FA5}">
                      <a16:colId xmlns:a16="http://schemas.microsoft.com/office/drawing/2014/main" val="3890246276"/>
                    </a:ext>
                  </a:extLst>
                </a:gridCol>
                <a:gridCol w="748596">
                  <a:extLst>
                    <a:ext uri="{9D8B030D-6E8A-4147-A177-3AD203B41FA5}">
                      <a16:colId xmlns:a16="http://schemas.microsoft.com/office/drawing/2014/main" val="3603271736"/>
                    </a:ext>
                  </a:extLst>
                </a:gridCol>
                <a:gridCol w="748596">
                  <a:extLst>
                    <a:ext uri="{9D8B030D-6E8A-4147-A177-3AD203B41FA5}">
                      <a16:colId xmlns:a16="http://schemas.microsoft.com/office/drawing/2014/main" val="898181988"/>
                    </a:ext>
                  </a:extLst>
                </a:gridCol>
                <a:gridCol w="681557">
                  <a:extLst>
                    <a:ext uri="{9D8B030D-6E8A-4147-A177-3AD203B41FA5}">
                      <a16:colId xmlns:a16="http://schemas.microsoft.com/office/drawing/2014/main" val="2321537481"/>
                    </a:ext>
                  </a:extLst>
                </a:gridCol>
                <a:gridCol w="670384">
                  <a:extLst>
                    <a:ext uri="{9D8B030D-6E8A-4147-A177-3AD203B41FA5}">
                      <a16:colId xmlns:a16="http://schemas.microsoft.com/office/drawing/2014/main" val="1978929904"/>
                    </a:ext>
                  </a:extLst>
                </a:gridCol>
              </a:tblGrid>
              <a:tr h="137559">
                <a:tc rowSpan="2" gridSpan="4">
                  <a:txBody>
                    <a:bodyPr/>
                    <a:lstStyle/>
                    <a:p>
                      <a:pPr algn="ctr" fontAlgn="ctr"/>
                      <a:r>
                        <a:rPr lang="es-CL" sz="800" b="1" i="0" u="none" strike="noStrike" dirty="0">
                          <a:solidFill>
                            <a:srgbClr val="FFFFFF"/>
                          </a:solidFill>
                          <a:effectLst/>
                          <a:latin typeface="Calibri" panose="020F0502020204030204" pitchFamily="34" charset="0"/>
                        </a:rPr>
                        <a:t>Subtítulo</a:t>
                      </a:r>
                    </a:p>
                  </a:txBody>
                  <a:tcPr marL="8597" marR="8597" marT="859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rowSpan="2" hMerge="1">
                  <a:txBody>
                    <a:bodyPr/>
                    <a:lstStyle/>
                    <a:p>
                      <a:endParaRPr lang="es-CL"/>
                    </a:p>
                  </a:txBody>
                  <a:tcPr/>
                </a:tc>
                <a:tc rowSpan="2" hMerge="1">
                  <a:txBody>
                    <a:bodyPr/>
                    <a:lstStyle/>
                    <a:p>
                      <a:endParaRPr lang="es-CL"/>
                    </a:p>
                  </a:txBody>
                  <a:tcPr/>
                </a:tc>
                <a:tc rowSpan="2" hMerge="1">
                  <a:txBody>
                    <a:bodyPr/>
                    <a:lstStyle/>
                    <a:p>
                      <a:endParaRPr lang="es-CL"/>
                    </a:p>
                  </a:txBody>
                  <a:tcPr/>
                </a:tc>
                <a:tc gridSpan="3">
                  <a:txBody>
                    <a:bodyPr/>
                    <a:lstStyle/>
                    <a:p>
                      <a:pPr algn="ctr" fontAlgn="b"/>
                      <a:r>
                        <a:rPr lang="es-CL" sz="800" b="1" i="0" u="none" strike="noStrike">
                          <a:solidFill>
                            <a:srgbClr val="FFFFFF"/>
                          </a:solidFill>
                          <a:effectLst/>
                          <a:latin typeface="Calibri" panose="020F0502020204030204" pitchFamily="34" charset="0"/>
                        </a:rPr>
                        <a:t>Presupuesto 2019</a:t>
                      </a:r>
                    </a:p>
                  </a:txBody>
                  <a:tcPr marL="8597" marR="8597" marT="859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hMerge="1">
                  <a:txBody>
                    <a:bodyPr/>
                    <a:lstStyle/>
                    <a:p>
                      <a:endParaRPr lang="es-CL"/>
                    </a:p>
                  </a:txBody>
                  <a:tcPr/>
                </a:tc>
                <a:tc hMerge="1">
                  <a:txBody>
                    <a:bodyPr/>
                    <a:lstStyle/>
                    <a:p>
                      <a:endParaRPr lang="es-CL"/>
                    </a:p>
                  </a:txBody>
                  <a:tcPr/>
                </a:tc>
                <a:tc gridSpan="3">
                  <a:txBody>
                    <a:bodyPr/>
                    <a:lstStyle/>
                    <a:p>
                      <a:pPr algn="ctr" fontAlgn="b"/>
                      <a:r>
                        <a:rPr lang="es-CL" sz="800" b="1" i="0" u="none" strike="noStrike">
                          <a:solidFill>
                            <a:srgbClr val="FFFFFF"/>
                          </a:solidFill>
                          <a:effectLst/>
                          <a:latin typeface="Calibri" panose="020F0502020204030204" pitchFamily="34" charset="0"/>
                        </a:rPr>
                        <a:t>Ejecución</a:t>
                      </a:r>
                    </a:p>
                  </a:txBody>
                  <a:tcPr marL="8597" marR="8597" marT="859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hMerge="1">
                  <a:txBody>
                    <a:bodyPr/>
                    <a:lstStyle/>
                    <a:p>
                      <a:endParaRPr lang="es-CL"/>
                    </a:p>
                  </a:txBody>
                  <a:tcPr/>
                </a:tc>
                <a:tc hMerge="1">
                  <a:txBody>
                    <a:bodyPr/>
                    <a:lstStyle/>
                    <a:p>
                      <a:endParaRPr lang="es-CL"/>
                    </a:p>
                  </a:txBody>
                  <a:tcPr/>
                </a:tc>
                <a:extLst>
                  <a:ext uri="{0D108BD9-81ED-4DB2-BD59-A6C34878D82A}">
                    <a16:rowId xmlns:a16="http://schemas.microsoft.com/office/drawing/2014/main" val="3871844773"/>
                  </a:ext>
                </a:extLst>
              </a:tr>
              <a:tr h="421274">
                <a:tc gridSpan="4" vMerge="1">
                  <a:txBody>
                    <a:bodyPr/>
                    <a:lstStyle/>
                    <a:p>
                      <a:endParaRPr lang="es-CL"/>
                    </a:p>
                  </a:txBody>
                  <a:tcPr/>
                </a:tc>
                <a:tc hMerge="1" vMerge="1">
                  <a:txBody>
                    <a:bodyPr/>
                    <a:lstStyle/>
                    <a:p>
                      <a:endParaRPr lang="es-CL"/>
                    </a:p>
                  </a:txBody>
                  <a:tcPr/>
                </a:tc>
                <a:tc hMerge="1" vMerge="1">
                  <a:txBody>
                    <a:bodyPr/>
                    <a:lstStyle/>
                    <a:p>
                      <a:endParaRPr lang="es-CL"/>
                    </a:p>
                  </a:txBody>
                  <a:tcPr/>
                </a:tc>
                <a:tc hMerge="1" vMerge="1">
                  <a:txBody>
                    <a:bodyPr/>
                    <a:lstStyle/>
                    <a:p>
                      <a:endParaRPr lang="es-CL"/>
                    </a:p>
                  </a:txBody>
                  <a:tcPr/>
                </a:tc>
                <a:tc>
                  <a:txBody>
                    <a:bodyPr/>
                    <a:lstStyle/>
                    <a:p>
                      <a:pPr algn="ctr" fontAlgn="ctr"/>
                      <a:r>
                        <a:rPr lang="es-CL" sz="800" b="1" i="0" u="none" strike="noStrike">
                          <a:solidFill>
                            <a:srgbClr val="FFFFFF"/>
                          </a:solidFill>
                          <a:effectLst/>
                          <a:latin typeface="Calibri" panose="020F0502020204030204" pitchFamily="34" charset="0"/>
                        </a:rPr>
                        <a:t>Ley 2019</a:t>
                      </a:r>
                    </a:p>
                  </a:txBody>
                  <a:tcPr marL="8597" marR="8597" marT="8597"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Vigente</a:t>
                      </a:r>
                    </a:p>
                  </a:txBody>
                  <a:tcPr marL="8597" marR="8597" marT="8597"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Variación</a:t>
                      </a:r>
                    </a:p>
                  </a:txBody>
                  <a:tcPr marL="8597" marR="8597" marT="8597"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Ejecución Acumulada</a:t>
                      </a:r>
                    </a:p>
                  </a:txBody>
                  <a:tcPr marL="8597" marR="8597" marT="8597"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 % Ejecución Ley 2019 </a:t>
                      </a:r>
                    </a:p>
                  </a:txBody>
                  <a:tcPr marL="8597" marR="8597" marT="8597"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 % Ejecución Ppto. Vigente </a:t>
                      </a:r>
                    </a:p>
                  </a:txBody>
                  <a:tcPr marL="8597" marR="8597" marT="8597"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extLst>
                  <a:ext uri="{0D108BD9-81ED-4DB2-BD59-A6C34878D82A}">
                    <a16:rowId xmlns:a16="http://schemas.microsoft.com/office/drawing/2014/main" val="1743475428"/>
                  </a:ext>
                </a:extLst>
              </a:tr>
              <a:tr h="180546">
                <a:tc>
                  <a:txBody>
                    <a:bodyPr/>
                    <a:lstStyle/>
                    <a:p>
                      <a:pPr algn="l" fontAlgn="ctr"/>
                      <a:r>
                        <a:rPr lang="es-CL" sz="1000" b="0" i="0" u="none" strike="noStrike">
                          <a:solidFill>
                            <a:srgbClr val="000000"/>
                          </a:solidFill>
                          <a:effectLst/>
                          <a:latin typeface="Calibri" panose="020F0502020204030204" pitchFamily="34" charset="0"/>
                        </a:rPr>
                        <a:t>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ctr"/>
                      <a:r>
                        <a:rPr lang="es-CL" sz="1000" b="0" i="0" u="none" strike="noStrike">
                          <a:solidFill>
                            <a:srgbClr val="000000"/>
                          </a:solidFill>
                          <a:effectLst/>
                          <a:latin typeface="Calibri" panose="020F0502020204030204" pitchFamily="34" charset="0"/>
                        </a:rPr>
                        <a:t> </a:t>
                      </a:r>
                    </a:p>
                  </a:txBody>
                  <a:tcPr marL="8597" marR="8597" marT="8597"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ctr"/>
                      <a:r>
                        <a:rPr lang="es-CL" sz="1000" b="0" i="0" u="none" strike="noStrike">
                          <a:solidFill>
                            <a:srgbClr val="000000"/>
                          </a:solidFill>
                          <a:effectLst/>
                          <a:latin typeface="Calibri" panose="020F0502020204030204" pitchFamily="34" charset="0"/>
                        </a:rPr>
                        <a:t> </a:t>
                      </a:r>
                    </a:p>
                  </a:txBody>
                  <a:tcPr marL="8597" marR="8597" marT="8597"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GASTOS</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8.252.556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8.252.556 </a:t>
                      </a:r>
                    </a:p>
                  </a:txBody>
                  <a:tcPr marL="8597" marR="8597" marT="8597"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411.919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5,0%</a:t>
                      </a:r>
                    </a:p>
                  </a:txBody>
                  <a:tcPr marL="8597" marR="8597" marT="8597"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5,0%</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312156579"/>
                  </a:ext>
                </a:extLst>
              </a:tr>
              <a:tr h="137559">
                <a:tc>
                  <a:txBody>
                    <a:bodyPr/>
                    <a:lstStyle/>
                    <a:p>
                      <a:pPr algn="ctr" fontAlgn="ctr"/>
                      <a:r>
                        <a:rPr lang="es-CL" sz="800" b="1" i="0" u="none" strike="noStrike">
                          <a:solidFill>
                            <a:srgbClr val="000000"/>
                          </a:solidFill>
                          <a:effectLst/>
                          <a:latin typeface="Calibri" panose="020F0502020204030204" pitchFamily="34" charset="0"/>
                        </a:rPr>
                        <a:t>21</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GASTOS EN PERSONAL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1.813.119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1.813.119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360.016</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19,9%</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19,9%</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869437215"/>
                  </a:ext>
                </a:extLst>
              </a:tr>
              <a:tr h="137559">
                <a:tc>
                  <a:txBody>
                    <a:bodyPr/>
                    <a:lstStyle/>
                    <a:p>
                      <a:pPr algn="ctr" fontAlgn="ctr"/>
                      <a:r>
                        <a:rPr lang="es-CL" sz="800" b="1" i="0" u="none" strike="noStrike">
                          <a:solidFill>
                            <a:srgbClr val="000000"/>
                          </a:solidFill>
                          <a:effectLst/>
                          <a:latin typeface="Calibri" panose="020F0502020204030204" pitchFamily="34" charset="0"/>
                        </a:rPr>
                        <a:t>22</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BIENES Y SERVICIOS DE CONSUMO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323.008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323.008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5.903</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1,8%</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1,8%</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984013666"/>
                  </a:ext>
                </a:extLst>
              </a:tr>
              <a:tr h="137559">
                <a:tc>
                  <a:txBody>
                    <a:bodyPr/>
                    <a:lstStyle/>
                    <a:p>
                      <a:pPr algn="ctr" fontAlgn="ctr"/>
                      <a:r>
                        <a:rPr lang="es-CL" sz="800" b="1" i="0" u="none" strike="noStrike">
                          <a:solidFill>
                            <a:srgbClr val="000000"/>
                          </a:solidFill>
                          <a:effectLst/>
                          <a:latin typeface="Calibri" panose="020F0502020204030204" pitchFamily="34" charset="0"/>
                        </a:rPr>
                        <a:t>24</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TRANSFERENCIAS CORRIENTES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3.163.132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3.163.132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46.000</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1,5%</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1,5%</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425910933"/>
                  </a:ext>
                </a:extLst>
              </a:tr>
              <a:tr h="137559">
                <a:tc>
                  <a:txBody>
                    <a:bodyPr/>
                    <a:lstStyle/>
                    <a:p>
                      <a:pPr algn="ctr" fontAlgn="ctr"/>
                      <a:r>
                        <a:rPr lang="es-CL" sz="800" b="0" i="0" u="none" strike="noStrike">
                          <a:solidFill>
                            <a:srgbClr val="000000"/>
                          </a:solidFill>
                          <a:effectLst/>
                          <a:latin typeface="Calibri" panose="020F0502020204030204" pitchFamily="34" charset="0"/>
                        </a:rPr>
                        <a:t>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01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Al Sector Privado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2.606.932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2.606.932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234638648"/>
                  </a:ext>
                </a:extLst>
              </a:tr>
              <a:tr h="137559">
                <a:tc>
                  <a:txBody>
                    <a:bodyPr/>
                    <a:lstStyle/>
                    <a:p>
                      <a:pPr algn="ctr" fontAlgn="ctr"/>
                      <a:r>
                        <a:rPr lang="es-CL" sz="800" b="0" i="0" u="none" strike="noStrike">
                          <a:solidFill>
                            <a:srgbClr val="000000"/>
                          </a:solidFill>
                          <a:effectLst/>
                          <a:latin typeface="Calibri" panose="020F0502020204030204" pitchFamily="34" charset="0"/>
                        </a:rPr>
                        <a:t>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006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Agencia Chilena de Eficiencia Energética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2.606.932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2.606.932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927081492"/>
                  </a:ext>
                </a:extLst>
              </a:tr>
              <a:tr h="137559">
                <a:tc>
                  <a:txBody>
                    <a:bodyPr/>
                    <a:lstStyle/>
                    <a:p>
                      <a:pPr algn="ctr" fontAlgn="ctr"/>
                      <a:r>
                        <a:rPr lang="es-CL" sz="800" b="0" i="0" u="none" strike="noStrike">
                          <a:solidFill>
                            <a:srgbClr val="000000"/>
                          </a:solidFill>
                          <a:effectLst/>
                          <a:latin typeface="Calibri" panose="020F0502020204030204" pitchFamily="34" charset="0"/>
                        </a:rPr>
                        <a:t>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03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A Otras Entidades Públicas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556.200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556.200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46.000</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8,3%</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8,3%</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503607914"/>
                  </a:ext>
                </a:extLst>
              </a:tr>
              <a:tr h="137559">
                <a:tc>
                  <a:txBody>
                    <a:bodyPr/>
                    <a:lstStyle/>
                    <a:p>
                      <a:pPr algn="ctr" fontAlgn="ctr"/>
                      <a:r>
                        <a:rPr lang="es-CL" sz="800" b="0" i="0" u="none" strike="noStrike">
                          <a:solidFill>
                            <a:srgbClr val="000000"/>
                          </a:solidFill>
                          <a:effectLst/>
                          <a:latin typeface="Calibri" panose="020F0502020204030204" pitchFamily="34" charset="0"/>
                        </a:rPr>
                        <a:t>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006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Aplicación Plan de Acción de Eficiencia Energética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556.200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556.200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46.000</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8,3%</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8,3%</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925499541"/>
                  </a:ext>
                </a:extLst>
              </a:tr>
              <a:tr h="137559">
                <a:tc>
                  <a:txBody>
                    <a:bodyPr/>
                    <a:lstStyle/>
                    <a:p>
                      <a:pPr algn="ctr" fontAlgn="ctr"/>
                      <a:r>
                        <a:rPr lang="es-CL" sz="800" b="1" i="0" u="none" strike="noStrike">
                          <a:solidFill>
                            <a:srgbClr val="000000"/>
                          </a:solidFill>
                          <a:effectLst/>
                          <a:latin typeface="Calibri" panose="020F0502020204030204" pitchFamily="34" charset="0"/>
                        </a:rPr>
                        <a:t>33</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TRANSFERENCIAS DE CAPITAL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2.953.297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2.953.297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0,0%</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0,0%</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961832291"/>
                  </a:ext>
                </a:extLst>
              </a:tr>
              <a:tr h="137559">
                <a:tc>
                  <a:txBody>
                    <a:bodyPr/>
                    <a:lstStyle/>
                    <a:p>
                      <a:pPr algn="ctr" fontAlgn="ctr"/>
                      <a:r>
                        <a:rPr lang="es-CL" sz="800" b="0" i="0" u="none" strike="noStrike">
                          <a:solidFill>
                            <a:srgbClr val="000000"/>
                          </a:solidFill>
                          <a:effectLst/>
                          <a:latin typeface="Calibri" panose="020F0502020204030204" pitchFamily="34" charset="0"/>
                        </a:rPr>
                        <a:t>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01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Al Sector Privado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2.953.297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2.953.297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4119826452"/>
                  </a:ext>
                </a:extLst>
              </a:tr>
              <a:tr h="137559">
                <a:tc>
                  <a:txBody>
                    <a:bodyPr/>
                    <a:lstStyle/>
                    <a:p>
                      <a:pPr algn="ctr" fontAlgn="ctr"/>
                      <a:r>
                        <a:rPr lang="es-CL" sz="800" b="0" i="0" u="none" strike="noStrike">
                          <a:solidFill>
                            <a:srgbClr val="000000"/>
                          </a:solidFill>
                          <a:effectLst/>
                          <a:latin typeface="Calibri" panose="020F0502020204030204" pitchFamily="34" charset="0"/>
                        </a:rPr>
                        <a:t>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001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Agencia Chilena de Eficiencia Energética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2.953.297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2.953.297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dirty="0">
                          <a:solidFill>
                            <a:srgbClr val="000000"/>
                          </a:solidFill>
                          <a:effectLst/>
                          <a:latin typeface="Calibri" panose="020F0502020204030204" pitchFamily="34" charset="0"/>
                        </a:rPr>
                        <a:t>0,0%</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extLst>
                  <a:ext uri="{0D108BD9-81ED-4DB2-BD59-A6C34878D82A}">
                    <a16:rowId xmlns:a16="http://schemas.microsoft.com/office/drawing/2014/main" val="2961173864"/>
                  </a:ext>
                </a:extLst>
              </a:tr>
            </a:tbl>
          </a:graphicData>
        </a:graphic>
      </p:graphicFrame>
    </p:spTree>
    <p:extLst>
      <p:ext uri="{BB962C8B-B14F-4D97-AF65-F5344CB8AC3E}">
        <p14:creationId xmlns:p14="http://schemas.microsoft.com/office/powerpoint/2010/main" val="215574547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11"/>
          </p:nvPr>
        </p:nvSpPr>
        <p:spPr>
          <a:xfrm>
            <a:off x="488230" y="3572365"/>
            <a:ext cx="8014371" cy="288032"/>
          </a:xfrm>
        </p:spPr>
        <p:txBody>
          <a:bodyPr/>
          <a:lstStyle/>
          <a:p>
            <a:r>
              <a:rPr lang="es-CL" sz="1050" b="1" dirty="0">
                <a:solidFill>
                  <a:prstClr val="black"/>
                </a:solidFill>
              </a:rPr>
              <a:t>Fuente</a:t>
            </a:r>
            <a:r>
              <a:rPr lang="es-CL" sz="1050" dirty="0">
                <a:solidFill>
                  <a:prstClr val="black"/>
                </a:solidFill>
              </a:rPr>
              <a:t>: Elaboración propia en base  a Informes de ejecución presupuestaria mensual de DIPRES</a:t>
            </a:r>
          </a:p>
        </p:txBody>
      </p:sp>
      <p:sp>
        <p:nvSpPr>
          <p:cNvPr id="5" name="4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16</a:t>
            </a:fld>
            <a:endParaRPr lang="es-CL">
              <a:solidFill>
                <a:prstClr val="black">
                  <a:tint val="75000"/>
                </a:prstClr>
              </a:solidFill>
            </a:endParaRPr>
          </a:p>
        </p:txBody>
      </p:sp>
      <p:sp>
        <p:nvSpPr>
          <p:cNvPr id="8" name="1 Título"/>
          <p:cNvSpPr txBox="1">
            <a:spLocks/>
          </p:cNvSpPr>
          <p:nvPr/>
        </p:nvSpPr>
        <p:spPr>
          <a:xfrm>
            <a:off x="395536" y="1412776"/>
            <a:ext cx="7910408" cy="288032"/>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pPr>
              <a:spcBef>
                <a:spcPts val="0"/>
              </a:spcBef>
            </a:pPr>
            <a:r>
              <a:rPr lang="es-CL" sz="1200" b="1" dirty="0">
                <a:solidFill>
                  <a:prstClr val="black"/>
                </a:solidFill>
                <a:ea typeface="Verdana" pitchFamily="34" charset="0"/>
                <a:cs typeface="Verdana" pitchFamily="34" charset="0"/>
              </a:rPr>
              <a:t>en miles de pesos de 2019</a:t>
            </a:r>
          </a:p>
        </p:txBody>
      </p:sp>
      <p:sp>
        <p:nvSpPr>
          <p:cNvPr id="9" name="1 Título"/>
          <p:cNvSpPr>
            <a:spLocks noGrp="1"/>
          </p:cNvSpPr>
          <p:nvPr>
            <p:ph type="title"/>
          </p:nvPr>
        </p:nvSpPr>
        <p:spPr>
          <a:xfrm>
            <a:off x="414338" y="579457"/>
            <a:ext cx="8210798" cy="591093"/>
          </a:xfr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p>
            <a:pPr algn="ctr" defTabSz="733425" fontAlgn="base">
              <a:spcAft>
                <a:spcPct val="0"/>
              </a:spcAft>
            </a:pPr>
            <a:r>
              <a:rPr lang="es-CL" sz="1600" b="1" dirty="0">
                <a:solidFill>
                  <a:schemeClr val="tx1"/>
                </a:solidFill>
                <a:ea typeface="Verdana" pitchFamily="34" charset="0"/>
                <a:cs typeface="Verdana" pitchFamily="34" charset="0"/>
              </a:rPr>
              <a:t>EJECUCIÓN ACUMULADA DE GASTOS A MARZO DE 2019 </a:t>
            </a:r>
            <a:br>
              <a:rPr lang="es-CL" sz="1600" b="1" dirty="0">
                <a:solidFill>
                  <a:schemeClr val="tx1"/>
                </a:solidFill>
                <a:ea typeface="Verdana" pitchFamily="34" charset="0"/>
                <a:cs typeface="Verdana" pitchFamily="34" charset="0"/>
              </a:rPr>
            </a:br>
            <a:r>
              <a:rPr lang="es-CL" sz="1600" b="1" dirty="0">
                <a:solidFill>
                  <a:schemeClr val="tx1"/>
                </a:solidFill>
                <a:ea typeface="Verdana" pitchFamily="34" charset="0"/>
                <a:cs typeface="Verdana" pitchFamily="34" charset="0"/>
              </a:rPr>
              <a:t>PARTIDA 24. CAPÍTULO 02. PROGRAMA 01:  </a:t>
            </a:r>
            <a:r>
              <a:rPr lang="es-CL" sz="1600" b="1" dirty="0">
                <a:solidFill>
                  <a:prstClr val="black"/>
                </a:solidFill>
                <a:ea typeface="Verdana" pitchFamily="34" charset="0"/>
                <a:cs typeface="Verdana" pitchFamily="34" charset="0"/>
              </a:rPr>
              <a:t>COMISIÓN NACIONAL DE ENERGÍA</a:t>
            </a:r>
            <a:endParaRPr lang="es-CL" sz="1600" b="1" dirty="0">
              <a:solidFill>
                <a:schemeClr val="tx1"/>
              </a:solidFill>
              <a:ea typeface="Verdana" pitchFamily="34" charset="0"/>
              <a:cs typeface="Verdana" pitchFamily="34" charset="0"/>
            </a:endParaRPr>
          </a:p>
        </p:txBody>
      </p:sp>
      <p:graphicFrame>
        <p:nvGraphicFramePr>
          <p:cNvPr id="3" name="Tabla 2">
            <a:extLst>
              <a:ext uri="{FF2B5EF4-FFF2-40B4-BE49-F238E27FC236}">
                <a16:creationId xmlns:a16="http://schemas.microsoft.com/office/drawing/2014/main" id="{8B391F46-E638-44AC-B787-32F197DC7D03}"/>
              </a:ext>
            </a:extLst>
          </p:cNvPr>
          <p:cNvGraphicFramePr>
            <a:graphicFrameLocks noGrp="1"/>
          </p:cNvGraphicFramePr>
          <p:nvPr>
            <p:extLst>
              <p:ext uri="{D42A27DB-BD31-4B8C-83A1-F6EECF244321}">
                <p14:modId xmlns:p14="http://schemas.microsoft.com/office/powerpoint/2010/main" val="2093751354"/>
              </p:ext>
            </p:extLst>
          </p:nvPr>
        </p:nvGraphicFramePr>
        <p:xfrm>
          <a:off x="442278" y="1700808"/>
          <a:ext cx="8106274" cy="1839851"/>
        </p:xfrm>
        <a:graphic>
          <a:graphicData uri="http://schemas.openxmlformats.org/drawingml/2006/table">
            <a:tbl>
              <a:tblPr/>
              <a:tblGrid>
                <a:gridCol w="744256">
                  <a:extLst>
                    <a:ext uri="{9D8B030D-6E8A-4147-A177-3AD203B41FA5}">
                      <a16:colId xmlns:a16="http://schemas.microsoft.com/office/drawing/2014/main" val="3801612131"/>
                    </a:ext>
                  </a:extLst>
                </a:gridCol>
                <a:gridCol w="274929">
                  <a:extLst>
                    <a:ext uri="{9D8B030D-6E8A-4147-A177-3AD203B41FA5}">
                      <a16:colId xmlns:a16="http://schemas.microsoft.com/office/drawing/2014/main" val="2100416721"/>
                    </a:ext>
                  </a:extLst>
                </a:gridCol>
                <a:gridCol w="274929">
                  <a:extLst>
                    <a:ext uri="{9D8B030D-6E8A-4147-A177-3AD203B41FA5}">
                      <a16:colId xmlns:a16="http://schemas.microsoft.com/office/drawing/2014/main" val="4030034837"/>
                    </a:ext>
                  </a:extLst>
                </a:gridCol>
                <a:gridCol w="2491033">
                  <a:extLst>
                    <a:ext uri="{9D8B030D-6E8A-4147-A177-3AD203B41FA5}">
                      <a16:colId xmlns:a16="http://schemas.microsoft.com/office/drawing/2014/main" val="2564962160"/>
                    </a:ext>
                  </a:extLst>
                </a:gridCol>
                <a:gridCol w="744256">
                  <a:extLst>
                    <a:ext uri="{9D8B030D-6E8A-4147-A177-3AD203B41FA5}">
                      <a16:colId xmlns:a16="http://schemas.microsoft.com/office/drawing/2014/main" val="3215056397"/>
                    </a:ext>
                  </a:extLst>
                </a:gridCol>
                <a:gridCol w="744256">
                  <a:extLst>
                    <a:ext uri="{9D8B030D-6E8A-4147-A177-3AD203B41FA5}">
                      <a16:colId xmlns:a16="http://schemas.microsoft.com/office/drawing/2014/main" val="631110259"/>
                    </a:ext>
                  </a:extLst>
                </a:gridCol>
                <a:gridCol w="744256">
                  <a:extLst>
                    <a:ext uri="{9D8B030D-6E8A-4147-A177-3AD203B41FA5}">
                      <a16:colId xmlns:a16="http://schemas.microsoft.com/office/drawing/2014/main" val="2973585714"/>
                    </a:ext>
                  </a:extLst>
                </a:gridCol>
                <a:gridCol w="744256">
                  <a:extLst>
                    <a:ext uri="{9D8B030D-6E8A-4147-A177-3AD203B41FA5}">
                      <a16:colId xmlns:a16="http://schemas.microsoft.com/office/drawing/2014/main" val="2756063049"/>
                    </a:ext>
                  </a:extLst>
                </a:gridCol>
                <a:gridCol w="677605">
                  <a:extLst>
                    <a:ext uri="{9D8B030D-6E8A-4147-A177-3AD203B41FA5}">
                      <a16:colId xmlns:a16="http://schemas.microsoft.com/office/drawing/2014/main" val="3343615720"/>
                    </a:ext>
                  </a:extLst>
                </a:gridCol>
                <a:gridCol w="666498">
                  <a:extLst>
                    <a:ext uri="{9D8B030D-6E8A-4147-A177-3AD203B41FA5}">
                      <a16:colId xmlns:a16="http://schemas.microsoft.com/office/drawing/2014/main" val="562997459"/>
                    </a:ext>
                  </a:extLst>
                </a:gridCol>
              </a:tblGrid>
              <a:tr h="137559">
                <a:tc rowSpan="2" gridSpan="4">
                  <a:txBody>
                    <a:bodyPr/>
                    <a:lstStyle/>
                    <a:p>
                      <a:pPr algn="ctr" fontAlgn="ctr"/>
                      <a:r>
                        <a:rPr lang="es-CL" sz="800" b="1" i="0" u="none" strike="noStrike" dirty="0">
                          <a:solidFill>
                            <a:srgbClr val="FFFFFF"/>
                          </a:solidFill>
                          <a:effectLst/>
                          <a:latin typeface="Calibri" panose="020F0502020204030204" pitchFamily="34" charset="0"/>
                        </a:rPr>
                        <a:t>Subtítulo</a:t>
                      </a:r>
                    </a:p>
                  </a:txBody>
                  <a:tcPr marL="8597" marR="8597" marT="859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rowSpan="2" hMerge="1">
                  <a:txBody>
                    <a:bodyPr/>
                    <a:lstStyle/>
                    <a:p>
                      <a:endParaRPr lang="es-CL"/>
                    </a:p>
                  </a:txBody>
                  <a:tcPr/>
                </a:tc>
                <a:tc rowSpan="2" hMerge="1">
                  <a:txBody>
                    <a:bodyPr/>
                    <a:lstStyle/>
                    <a:p>
                      <a:endParaRPr lang="es-CL"/>
                    </a:p>
                  </a:txBody>
                  <a:tcPr/>
                </a:tc>
                <a:tc rowSpan="2" hMerge="1">
                  <a:txBody>
                    <a:bodyPr/>
                    <a:lstStyle/>
                    <a:p>
                      <a:endParaRPr lang="es-CL"/>
                    </a:p>
                  </a:txBody>
                  <a:tcPr/>
                </a:tc>
                <a:tc gridSpan="3">
                  <a:txBody>
                    <a:bodyPr/>
                    <a:lstStyle/>
                    <a:p>
                      <a:pPr algn="ctr" fontAlgn="b"/>
                      <a:r>
                        <a:rPr lang="es-CL" sz="800" b="1" i="0" u="none" strike="noStrike">
                          <a:solidFill>
                            <a:srgbClr val="FFFFFF"/>
                          </a:solidFill>
                          <a:effectLst/>
                          <a:latin typeface="Calibri" panose="020F0502020204030204" pitchFamily="34" charset="0"/>
                        </a:rPr>
                        <a:t>Presupuesto 2019</a:t>
                      </a:r>
                    </a:p>
                  </a:txBody>
                  <a:tcPr marL="8597" marR="8597" marT="859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hMerge="1">
                  <a:txBody>
                    <a:bodyPr/>
                    <a:lstStyle/>
                    <a:p>
                      <a:endParaRPr lang="es-CL"/>
                    </a:p>
                  </a:txBody>
                  <a:tcPr/>
                </a:tc>
                <a:tc hMerge="1">
                  <a:txBody>
                    <a:bodyPr/>
                    <a:lstStyle/>
                    <a:p>
                      <a:endParaRPr lang="es-CL"/>
                    </a:p>
                  </a:txBody>
                  <a:tcPr/>
                </a:tc>
                <a:tc gridSpan="3">
                  <a:txBody>
                    <a:bodyPr/>
                    <a:lstStyle/>
                    <a:p>
                      <a:pPr algn="ctr" fontAlgn="b"/>
                      <a:r>
                        <a:rPr lang="es-CL" sz="800" b="1" i="0" u="none" strike="noStrike">
                          <a:solidFill>
                            <a:srgbClr val="FFFFFF"/>
                          </a:solidFill>
                          <a:effectLst/>
                          <a:latin typeface="Calibri" panose="020F0502020204030204" pitchFamily="34" charset="0"/>
                        </a:rPr>
                        <a:t>Ejecución</a:t>
                      </a:r>
                    </a:p>
                  </a:txBody>
                  <a:tcPr marL="8597" marR="8597" marT="859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hMerge="1">
                  <a:txBody>
                    <a:bodyPr/>
                    <a:lstStyle/>
                    <a:p>
                      <a:endParaRPr lang="es-CL"/>
                    </a:p>
                  </a:txBody>
                  <a:tcPr/>
                </a:tc>
                <a:tc hMerge="1">
                  <a:txBody>
                    <a:bodyPr/>
                    <a:lstStyle/>
                    <a:p>
                      <a:endParaRPr lang="es-CL"/>
                    </a:p>
                  </a:txBody>
                  <a:tcPr/>
                </a:tc>
                <a:extLst>
                  <a:ext uri="{0D108BD9-81ED-4DB2-BD59-A6C34878D82A}">
                    <a16:rowId xmlns:a16="http://schemas.microsoft.com/office/drawing/2014/main" val="3637533116"/>
                  </a:ext>
                </a:extLst>
              </a:tr>
              <a:tr h="421274">
                <a:tc gridSpan="4" vMerge="1">
                  <a:txBody>
                    <a:bodyPr/>
                    <a:lstStyle/>
                    <a:p>
                      <a:endParaRPr lang="es-CL"/>
                    </a:p>
                  </a:txBody>
                  <a:tcPr/>
                </a:tc>
                <a:tc hMerge="1" vMerge="1">
                  <a:txBody>
                    <a:bodyPr/>
                    <a:lstStyle/>
                    <a:p>
                      <a:endParaRPr lang="es-CL"/>
                    </a:p>
                  </a:txBody>
                  <a:tcPr/>
                </a:tc>
                <a:tc hMerge="1" vMerge="1">
                  <a:txBody>
                    <a:bodyPr/>
                    <a:lstStyle/>
                    <a:p>
                      <a:endParaRPr lang="es-CL"/>
                    </a:p>
                  </a:txBody>
                  <a:tcPr/>
                </a:tc>
                <a:tc hMerge="1" vMerge="1">
                  <a:txBody>
                    <a:bodyPr/>
                    <a:lstStyle/>
                    <a:p>
                      <a:endParaRPr lang="es-CL"/>
                    </a:p>
                  </a:txBody>
                  <a:tcPr/>
                </a:tc>
                <a:tc>
                  <a:txBody>
                    <a:bodyPr/>
                    <a:lstStyle/>
                    <a:p>
                      <a:pPr algn="ctr" fontAlgn="ctr"/>
                      <a:r>
                        <a:rPr lang="es-CL" sz="800" b="1" i="0" u="none" strike="noStrike">
                          <a:solidFill>
                            <a:srgbClr val="FFFFFF"/>
                          </a:solidFill>
                          <a:effectLst/>
                          <a:latin typeface="Calibri" panose="020F0502020204030204" pitchFamily="34" charset="0"/>
                        </a:rPr>
                        <a:t>Ley 2019</a:t>
                      </a:r>
                    </a:p>
                  </a:txBody>
                  <a:tcPr marL="8597" marR="8597" marT="8597"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Vigente</a:t>
                      </a:r>
                    </a:p>
                  </a:txBody>
                  <a:tcPr marL="8597" marR="8597" marT="8597"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Variación</a:t>
                      </a:r>
                    </a:p>
                  </a:txBody>
                  <a:tcPr marL="8597" marR="8597" marT="8597"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Ejecución Acumulada</a:t>
                      </a:r>
                    </a:p>
                  </a:txBody>
                  <a:tcPr marL="8597" marR="8597" marT="8597"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 % Ejecución Ley 2019 </a:t>
                      </a:r>
                    </a:p>
                  </a:txBody>
                  <a:tcPr marL="8597" marR="8597" marT="8597"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 % Ejecución Ppto. Vigente </a:t>
                      </a:r>
                    </a:p>
                  </a:txBody>
                  <a:tcPr marL="8597" marR="8597" marT="8597"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extLst>
                  <a:ext uri="{0D108BD9-81ED-4DB2-BD59-A6C34878D82A}">
                    <a16:rowId xmlns:a16="http://schemas.microsoft.com/office/drawing/2014/main" val="1220039278"/>
                  </a:ext>
                </a:extLst>
              </a:tr>
              <a:tr h="180546">
                <a:tc>
                  <a:txBody>
                    <a:bodyPr/>
                    <a:lstStyle/>
                    <a:p>
                      <a:pPr algn="l" fontAlgn="ctr"/>
                      <a:r>
                        <a:rPr lang="es-CL" sz="1000" b="0" i="0" u="none" strike="noStrike">
                          <a:solidFill>
                            <a:srgbClr val="000000"/>
                          </a:solidFill>
                          <a:effectLst/>
                          <a:latin typeface="Calibri" panose="020F0502020204030204" pitchFamily="34" charset="0"/>
                        </a:rPr>
                        <a:t>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ctr"/>
                      <a:r>
                        <a:rPr lang="es-CL" sz="1000" b="0" i="0" u="none" strike="noStrike">
                          <a:solidFill>
                            <a:srgbClr val="000000"/>
                          </a:solidFill>
                          <a:effectLst/>
                          <a:latin typeface="Calibri" panose="020F0502020204030204" pitchFamily="34" charset="0"/>
                        </a:rPr>
                        <a:t> </a:t>
                      </a:r>
                    </a:p>
                  </a:txBody>
                  <a:tcPr marL="8597" marR="8597" marT="8597"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ctr"/>
                      <a:r>
                        <a:rPr lang="es-CL" sz="1000" b="0" i="0" u="none" strike="noStrike">
                          <a:solidFill>
                            <a:srgbClr val="000000"/>
                          </a:solidFill>
                          <a:effectLst/>
                          <a:latin typeface="Calibri" panose="020F0502020204030204" pitchFamily="34" charset="0"/>
                        </a:rPr>
                        <a:t> </a:t>
                      </a:r>
                    </a:p>
                  </a:txBody>
                  <a:tcPr marL="8597" marR="8597" marT="8597"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GASTOS</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6.721.524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6.756.684 </a:t>
                      </a:r>
                    </a:p>
                  </a:txBody>
                  <a:tcPr marL="8597" marR="8597" marT="8597"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35.160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1.342.232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20,0%</a:t>
                      </a:r>
                    </a:p>
                  </a:txBody>
                  <a:tcPr marL="8597" marR="8597" marT="8597"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19,9%</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311932316"/>
                  </a:ext>
                </a:extLst>
              </a:tr>
              <a:tr h="137559">
                <a:tc>
                  <a:txBody>
                    <a:bodyPr/>
                    <a:lstStyle/>
                    <a:p>
                      <a:pPr algn="ctr" fontAlgn="ctr"/>
                      <a:r>
                        <a:rPr lang="es-CL" sz="800" b="1" i="0" u="none" strike="noStrike">
                          <a:solidFill>
                            <a:srgbClr val="000000"/>
                          </a:solidFill>
                          <a:effectLst/>
                          <a:latin typeface="Calibri" panose="020F0502020204030204" pitchFamily="34" charset="0"/>
                        </a:rPr>
                        <a:t>21</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GASTOS EN PERSONAL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4.983.710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4.983.710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1.195.545</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24,0%</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dirty="0">
                          <a:solidFill>
                            <a:srgbClr val="000000"/>
                          </a:solidFill>
                          <a:effectLst/>
                          <a:latin typeface="Calibri" panose="020F0502020204030204" pitchFamily="34" charset="0"/>
                        </a:rPr>
                        <a:t>24,0%</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194562908"/>
                  </a:ext>
                </a:extLst>
              </a:tr>
              <a:tr h="137559">
                <a:tc>
                  <a:txBody>
                    <a:bodyPr/>
                    <a:lstStyle/>
                    <a:p>
                      <a:pPr algn="ctr" fontAlgn="ctr"/>
                      <a:r>
                        <a:rPr lang="es-CL" sz="800" b="1" i="0" u="none" strike="noStrike">
                          <a:solidFill>
                            <a:srgbClr val="000000"/>
                          </a:solidFill>
                          <a:effectLst/>
                          <a:latin typeface="Calibri" panose="020F0502020204030204" pitchFamily="34" charset="0"/>
                        </a:rPr>
                        <a:t>22</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BIENES Y SERVICIOS DE CONSUMO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1.530.784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1.530.784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128.980</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8,4%</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8,4%</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69308104"/>
                  </a:ext>
                </a:extLst>
              </a:tr>
              <a:tr h="137559">
                <a:tc>
                  <a:txBody>
                    <a:bodyPr/>
                    <a:lstStyle/>
                    <a:p>
                      <a:pPr algn="ctr" fontAlgn="ctr"/>
                      <a:r>
                        <a:rPr lang="es-CL" sz="800" b="1" i="0" u="none" strike="noStrike">
                          <a:solidFill>
                            <a:srgbClr val="000000"/>
                          </a:solidFill>
                          <a:effectLst/>
                          <a:latin typeface="Calibri" panose="020F0502020204030204" pitchFamily="34" charset="0"/>
                        </a:rPr>
                        <a:t>29</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ADQUISICIÓN DE ACTIVOS NO FINANCIEROS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207.030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207.030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17.707</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8,6%</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8,6%</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048074674"/>
                  </a:ext>
                </a:extLst>
              </a:tr>
              <a:tr h="137559">
                <a:tc>
                  <a:txBody>
                    <a:bodyPr/>
                    <a:lstStyle/>
                    <a:p>
                      <a:pPr algn="ctr" fontAlgn="ctr"/>
                      <a:r>
                        <a:rPr lang="es-CL" sz="800" b="1" i="0" u="none" strike="noStrike">
                          <a:solidFill>
                            <a:srgbClr val="000000"/>
                          </a:solidFill>
                          <a:effectLst/>
                          <a:latin typeface="Calibri" panose="020F0502020204030204" pitchFamily="34" charset="0"/>
                        </a:rPr>
                        <a:t>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04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Mobiliario y Otros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5.150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5.150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815385683"/>
                  </a:ext>
                </a:extLst>
              </a:tr>
              <a:tr h="137559">
                <a:tc>
                  <a:txBody>
                    <a:bodyPr/>
                    <a:lstStyle/>
                    <a:p>
                      <a:pPr algn="ctr" fontAlgn="ctr"/>
                      <a:r>
                        <a:rPr lang="es-CL" sz="800" b="0" i="0" u="none" strike="noStrike">
                          <a:solidFill>
                            <a:srgbClr val="000000"/>
                          </a:solidFill>
                          <a:effectLst/>
                          <a:latin typeface="Calibri" panose="020F0502020204030204" pitchFamily="34" charset="0"/>
                        </a:rPr>
                        <a:t>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06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Equipos Informáticos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16.480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16.480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16.480</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100,0%</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100,0%</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313558987"/>
                  </a:ext>
                </a:extLst>
              </a:tr>
              <a:tr h="137559">
                <a:tc>
                  <a:txBody>
                    <a:bodyPr/>
                    <a:lstStyle/>
                    <a:p>
                      <a:pPr algn="ctr" fontAlgn="ctr"/>
                      <a:r>
                        <a:rPr lang="es-CL" sz="800" b="0" i="0" u="none" strike="noStrike">
                          <a:solidFill>
                            <a:srgbClr val="000000"/>
                          </a:solidFill>
                          <a:effectLst/>
                          <a:latin typeface="Calibri" panose="020F0502020204030204" pitchFamily="34" charset="0"/>
                        </a:rPr>
                        <a:t>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07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Programas Informáticos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185.400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185.400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1.227</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0,7%</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0,7%</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87600502"/>
                  </a:ext>
                </a:extLst>
              </a:tr>
              <a:tr h="137559">
                <a:tc>
                  <a:txBody>
                    <a:bodyPr/>
                    <a:lstStyle/>
                    <a:p>
                      <a:pPr algn="ctr" fontAlgn="ctr"/>
                      <a:r>
                        <a:rPr lang="es-CL" sz="800" b="1" i="0" u="none" strike="noStrike">
                          <a:solidFill>
                            <a:srgbClr val="000000"/>
                          </a:solidFill>
                          <a:effectLst/>
                          <a:latin typeface="Calibri" panose="020F0502020204030204" pitchFamily="34" charset="0"/>
                        </a:rPr>
                        <a:t>34</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SERVICIO DE LA DEUDA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0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35.160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35.160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0,0%</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237346645"/>
                  </a:ext>
                </a:extLst>
              </a:tr>
              <a:tr h="137559">
                <a:tc>
                  <a:txBody>
                    <a:bodyPr/>
                    <a:lstStyle/>
                    <a:p>
                      <a:pPr algn="ctr" fontAlgn="ctr"/>
                      <a:r>
                        <a:rPr lang="es-CL" sz="800" b="0" i="0" u="none" strike="noStrike">
                          <a:solidFill>
                            <a:srgbClr val="000000"/>
                          </a:solidFill>
                          <a:effectLst/>
                          <a:latin typeface="Calibri" panose="020F0502020204030204" pitchFamily="34" charset="0"/>
                        </a:rPr>
                        <a:t>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07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Deuda Flotante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0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35.160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35.160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dirty="0">
                          <a:solidFill>
                            <a:srgbClr val="000000"/>
                          </a:solidFill>
                          <a:effectLst/>
                          <a:latin typeface="Calibri" panose="020F0502020204030204" pitchFamily="34" charset="0"/>
                        </a:rPr>
                        <a:t>0,0%</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extLst>
                  <a:ext uri="{0D108BD9-81ED-4DB2-BD59-A6C34878D82A}">
                    <a16:rowId xmlns:a16="http://schemas.microsoft.com/office/drawing/2014/main" val="1908558823"/>
                  </a:ext>
                </a:extLst>
              </a:tr>
            </a:tbl>
          </a:graphicData>
        </a:graphic>
      </p:graphicFrame>
    </p:spTree>
    <p:extLst>
      <p:ext uri="{BB962C8B-B14F-4D97-AF65-F5344CB8AC3E}">
        <p14:creationId xmlns:p14="http://schemas.microsoft.com/office/powerpoint/2010/main" val="14532109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11"/>
          </p:nvPr>
        </p:nvSpPr>
        <p:spPr>
          <a:xfrm>
            <a:off x="434448" y="5253676"/>
            <a:ext cx="8014371" cy="288032"/>
          </a:xfrm>
        </p:spPr>
        <p:txBody>
          <a:bodyPr/>
          <a:lstStyle/>
          <a:p>
            <a:r>
              <a:rPr lang="es-CL" sz="1050" b="1" dirty="0">
                <a:solidFill>
                  <a:prstClr val="black"/>
                </a:solidFill>
              </a:rPr>
              <a:t>Fuente</a:t>
            </a:r>
            <a:r>
              <a:rPr lang="es-CL" sz="1050" dirty="0">
                <a:solidFill>
                  <a:prstClr val="black"/>
                </a:solidFill>
              </a:rPr>
              <a:t>: Elaboración propia en base  a Informes de ejecución presupuestaria mensual de DIPRES</a:t>
            </a:r>
          </a:p>
        </p:txBody>
      </p:sp>
      <p:sp>
        <p:nvSpPr>
          <p:cNvPr id="5" name="4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17</a:t>
            </a:fld>
            <a:endParaRPr lang="es-CL">
              <a:solidFill>
                <a:prstClr val="black">
                  <a:tint val="75000"/>
                </a:prstClr>
              </a:solidFill>
            </a:endParaRPr>
          </a:p>
        </p:txBody>
      </p:sp>
      <p:sp>
        <p:nvSpPr>
          <p:cNvPr id="8" name="1 Título"/>
          <p:cNvSpPr txBox="1">
            <a:spLocks/>
          </p:cNvSpPr>
          <p:nvPr/>
        </p:nvSpPr>
        <p:spPr>
          <a:xfrm>
            <a:off x="323528" y="1340768"/>
            <a:ext cx="7440671" cy="288032"/>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pPr>
              <a:spcBef>
                <a:spcPts val="0"/>
              </a:spcBef>
            </a:pPr>
            <a:r>
              <a:rPr lang="es-CL" sz="1200" b="1" dirty="0">
                <a:solidFill>
                  <a:prstClr val="black"/>
                </a:solidFill>
                <a:ea typeface="Verdana" pitchFamily="34" charset="0"/>
                <a:cs typeface="Verdana" pitchFamily="34" charset="0"/>
              </a:rPr>
              <a:t>en miles de pesos de 2019                                                                                              </a:t>
            </a:r>
          </a:p>
        </p:txBody>
      </p:sp>
      <p:sp>
        <p:nvSpPr>
          <p:cNvPr id="9" name="1 Título"/>
          <p:cNvSpPr>
            <a:spLocks noGrp="1"/>
          </p:cNvSpPr>
          <p:nvPr>
            <p:ph type="title"/>
          </p:nvPr>
        </p:nvSpPr>
        <p:spPr>
          <a:xfrm>
            <a:off x="414338" y="579457"/>
            <a:ext cx="8210798" cy="591093"/>
          </a:xfr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p>
            <a:pPr algn="ctr" defTabSz="733425" fontAlgn="base">
              <a:spcAft>
                <a:spcPct val="0"/>
              </a:spcAft>
            </a:pPr>
            <a:r>
              <a:rPr lang="es-CL" sz="1600" b="1" dirty="0">
                <a:solidFill>
                  <a:schemeClr val="tx1"/>
                </a:solidFill>
                <a:ea typeface="Verdana" pitchFamily="34" charset="0"/>
                <a:cs typeface="Verdana" pitchFamily="34" charset="0"/>
              </a:rPr>
              <a:t>EJECUCIÓN ACUMULADA DE GASTOS A MARZO DE 2019 </a:t>
            </a:r>
            <a:br>
              <a:rPr lang="es-CL" sz="1600" b="1" dirty="0">
                <a:solidFill>
                  <a:schemeClr val="tx1"/>
                </a:solidFill>
                <a:ea typeface="Verdana" pitchFamily="34" charset="0"/>
                <a:cs typeface="Verdana" pitchFamily="34" charset="0"/>
              </a:rPr>
            </a:br>
            <a:r>
              <a:rPr lang="es-CL" sz="1600" b="1" dirty="0">
                <a:solidFill>
                  <a:schemeClr val="tx1"/>
                </a:solidFill>
                <a:ea typeface="Verdana" pitchFamily="34" charset="0"/>
                <a:cs typeface="Verdana" pitchFamily="34" charset="0"/>
              </a:rPr>
              <a:t>PARTIDA 24. CAPÍTULO 03. PROGRAMA 01:  </a:t>
            </a:r>
            <a:r>
              <a:rPr lang="es-CL" sz="1600" b="1" dirty="0">
                <a:solidFill>
                  <a:prstClr val="black"/>
                </a:solidFill>
                <a:ea typeface="Verdana" pitchFamily="34" charset="0"/>
                <a:cs typeface="Verdana" pitchFamily="34" charset="0"/>
              </a:rPr>
              <a:t>COMISIÓN CHILENA DE ENERGÍA NUCLEAR</a:t>
            </a:r>
            <a:endParaRPr lang="es-CL" sz="1600" b="1" dirty="0">
              <a:solidFill>
                <a:schemeClr val="tx1"/>
              </a:solidFill>
              <a:ea typeface="Verdana" pitchFamily="34" charset="0"/>
              <a:cs typeface="Verdana" pitchFamily="34" charset="0"/>
            </a:endParaRPr>
          </a:p>
        </p:txBody>
      </p:sp>
      <p:graphicFrame>
        <p:nvGraphicFramePr>
          <p:cNvPr id="3" name="Tabla 2">
            <a:extLst>
              <a:ext uri="{FF2B5EF4-FFF2-40B4-BE49-F238E27FC236}">
                <a16:creationId xmlns:a16="http://schemas.microsoft.com/office/drawing/2014/main" id="{440B0CBA-632B-4842-97C5-4FA339577736}"/>
              </a:ext>
            </a:extLst>
          </p:cNvPr>
          <p:cNvGraphicFramePr>
            <a:graphicFrameLocks noGrp="1"/>
          </p:cNvGraphicFramePr>
          <p:nvPr>
            <p:extLst>
              <p:ext uri="{D42A27DB-BD31-4B8C-83A1-F6EECF244321}">
                <p14:modId xmlns:p14="http://schemas.microsoft.com/office/powerpoint/2010/main" val="3342529058"/>
              </p:ext>
            </p:extLst>
          </p:nvPr>
        </p:nvGraphicFramePr>
        <p:xfrm>
          <a:off x="434448" y="1691660"/>
          <a:ext cx="8136905" cy="3499156"/>
        </p:xfrm>
        <a:graphic>
          <a:graphicData uri="http://schemas.openxmlformats.org/drawingml/2006/table">
            <a:tbl>
              <a:tblPr/>
              <a:tblGrid>
                <a:gridCol w="747068">
                  <a:extLst>
                    <a:ext uri="{9D8B030D-6E8A-4147-A177-3AD203B41FA5}">
                      <a16:colId xmlns:a16="http://schemas.microsoft.com/office/drawing/2014/main" val="2019201146"/>
                    </a:ext>
                  </a:extLst>
                </a:gridCol>
                <a:gridCol w="275969">
                  <a:extLst>
                    <a:ext uri="{9D8B030D-6E8A-4147-A177-3AD203B41FA5}">
                      <a16:colId xmlns:a16="http://schemas.microsoft.com/office/drawing/2014/main" val="3899375269"/>
                    </a:ext>
                  </a:extLst>
                </a:gridCol>
                <a:gridCol w="275969">
                  <a:extLst>
                    <a:ext uri="{9D8B030D-6E8A-4147-A177-3AD203B41FA5}">
                      <a16:colId xmlns:a16="http://schemas.microsoft.com/office/drawing/2014/main" val="1863871512"/>
                    </a:ext>
                  </a:extLst>
                </a:gridCol>
                <a:gridCol w="2500446">
                  <a:extLst>
                    <a:ext uri="{9D8B030D-6E8A-4147-A177-3AD203B41FA5}">
                      <a16:colId xmlns:a16="http://schemas.microsoft.com/office/drawing/2014/main" val="4113284469"/>
                    </a:ext>
                  </a:extLst>
                </a:gridCol>
                <a:gridCol w="747068">
                  <a:extLst>
                    <a:ext uri="{9D8B030D-6E8A-4147-A177-3AD203B41FA5}">
                      <a16:colId xmlns:a16="http://schemas.microsoft.com/office/drawing/2014/main" val="1017060255"/>
                    </a:ext>
                  </a:extLst>
                </a:gridCol>
                <a:gridCol w="747068">
                  <a:extLst>
                    <a:ext uri="{9D8B030D-6E8A-4147-A177-3AD203B41FA5}">
                      <a16:colId xmlns:a16="http://schemas.microsoft.com/office/drawing/2014/main" val="372803116"/>
                    </a:ext>
                  </a:extLst>
                </a:gridCol>
                <a:gridCol w="747068">
                  <a:extLst>
                    <a:ext uri="{9D8B030D-6E8A-4147-A177-3AD203B41FA5}">
                      <a16:colId xmlns:a16="http://schemas.microsoft.com/office/drawing/2014/main" val="1513714370"/>
                    </a:ext>
                  </a:extLst>
                </a:gridCol>
                <a:gridCol w="747068">
                  <a:extLst>
                    <a:ext uri="{9D8B030D-6E8A-4147-A177-3AD203B41FA5}">
                      <a16:colId xmlns:a16="http://schemas.microsoft.com/office/drawing/2014/main" val="1934543132"/>
                    </a:ext>
                  </a:extLst>
                </a:gridCol>
                <a:gridCol w="680165">
                  <a:extLst>
                    <a:ext uri="{9D8B030D-6E8A-4147-A177-3AD203B41FA5}">
                      <a16:colId xmlns:a16="http://schemas.microsoft.com/office/drawing/2014/main" val="3937814977"/>
                    </a:ext>
                  </a:extLst>
                </a:gridCol>
                <a:gridCol w="669016">
                  <a:extLst>
                    <a:ext uri="{9D8B030D-6E8A-4147-A177-3AD203B41FA5}">
                      <a16:colId xmlns:a16="http://schemas.microsoft.com/office/drawing/2014/main" val="696469499"/>
                    </a:ext>
                  </a:extLst>
                </a:gridCol>
              </a:tblGrid>
              <a:tr h="137559">
                <a:tc rowSpan="2" gridSpan="4">
                  <a:txBody>
                    <a:bodyPr/>
                    <a:lstStyle/>
                    <a:p>
                      <a:pPr algn="ctr" fontAlgn="ctr"/>
                      <a:r>
                        <a:rPr lang="es-CL" sz="800" b="1" i="0" u="none" strike="noStrike" dirty="0">
                          <a:solidFill>
                            <a:srgbClr val="FFFFFF"/>
                          </a:solidFill>
                          <a:effectLst/>
                          <a:latin typeface="Calibri" panose="020F0502020204030204" pitchFamily="34" charset="0"/>
                        </a:rPr>
                        <a:t>Subtítulo</a:t>
                      </a:r>
                    </a:p>
                  </a:txBody>
                  <a:tcPr marL="8597" marR="8597" marT="859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rowSpan="2" hMerge="1">
                  <a:txBody>
                    <a:bodyPr/>
                    <a:lstStyle/>
                    <a:p>
                      <a:endParaRPr lang="es-CL"/>
                    </a:p>
                  </a:txBody>
                  <a:tcPr/>
                </a:tc>
                <a:tc rowSpan="2" hMerge="1">
                  <a:txBody>
                    <a:bodyPr/>
                    <a:lstStyle/>
                    <a:p>
                      <a:endParaRPr lang="es-CL"/>
                    </a:p>
                  </a:txBody>
                  <a:tcPr/>
                </a:tc>
                <a:tc rowSpan="2" hMerge="1">
                  <a:txBody>
                    <a:bodyPr/>
                    <a:lstStyle/>
                    <a:p>
                      <a:endParaRPr lang="es-CL"/>
                    </a:p>
                  </a:txBody>
                  <a:tcPr/>
                </a:tc>
                <a:tc gridSpan="3">
                  <a:txBody>
                    <a:bodyPr/>
                    <a:lstStyle/>
                    <a:p>
                      <a:pPr algn="ctr" fontAlgn="b"/>
                      <a:r>
                        <a:rPr lang="es-CL" sz="800" b="1" i="0" u="none" strike="noStrike">
                          <a:solidFill>
                            <a:srgbClr val="FFFFFF"/>
                          </a:solidFill>
                          <a:effectLst/>
                          <a:latin typeface="Calibri" panose="020F0502020204030204" pitchFamily="34" charset="0"/>
                        </a:rPr>
                        <a:t>Presupuesto 2019</a:t>
                      </a:r>
                    </a:p>
                  </a:txBody>
                  <a:tcPr marL="8597" marR="8597" marT="859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hMerge="1">
                  <a:txBody>
                    <a:bodyPr/>
                    <a:lstStyle/>
                    <a:p>
                      <a:endParaRPr lang="es-CL"/>
                    </a:p>
                  </a:txBody>
                  <a:tcPr/>
                </a:tc>
                <a:tc hMerge="1">
                  <a:txBody>
                    <a:bodyPr/>
                    <a:lstStyle/>
                    <a:p>
                      <a:endParaRPr lang="es-CL"/>
                    </a:p>
                  </a:txBody>
                  <a:tcPr/>
                </a:tc>
                <a:tc gridSpan="3">
                  <a:txBody>
                    <a:bodyPr/>
                    <a:lstStyle/>
                    <a:p>
                      <a:pPr algn="ctr" fontAlgn="b"/>
                      <a:r>
                        <a:rPr lang="es-CL" sz="800" b="1" i="0" u="none" strike="noStrike">
                          <a:solidFill>
                            <a:srgbClr val="FFFFFF"/>
                          </a:solidFill>
                          <a:effectLst/>
                          <a:latin typeface="Calibri" panose="020F0502020204030204" pitchFamily="34" charset="0"/>
                        </a:rPr>
                        <a:t>Ejecución</a:t>
                      </a:r>
                    </a:p>
                  </a:txBody>
                  <a:tcPr marL="8597" marR="8597" marT="859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hMerge="1">
                  <a:txBody>
                    <a:bodyPr/>
                    <a:lstStyle/>
                    <a:p>
                      <a:endParaRPr lang="es-CL"/>
                    </a:p>
                  </a:txBody>
                  <a:tcPr/>
                </a:tc>
                <a:tc hMerge="1">
                  <a:txBody>
                    <a:bodyPr/>
                    <a:lstStyle/>
                    <a:p>
                      <a:endParaRPr lang="es-CL"/>
                    </a:p>
                  </a:txBody>
                  <a:tcPr/>
                </a:tc>
                <a:extLst>
                  <a:ext uri="{0D108BD9-81ED-4DB2-BD59-A6C34878D82A}">
                    <a16:rowId xmlns:a16="http://schemas.microsoft.com/office/drawing/2014/main" val="2431730336"/>
                  </a:ext>
                </a:extLst>
              </a:tr>
              <a:tr h="421274">
                <a:tc gridSpan="4" vMerge="1">
                  <a:txBody>
                    <a:bodyPr/>
                    <a:lstStyle/>
                    <a:p>
                      <a:endParaRPr lang="es-CL"/>
                    </a:p>
                  </a:txBody>
                  <a:tcPr/>
                </a:tc>
                <a:tc hMerge="1" vMerge="1">
                  <a:txBody>
                    <a:bodyPr/>
                    <a:lstStyle/>
                    <a:p>
                      <a:endParaRPr lang="es-CL"/>
                    </a:p>
                  </a:txBody>
                  <a:tcPr/>
                </a:tc>
                <a:tc hMerge="1" vMerge="1">
                  <a:txBody>
                    <a:bodyPr/>
                    <a:lstStyle/>
                    <a:p>
                      <a:endParaRPr lang="es-CL"/>
                    </a:p>
                  </a:txBody>
                  <a:tcPr/>
                </a:tc>
                <a:tc hMerge="1" vMerge="1">
                  <a:txBody>
                    <a:bodyPr/>
                    <a:lstStyle/>
                    <a:p>
                      <a:endParaRPr lang="es-CL"/>
                    </a:p>
                  </a:txBody>
                  <a:tcPr/>
                </a:tc>
                <a:tc>
                  <a:txBody>
                    <a:bodyPr/>
                    <a:lstStyle/>
                    <a:p>
                      <a:pPr algn="ctr" fontAlgn="ctr"/>
                      <a:r>
                        <a:rPr lang="es-CL" sz="800" b="1" i="0" u="none" strike="noStrike">
                          <a:solidFill>
                            <a:srgbClr val="FFFFFF"/>
                          </a:solidFill>
                          <a:effectLst/>
                          <a:latin typeface="Calibri" panose="020F0502020204030204" pitchFamily="34" charset="0"/>
                        </a:rPr>
                        <a:t>Ley 2019</a:t>
                      </a:r>
                    </a:p>
                  </a:txBody>
                  <a:tcPr marL="8597" marR="8597" marT="8597"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Vigente</a:t>
                      </a:r>
                    </a:p>
                  </a:txBody>
                  <a:tcPr marL="8597" marR="8597" marT="8597"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Variación</a:t>
                      </a:r>
                    </a:p>
                  </a:txBody>
                  <a:tcPr marL="8597" marR="8597" marT="8597"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Ejecución Acumulada</a:t>
                      </a:r>
                    </a:p>
                  </a:txBody>
                  <a:tcPr marL="8597" marR="8597" marT="8597"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 % Ejecución Ley 2019 </a:t>
                      </a:r>
                    </a:p>
                  </a:txBody>
                  <a:tcPr marL="8597" marR="8597" marT="8597"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 % Ejecución Ppto. Vigente </a:t>
                      </a:r>
                    </a:p>
                  </a:txBody>
                  <a:tcPr marL="8597" marR="8597" marT="8597"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extLst>
                  <a:ext uri="{0D108BD9-81ED-4DB2-BD59-A6C34878D82A}">
                    <a16:rowId xmlns:a16="http://schemas.microsoft.com/office/drawing/2014/main" val="1313430241"/>
                  </a:ext>
                </a:extLst>
              </a:tr>
              <a:tr h="180546">
                <a:tc>
                  <a:txBody>
                    <a:bodyPr/>
                    <a:lstStyle/>
                    <a:p>
                      <a:pPr algn="l" fontAlgn="ctr"/>
                      <a:r>
                        <a:rPr lang="es-CL" sz="1000" b="0" i="0" u="none" strike="noStrike">
                          <a:solidFill>
                            <a:srgbClr val="000000"/>
                          </a:solidFill>
                          <a:effectLst/>
                          <a:latin typeface="Calibri" panose="020F0502020204030204" pitchFamily="34" charset="0"/>
                        </a:rPr>
                        <a:t>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ctr"/>
                      <a:r>
                        <a:rPr lang="es-CL" sz="1000" b="0" i="0" u="none" strike="noStrike">
                          <a:solidFill>
                            <a:srgbClr val="000000"/>
                          </a:solidFill>
                          <a:effectLst/>
                          <a:latin typeface="Calibri" panose="020F0502020204030204" pitchFamily="34" charset="0"/>
                        </a:rPr>
                        <a:t> </a:t>
                      </a:r>
                    </a:p>
                  </a:txBody>
                  <a:tcPr marL="8597" marR="8597" marT="8597"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ctr"/>
                      <a:r>
                        <a:rPr lang="es-CL" sz="1000" b="0" i="0" u="none" strike="noStrike">
                          <a:solidFill>
                            <a:srgbClr val="000000"/>
                          </a:solidFill>
                          <a:effectLst/>
                          <a:latin typeface="Calibri" panose="020F0502020204030204" pitchFamily="34" charset="0"/>
                        </a:rPr>
                        <a:t> </a:t>
                      </a:r>
                    </a:p>
                  </a:txBody>
                  <a:tcPr marL="8597" marR="8597" marT="8597"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GASTOS</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11.797.484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11.797.484 </a:t>
                      </a:r>
                    </a:p>
                  </a:txBody>
                  <a:tcPr marL="8597" marR="8597" marT="8597"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2.981.930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25,3%</a:t>
                      </a:r>
                    </a:p>
                  </a:txBody>
                  <a:tcPr marL="8597" marR="8597" marT="8597"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25,3%</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792854476"/>
                  </a:ext>
                </a:extLst>
              </a:tr>
              <a:tr h="137559">
                <a:tc>
                  <a:txBody>
                    <a:bodyPr/>
                    <a:lstStyle/>
                    <a:p>
                      <a:pPr algn="ctr" fontAlgn="ctr"/>
                      <a:r>
                        <a:rPr lang="es-CL" sz="800" b="1" i="0" u="none" strike="noStrike">
                          <a:solidFill>
                            <a:srgbClr val="000000"/>
                          </a:solidFill>
                          <a:effectLst/>
                          <a:latin typeface="Calibri" panose="020F0502020204030204" pitchFamily="34" charset="0"/>
                        </a:rPr>
                        <a:t>21</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GASTOS EN PERSONAL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7.908.725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7.908.725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1.853.758</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23,4%</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23,4%</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122778972"/>
                  </a:ext>
                </a:extLst>
              </a:tr>
              <a:tr h="137559">
                <a:tc>
                  <a:txBody>
                    <a:bodyPr/>
                    <a:lstStyle/>
                    <a:p>
                      <a:pPr algn="ctr" fontAlgn="ctr"/>
                      <a:r>
                        <a:rPr lang="es-CL" sz="800" b="1" i="0" u="none" strike="noStrike">
                          <a:solidFill>
                            <a:srgbClr val="000000"/>
                          </a:solidFill>
                          <a:effectLst/>
                          <a:latin typeface="Calibri" panose="020F0502020204030204" pitchFamily="34" charset="0"/>
                        </a:rPr>
                        <a:t>22</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BIENES Y SERVICIOS DE CONSUMO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2.857.400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2.857.400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424.586</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14,9%</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14,9%</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453010016"/>
                  </a:ext>
                </a:extLst>
              </a:tr>
              <a:tr h="137559">
                <a:tc>
                  <a:txBody>
                    <a:bodyPr/>
                    <a:lstStyle/>
                    <a:p>
                      <a:pPr algn="ctr" fontAlgn="ctr"/>
                      <a:r>
                        <a:rPr lang="es-CL" sz="800" b="1" i="0" u="none" strike="noStrike">
                          <a:solidFill>
                            <a:srgbClr val="000000"/>
                          </a:solidFill>
                          <a:effectLst/>
                          <a:latin typeface="Calibri" panose="020F0502020204030204" pitchFamily="34" charset="0"/>
                        </a:rPr>
                        <a:t>23</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PRESTACIONES DE SEGURIDAD SOCIAL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10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10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276.423</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2764230,0%</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2764230,0%</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869599268"/>
                  </a:ext>
                </a:extLst>
              </a:tr>
              <a:tr h="137559">
                <a:tc>
                  <a:txBody>
                    <a:bodyPr/>
                    <a:lstStyle/>
                    <a:p>
                      <a:pPr algn="ctr" fontAlgn="ctr"/>
                      <a:r>
                        <a:rPr lang="es-CL" sz="800" b="1" i="0" u="none" strike="noStrike">
                          <a:solidFill>
                            <a:srgbClr val="000000"/>
                          </a:solidFill>
                          <a:effectLst/>
                          <a:latin typeface="Calibri" panose="020F0502020204030204" pitchFamily="34" charset="0"/>
                        </a:rPr>
                        <a:t>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01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Prestaciones Previsionales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0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225.326</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232973732"/>
                  </a:ext>
                </a:extLst>
              </a:tr>
              <a:tr h="137559">
                <a:tc>
                  <a:txBody>
                    <a:bodyPr/>
                    <a:lstStyle/>
                    <a:p>
                      <a:pPr algn="ctr" fontAlgn="ctr"/>
                      <a:r>
                        <a:rPr lang="es-CL" sz="800" b="1" i="0" u="none" strike="noStrike">
                          <a:solidFill>
                            <a:srgbClr val="000000"/>
                          </a:solidFill>
                          <a:effectLst/>
                          <a:latin typeface="Calibri" panose="020F0502020204030204" pitchFamily="34" charset="0"/>
                        </a:rPr>
                        <a:t>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03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Prestaciones Sociales del Empleador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10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10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51.097</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510970,0%</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510970,0%</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4093935370"/>
                  </a:ext>
                </a:extLst>
              </a:tr>
              <a:tr h="137559">
                <a:tc>
                  <a:txBody>
                    <a:bodyPr/>
                    <a:lstStyle/>
                    <a:p>
                      <a:pPr algn="ctr" fontAlgn="ctr"/>
                      <a:r>
                        <a:rPr lang="es-CL" sz="800" b="1" i="0" u="none" strike="noStrike">
                          <a:solidFill>
                            <a:srgbClr val="000000"/>
                          </a:solidFill>
                          <a:effectLst/>
                          <a:latin typeface="Calibri" panose="020F0502020204030204" pitchFamily="34" charset="0"/>
                        </a:rPr>
                        <a:t>24</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TRANSFERENCIAS CORRIENTES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32.960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32.960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0,0%</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0,0%</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637823946"/>
                  </a:ext>
                </a:extLst>
              </a:tr>
              <a:tr h="137559">
                <a:tc>
                  <a:txBody>
                    <a:bodyPr/>
                    <a:lstStyle/>
                    <a:p>
                      <a:pPr algn="ctr" fontAlgn="ctr"/>
                      <a:r>
                        <a:rPr lang="es-CL" sz="800" b="0" i="0" u="none" strike="noStrike">
                          <a:solidFill>
                            <a:srgbClr val="000000"/>
                          </a:solidFill>
                          <a:effectLst/>
                          <a:latin typeface="Calibri" panose="020F0502020204030204" pitchFamily="34" charset="0"/>
                        </a:rPr>
                        <a:t>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07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A Organismos Internacionales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32.960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32.960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677345685"/>
                  </a:ext>
                </a:extLst>
              </a:tr>
              <a:tr h="137559">
                <a:tc>
                  <a:txBody>
                    <a:bodyPr/>
                    <a:lstStyle/>
                    <a:p>
                      <a:pPr algn="ctr" fontAlgn="ctr"/>
                      <a:r>
                        <a:rPr lang="es-CL" sz="800" b="0" i="0" u="none" strike="noStrike">
                          <a:solidFill>
                            <a:srgbClr val="000000"/>
                          </a:solidFill>
                          <a:effectLst/>
                          <a:latin typeface="Calibri" panose="020F0502020204030204" pitchFamily="34" charset="0"/>
                        </a:rPr>
                        <a:t>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001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Organismo Internacional de Energía Atómica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32.960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32.960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728499785"/>
                  </a:ext>
                </a:extLst>
              </a:tr>
              <a:tr h="137559">
                <a:tc>
                  <a:txBody>
                    <a:bodyPr/>
                    <a:lstStyle/>
                    <a:p>
                      <a:pPr algn="ctr" fontAlgn="ctr"/>
                      <a:r>
                        <a:rPr lang="es-CL" sz="800" b="1" i="0" u="none" strike="noStrike">
                          <a:solidFill>
                            <a:srgbClr val="000000"/>
                          </a:solidFill>
                          <a:effectLst/>
                          <a:latin typeface="Calibri" panose="020F0502020204030204" pitchFamily="34" charset="0"/>
                        </a:rPr>
                        <a:t>25</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INTEGROS AL FISCO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10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10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22.207</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222070,0%</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222070,0%</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738727375"/>
                  </a:ext>
                </a:extLst>
              </a:tr>
              <a:tr h="137559">
                <a:tc>
                  <a:txBody>
                    <a:bodyPr/>
                    <a:lstStyle/>
                    <a:p>
                      <a:pPr algn="ctr" fontAlgn="ctr"/>
                      <a:r>
                        <a:rPr lang="es-CL" sz="800" b="0" i="0" u="none" strike="noStrike">
                          <a:solidFill>
                            <a:srgbClr val="000000"/>
                          </a:solidFill>
                          <a:effectLst/>
                          <a:latin typeface="Calibri" panose="020F0502020204030204" pitchFamily="34" charset="0"/>
                        </a:rPr>
                        <a:t>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01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Impuestos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10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10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22.207</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222070,0%</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222070,0%</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544509767"/>
                  </a:ext>
                </a:extLst>
              </a:tr>
              <a:tr h="137559">
                <a:tc>
                  <a:txBody>
                    <a:bodyPr/>
                    <a:lstStyle/>
                    <a:p>
                      <a:pPr algn="ctr" fontAlgn="ctr"/>
                      <a:r>
                        <a:rPr lang="es-CL" sz="800" b="1" i="0" u="none" strike="noStrike">
                          <a:solidFill>
                            <a:srgbClr val="000000"/>
                          </a:solidFill>
                          <a:effectLst/>
                          <a:latin typeface="Calibri" panose="020F0502020204030204" pitchFamily="34" charset="0"/>
                        </a:rPr>
                        <a:t>29</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ADQUISICIÓN DE ACTIVOS NO FINANCIEROS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203.940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203.940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938</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0,5%</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0,5%</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566400266"/>
                  </a:ext>
                </a:extLst>
              </a:tr>
              <a:tr h="137559">
                <a:tc>
                  <a:txBody>
                    <a:bodyPr/>
                    <a:lstStyle/>
                    <a:p>
                      <a:pPr algn="ctr" fontAlgn="ctr"/>
                      <a:r>
                        <a:rPr lang="es-CL" sz="800" b="0" i="0" u="none" strike="noStrike">
                          <a:solidFill>
                            <a:srgbClr val="000000"/>
                          </a:solidFill>
                          <a:effectLst/>
                          <a:latin typeface="Calibri" panose="020F0502020204030204" pitchFamily="34" charset="0"/>
                        </a:rPr>
                        <a:t>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03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Vehículos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30.900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30.900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87898648"/>
                  </a:ext>
                </a:extLst>
              </a:tr>
              <a:tr h="137559">
                <a:tc>
                  <a:txBody>
                    <a:bodyPr/>
                    <a:lstStyle/>
                    <a:p>
                      <a:pPr algn="ctr" fontAlgn="ctr"/>
                      <a:r>
                        <a:rPr lang="es-CL" sz="800" b="0" i="0" u="none" strike="noStrike">
                          <a:solidFill>
                            <a:srgbClr val="000000"/>
                          </a:solidFill>
                          <a:effectLst/>
                          <a:latin typeface="Calibri" panose="020F0502020204030204" pitchFamily="34" charset="0"/>
                        </a:rPr>
                        <a:t>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04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Mobiliario y Otros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5.150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5.150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508635950"/>
                  </a:ext>
                </a:extLst>
              </a:tr>
              <a:tr h="137559">
                <a:tc>
                  <a:txBody>
                    <a:bodyPr/>
                    <a:lstStyle/>
                    <a:p>
                      <a:pPr algn="ctr" fontAlgn="ctr"/>
                      <a:r>
                        <a:rPr lang="es-CL" sz="800" b="0" i="0" u="none" strike="noStrike">
                          <a:solidFill>
                            <a:srgbClr val="000000"/>
                          </a:solidFill>
                          <a:effectLst/>
                          <a:latin typeface="Calibri" panose="020F0502020204030204" pitchFamily="34" charset="0"/>
                        </a:rPr>
                        <a:t>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05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Máquinas y Equipos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87.550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87.550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938</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1,1%</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1,1%</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109027894"/>
                  </a:ext>
                </a:extLst>
              </a:tr>
              <a:tr h="146156">
                <a:tc>
                  <a:txBody>
                    <a:bodyPr/>
                    <a:lstStyle/>
                    <a:p>
                      <a:pPr algn="ctr" fontAlgn="ctr"/>
                      <a:r>
                        <a:rPr lang="es-CL" sz="800" b="0" i="0" u="none" strike="noStrike">
                          <a:solidFill>
                            <a:srgbClr val="000000"/>
                          </a:solidFill>
                          <a:effectLst/>
                          <a:latin typeface="Calibri" panose="020F0502020204030204" pitchFamily="34" charset="0"/>
                        </a:rPr>
                        <a:t>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06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Equipos Informáticos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20.600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20.600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65861757"/>
                  </a:ext>
                </a:extLst>
              </a:tr>
              <a:tr h="137559">
                <a:tc>
                  <a:txBody>
                    <a:bodyPr/>
                    <a:lstStyle/>
                    <a:p>
                      <a:pPr algn="ctr" fontAlgn="ctr"/>
                      <a:r>
                        <a:rPr lang="es-CL" sz="800" b="0" i="0" u="none" strike="noStrike">
                          <a:solidFill>
                            <a:srgbClr val="000000"/>
                          </a:solidFill>
                          <a:effectLst/>
                          <a:latin typeface="Calibri" panose="020F0502020204030204" pitchFamily="34" charset="0"/>
                        </a:rPr>
                        <a:t>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07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Programas Informáticos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59.740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59.740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798335874"/>
                  </a:ext>
                </a:extLst>
              </a:tr>
              <a:tr h="137559">
                <a:tc>
                  <a:txBody>
                    <a:bodyPr/>
                    <a:lstStyle/>
                    <a:p>
                      <a:pPr algn="ctr" fontAlgn="ctr"/>
                      <a:r>
                        <a:rPr lang="es-CL" sz="800" b="1" i="0" u="none" strike="noStrike">
                          <a:solidFill>
                            <a:srgbClr val="000000"/>
                          </a:solidFill>
                          <a:effectLst/>
                          <a:latin typeface="Calibri" panose="020F0502020204030204" pitchFamily="34" charset="0"/>
                        </a:rPr>
                        <a:t>31</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INICIATIVAS DE INVERSIÓN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794.439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794.439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9.997</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1,3%</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1,3%</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662552507"/>
                  </a:ext>
                </a:extLst>
              </a:tr>
              <a:tr h="137559">
                <a:tc>
                  <a:txBody>
                    <a:bodyPr/>
                    <a:lstStyle/>
                    <a:p>
                      <a:pPr algn="ctr" fontAlgn="ctr"/>
                      <a:r>
                        <a:rPr lang="es-CL" sz="800" b="0" i="0" u="none" strike="noStrike">
                          <a:solidFill>
                            <a:srgbClr val="000000"/>
                          </a:solidFill>
                          <a:effectLst/>
                          <a:latin typeface="Calibri" panose="020F0502020204030204" pitchFamily="34" charset="0"/>
                        </a:rPr>
                        <a:t>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02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Proyectos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794.439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794.439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9.997</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1,3%</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1,3%</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822355924"/>
                  </a:ext>
                </a:extLst>
              </a:tr>
              <a:tr h="137559">
                <a:tc>
                  <a:txBody>
                    <a:bodyPr/>
                    <a:lstStyle/>
                    <a:p>
                      <a:pPr algn="ctr" fontAlgn="ctr"/>
                      <a:r>
                        <a:rPr lang="es-CL" sz="800" b="1" i="0" u="none" strike="noStrike">
                          <a:solidFill>
                            <a:srgbClr val="000000"/>
                          </a:solidFill>
                          <a:effectLst/>
                          <a:latin typeface="Calibri" panose="020F0502020204030204" pitchFamily="34" charset="0"/>
                        </a:rPr>
                        <a:t>34</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SERVICIO DE LA DEUDA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0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0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394.021</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649254536"/>
                  </a:ext>
                </a:extLst>
              </a:tr>
              <a:tr h="137559">
                <a:tc>
                  <a:txBody>
                    <a:bodyPr/>
                    <a:lstStyle/>
                    <a:p>
                      <a:pPr algn="ctr" fontAlgn="ctr"/>
                      <a:r>
                        <a:rPr lang="es-CL" sz="800" b="0" i="0" u="none" strike="noStrike">
                          <a:solidFill>
                            <a:srgbClr val="000000"/>
                          </a:solidFill>
                          <a:effectLst/>
                          <a:latin typeface="Calibri" panose="020F0502020204030204" pitchFamily="34" charset="0"/>
                        </a:rPr>
                        <a:t>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07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Deuda Flotante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0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394.021</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dirty="0">
                          <a:solidFill>
                            <a:srgbClr val="000000"/>
                          </a:solidFill>
                          <a:effectLst/>
                          <a:latin typeface="Calibri" panose="020F0502020204030204" pitchFamily="34" charset="0"/>
                        </a:rPr>
                        <a:t>0%</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extLst>
                  <a:ext uri="{0D108BD9-81ED-4DB2-BD59-A6C34878D82A}">
                    <a16:rowId xmlns:a16="http://schemas.microsoft.com/office/drawing/2014/main" val="2055712332"/>
                  </a:ext>
                </a:extLst>
              </a:tr>
            </a:tbl>
          </a:graphicData>
        </a:graphic>
      </p:graphicFrame>
    </p:spTree>
    <p:extLst>
      <p:ext uri="{BB962C8B-B14F-4D97-AF65-F5344CB8AC3E}">
        <p14:creationId xmlns:p14="http://schemas.microsoft.com/office/powerpoint/2010/main" val="235496705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11"/>
          </p:nvPr>
        </p:nvSpPr>
        <p:spPr>
          <a:xfrm>
            <a:off x="293864" y="4207766"/>
            <a:ext cx="6849554" cy="239391"/>
          </a:xfrm>
        </p:spPr>
        <p:txBody>
          <a:bodyPr/>
          <a:lstStyle/>
          <a:p>
            <a:r>
              <a:rPr lang="es-CL" sz="1050" b="1" dirty="0">
                <a:solidFill>
                  <a:prstClr val="black"/>
                </a:solidFill>
              </a:rPr>
              <a:t>Fuente</a:t>
            </a:r>
            <a:r>
              <a:rPr lang="es-CL" sz="1050" dirty="0">
                <a:solidFill>
                  <a:prstClr val="black"/>
                </a:solidFill>
              </a:rPr>
              <a:t>: Elaboración propia en base  a Informes de ejecución presupuestaria mensual de DIPRES</a:t>
            </a:r>
          </a:p>
        </p:txBody>
      </p:sp>
      <p:sp>
        <p:nvSpPr>
          <p:cNvPr id="5" name="4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18</a:t>
            </a:fld>
            <a:endParaRPr lang="es-CL">
              <a:solidFill>
                <a:prstClr val="black">
                  <a:tint val="75000"/>
                </a:prstClr>
              </a:solidFill>
            </a:endParaRPr>
          </a:p>
        </p:txBody>
      </p:sp>
      <p:sp>
        <p:nvSpPr>
          <p:cNvPr id="8" name="1 Título"/>
          <p:cNvSpPr txBox="1">
            <a:spLocks/>
          </p:cNvSpPr>
          <p:nvPr/>
        </p:nvSpPr>
        <p:spPr>
          <a:xfrm>
            <a:off x="323528" y="1573712"/>
            <a:ext cx="6849554" cy="356887"/>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pPr>
              <a:spcBef>
                <a:spcPts val="0"/>
              </a:spcBef>
            </a:pPr>
            <a:r>
              <a:rPr lang="es-CL" sz="1200" b="1" dirty="0">
                <a:solidFill>
                  <a:prstClr val="black"/>
                </a:solidFill>
                <a:ea typeface="Verdana" pitchFamily="34" charset="0"/>
                <a:cs typeface="Verdana" pitchFamily="34" charset="0"/>
              </a:rPr>
              <a:t>en miles de pesos de 2019</a:t>
            </a:r>
          </a:p>
        </p:txBody>
      </p:sp>
      <p:sp>
        <p:nvSpPr>
          <p:cNvPr id="9" name="1 Título"/>
          <p:cNvSpPr>
            <a:spLocks noGrp="1"/>
          </p:cNvSpPr>
          <p:nvPr>
            <p:ph type="title"/>
          </p:nvPr>
        </p:nvSpPr>
        <p:spPr>
          <a:xfrm>
            <a:off x="333723" y="620688"/>
            <a:ext cx="8210798" cy="837314"/>
          </a:xfr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p>
            <a:pPr algn="ctr" defTabSz="733425" fontAlgn="base">
              <a:spcAft>
                <a:spcPct val="0"/>
              </a:spcAft>
            </a:pPr>
            <a:r>
              <a:rPr lang="es-CL" sz="1600" b="1" dirty="0">
                <a:solidFill>
                  <a:schemeClr val="tx1"/>
                </a:solidFill>
                <a:ea typeface="Verdana" pitchFamily="34" charset="0"/>
                <a:cs typeface="Verdana" pitchFamily="34" charset="0"/>
              </a:rPr>
              <a:t>EJECUCIÓN ACUMULADA DE GASTOS A MARZO DE 2019 </a:t>
            </a:r>
            <a:br>
              <a:rPr lang="es-CL" sz="1600" b="1" dirty="0">
                <a:solidFill>
                  <a:schemeClr val="tx1"/>
                </a:solidFill>
                <a:ea typeface="Verdana" pitchFamily="34" charset="0"/>
                <a:cs typeface="Verdana" pitchFamily="34" charset="0"/>
              </a:rPr>
            </a:br>
            <a:r>
              <a:rPr lang="es-CL" sz="1600" b="1" dirty="0">
                <a:solidFill>
                  <a:schemeClr val="tx1"/>
                </a:solidFill>
                <a:ea typeface="Verdana" pitchFamily="34" charset="0"/>
                <a:cs typeface="Verdana" pitchFamily="34" charset="0"/>
              </a:rPr>
              <a:t>PARTIDA 24. CAPÍTULO 04. PROGRAMA 01:  </a:t>
            </a:r>
            <a:r>
              <a:rPr lang="es-CL" sz="1600" b="1" dirty="0">
                <a:solidFill>
                  <a:prstClr val="black"/>
                </a:solidFill>
                <a:ea typeface="Verdana" pitchFamily="34" charset="0"/>
                <a:cs typeface="Verdana" pitchFamily="34" charset="0"/>
              </a:rPr>
              <a:t>SUPERINTENDENCIA DE ELECTRICIDAD Y COMBUSTIBLES</a:t>
            </a:r>
            <a:endParaRPr lang="es-CL" sz="1600" b="1" dirty="0">
              <a:solidFill>
                <a:schemeClr val="tx1"/>
              </a:solidFill>
              <a:ea typeface="Verdana" pitchFamily="34" charset="0"/>
              <a:cs typeface="Verdana" pitchFamily="34" charset="0"/>
            </a:endParaRPr>
          </a:p>
        </p:txBody>
      </p:sp>
      <p:graphicFrame>
        <p:nvGraphicFramePr>
          <p:cNvPr id="3" name="Tabla 2">
            <a:extLst>
              <a:ext uri="{FF2B5EF4-FFF2-40B4-BE49-F238E27FC236}">
                <a16:creationId xmlns:a16="http://schemas.microsoft.com/office/drawing/2014/main" id="{DD9F2BB8-54BC-48AC-83E8-BC28DB74B6C5}"/>
              </a:ext>
            </a:extLst>
          </p:cNvPr>
          <p:cNvGraphicFramePr>
            <a:graphicFrameLocks noGrp="1"/>
          </p:cNvGraphicFramePr>
          <p:nvPr>
            <p:extLst>
              <p:ext uri="{D42A27DB-BD31-4B8C-83A1-F6EECF244321}">
                <p14:modId xmlns:p14="http://schemas.microsoft.com/office/powerpoint/2010/main" val="1384626552"/>
              </p:ext>
            </p:extLst>
          </p:nvPr>
        </p:nvGraphicFramePr>
        <p:xfrm>
          <a:off x="333722" y="1890946"/>
          <a:ext cx="8126710" cy="2252528"/>
        </p:xfrm>
        <a:graphic>
          <a:graphicData uri="http://schemas.openxmlformats.org/drawingml/2006/table">
            <a:tbl>
              <a:tblPr/>
              <a:tblGrid>
                <a:gridCol w="746132">
                  <a:extLst>
                    <a:ext uri="{9D8B030D-6E8A-4147-A177-3AD203B41FA5}">
                      <a16:colId xmlns:a16="http://schemas.microsoft.com/office/drawing/2014/main" val="2635111034"/>
                    </a:ext>
                  </a:extLst>
                </a:gridCol>
                <a:gridCol w="275623">
                  <a:extLst>
                    <a:ext uri="{9D8B030D-6E8A-4147-A177-3AD203B41FA5}">
                      <a16:colId xmlns:a16="http://schemas.microsoft.com/office/drawing/2014/main" val="214689705"/>
                    </a:ext>
                  </a:extLst>
                </a:gridCol>
                <a:gridCol w="275623">
                  <a:extLst>
                    <a:ext uri="{9D8B030D-6E8A-4147-A177-3AD203B41FA5}">
                      <a16:colId xmlns:a16="http://schemas.microsoft.com/office/drawing/2014/main" val="2504663243"/>
                    </a:ext>
                  </a:extLst>
                </a:gridCol>
                <a:gridCol w="2497313">
                  <a:extLst>
                    <a:ext uri="{9D8B030D-6E8A-4147-A177-3AD203B41FA5}">
                      <a16:colId xmlns:a16="http://schemas.microsoft.com/office/drawing/2014/main" val="4121447327"/>
                    </a:ext>
                  </a:extLst>
                </a:gridCol>
                <a:gridCol w="746132">
                  <a:extLst>
                    <a:ext uri="{9D8B030D-6E8A-4147-A177-3AD203B41FA5}">
                      <a16:colId xmlns:a16="http://schemas.microsoft.com/office/drawing/2014/main" val="2414394368"/>
                    </a:ext>
                  </a:extLst>
                </a:gridCol>
                <a:gridCol w="746132">
                  <a:extLst>
                    <a:ext uri="{9D8B030D-6E8A-4147-A177-3AD203B41FA5}">
                      <a16:colId xmlns:a16="http://schemas.microsoft.com/office/drawing/2014/main" val="4058813654"/>
                    </a:ext>
                  </a:extLst>
                </a:gridCol>
                <a:gridCol w="746132">
                  <a:extLst>
                    <a:ext uri="{9D8B030D-6E8A-4147-A177-3AD203B41FA5}">
                      <a16:colId xmlns:a16="http://schemas.microsoft.com/office/drawing/2014/main" val="1186014698"/>
                    </a:ext>
                  </a:extLst>
                </a:gridCol>
                <a:gridCol w="746132">
                  <a:extLst>
                    <a:ext uri="{9D8B030D-6E8A-4147-A177-3AD203B41FA5}">
                      <a16:colId xmlns:a16="http://schemas.microsoft.com/office/drawing/2014/main" val="577761701"/>
                    </a:ext>
                  </a:extLst>
                </a:gridCol>
                <a:gridCol w="679313">
                  <a:extLst>
                    <a:ext uri="{9D8B030D-6E8A-4147-A177-3AD203B41FA5}">
                      <a16:colId xmlns:a16="http://schemas.microsoft.com/office/drawing/2014/main" val="2703150109"/>
                    </a:ext>
                  </a:extLst>
                </a:gridCol>
                <a:gridCol w="668178">
                  <a:extLst>
                    <a:ext uri="{9D8B030D-6E8A-4147-A177-3AD203B41FA5}">
                      <a16:colId xmlns:a16="http://schemas.microsoft.com/office/drawing/2014/main" val="81721031"/>
                    </a:ext>
                  </a:extLst>
                </a:gridCol>
              </a:tblGrid>
              <a:tr h="137559">
                <a:tc rowSpan="2" gridSpan="4">
                  <a:txBody>
                    <a:bodyPr/>
                    <a:lstStyle/>
                    <a:p>
                      <a:pPr algn="ctr" fontAlgn="ctr"/>
                      <a:r>
                        <a:rPr lang="es-CL" sz="800" b="1" i="0" u="none" strike="noStrike" dirty="0">
                          <a:solidFill>
                            <a:srgbClr val="FFFFFF"/>
                          </a:solidFill>
                          <a:effectLst/>
                          <a:latin typeface="Calibri" panose="020F0502020204030204" pitchFamily="34" charset="0"/>
                        </a:rPr>
                        <a:t>Subtítulo</a:t>
                      </a:r>
                    </a:p>
                  </a:txBody>
                  <a:tcPr marL="8597" marR="8597" marT="859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rowSpan="2" hMerge="1">
                  <a:txBody>
                    <a:bodyPr/>
                    <a:lstStyle/>
                    <a:p>
                      <a:endParaRPr lang="es-CL"/>
                    </a:p>
                  </a:txBody>
                  <a:tcPr/>
                </a:tc>
                <a:tc rowSpan="2" hMerge="1">
                  <a:txBody>
                    <a:bodyPr/>
                    <a:lstStyle/>
                    <a:p>
                      <a:endParaRPr lang="es-CL"/>
                    </a:p>
                  </a:txBody>
                  <a:tcPr/>
                </a:tc>
                <a:tc rowSpan="2" hMerge="1">
                  <a:txBody>
                    <a:bodyPr/>
                    <a:lstStyle/>
                    <a:p>
                      <a:endParaRPr lang="es-CL"/>
                    </a:p>
                  </a:txBody>
                  <a:tcPr/>
                </a:tc>
                <a:tc gridSpan="3">
                  <a:txBody>
                    <a:bodyPr/>
                    <a:lstStyle/>
                    <a:p>
                      <a:pPr algn="ctr" fontAlgn="b"/>
                      <a:r>
                        <a:rPr lang="es-CL" sz="800" b="1" i="0" u="none" strike="noStrike">
                          <a:solidFill>
                            <a:srgbClr val="FFFFFF"/>
                          </a:solidFill>
                          <a:effectLst/>
                          <a:latin typeface="Calibri" panose="020F0502020204030204" pitchFamily="34" charset="0"/>
                        </a:rPr>
                        <a:t>Presupuesto 2019</a:t>
                      </a:r>
                    </a:p>
                  </a:txBody>
                  <a:tcPr marL="8597" marR="8597" marT="859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hMerge="1">
                  <a:txBody>
                    <a:bodyPr/>
                    <a:lstStyle/>
                    <a:p>
                      <a:endParaRPr lang="es-CL"/>
                    </a:p>
                  </a:txBody>
                  <a:tcPr/>
                </a:tc>
                <a:tc hMerge="1">
                  <a:txBody>
                    <a:bodyPr/>
                    <a:lstStyle/>
                    <a:p>
                      <a:endParaRPr lang="es-CL"/>
                    </a:p>
                  </a:txBody>
                  <a:tcPr/>
                </a:tc>
                <a:tc gridSpan="3">
                  <a:txBody>
                    <a:bodyPr/>
                    <a:lstStyle/>
                    <a:p>
                      <a:pPr algn="ctr" fontAlgn="b"/>
                      <a:r>
                        <a:rPr lang="es-CL" sz="800" b="1" i="0" u="none" strike="noStrike">
                          <a:solidFill>
                            <a:srgbClr val="FFFFFF"/>
                          </a:solidFill>
                          <a:effectLst/>
                          <a:latin typeface="Calibri" panose="020F0502020204030204" pitchFamily="34" charset="0"/>
                        </a:rPr>
                        <a:t>Ejecución</a:t>
                      </a:r>
                    </a:p>
                  </a:txBody>
                  <a:tcPr marL="8597" marR="8597" marT="859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hMerge="1">
                  <a:txBody>
                    <a:bodyPr/>
                    <a:lstStyle/>
                    <a:p>
                      <a:endParaRPr lang="es-CL"/>
                    </a:p>
                  </a:txBody>
                  <a:tcPr/>
                </a:tc>
                <a:tc hMerge="1">
                  <a:txBody>
                    <a:bodyPr/>
                    <a:lstStyle/>
                    <a:p>
                      <a:endParaRPr lang="es-CL"/>
                    </a:p>
                  </a:txBody>
                  <a:tcPr/>
                </a:tc>
                <a:extLst>
                  <a:ext uri="{0D108BD9-81ED-4DB2-BD59-A6C34878D82A}">
                    <a16:rowId xmlns:a16="http://schemas.microsoft.com/office/drawing/2014/main" val="88911305"/>
                  </a:ext>
                </a:extLst>
              </a:tr>
              <a:tr h="421274">
                <a:tc gridSpan="4" vMerge="1">
                  <a:txBody>
                    <a:bodyPr/>
                    <a:lstStyle/>
                    <a:p>
                      <a:endParaRPr lang="es-CL"/>
                    </a:p>
                  </a:txBody>
                  <a:tcPr/>
                </a:tc>
                <a:tc hMerge="1" vMerge="1">
                  <a:txBody>
                    <a:bodyPr/>
                    <a:lstStyle/>
                    <a:p>
                      <a:endParaRPr lang="es-CL"/>
                    </a:p>
                  </a:txBody>
                  <a:tcPr/>
                </a:tc>
                <a:tc hMerge="1" vMerge="1">
                  <a:txBody>
                    <a:bodyPr/>
                    <a:lstStyle/>
                    <a:p>
                      <a:endParaRPr lang="es-CL"/>
                    </a:p>
                  </a:txBody>
                  <a:tcPr/>
                </a:tc>
                <a:tc hMerge="1" vMerge="1">
                  <a:txBody>
                    <a:bodyPr/>
                    <a:lstStyle/>
                    <a:p>
                      <a:endParaRPr lang="es-CL"/>
                    </a:p>
                  </a:txBody>
                  <a:tcPr/>
                </a:tc>
                <a:tc>
                  <a:txBody>
                    <a:bodyPr/>
                    <a:lstStyle/>
                    <a:p>
                      <a:pPr algn="ctr" fontAlgn="ctr"/>
                      <a:r>
                        <a:rPr lang="es-CL" sz="800" b="1" i="0" u="none" strike="noStrike">
                          <a:solidFill>
                            <a:srgbClr val="FFFFFF"/>
                          </a:solidFill>
                          <a:effectLst/>
                          <a:latin typeface="Calibri" panose="020F0502020204030204" pitchFamily="34" charset="0"/>
                        </a:rPr>
                        <a:t>Ley 2019</a:t>
                      </a:r>
                    </a:p>
                  </a:txBody>
                  <a:tcPr marL="8597" marR="8597" marT="8597"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Vigente</a:t>
                      </a:r>
                    </a:p>
                  </a:txBody>
                  <a:tcPr marL="8597" marR="8597" marT="8597"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Variación</a:t>
                      </a:r>
                    </a:p>
                  </a:txBody>
                  <a:tcPr marL="8597" marR="8597" marT="8597"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Ejecución Acumulada</a:t>
                      </a:r>
                    </a:p>
                  </a:txBody>
                  <a:tcPr marL="8597" marR="8597" marT="8597"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 % Ejecución Ley 2019 </a:t>
                      </a:r>
                    </a:p>
                  </a:txBody>
                  <a:tcPr marL="8597" marR="8597" marT="8597"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 % Ejecución Ppto. Vigente </a:t>
                      </a:r>
                    </a:p>
                  </a:txBody>
                  <a:tcPr marL="8597" marR="8597" marT="8597"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extLst>
                  <a:ext uri="{0D108BD9-81ED-4DB2-BD59-A6C34878D82A}">
                    <a16:rowId xmlns:a16="http://schemas.microsoft.com/office/drawing/2014/main" val="1924110030"/>
                  </a:ext>
                </a:extLst>
              </a:tr>
              <a:tr h="180546">
                <a:tc>
                  <a:txBody>
                    <a:bodyPr/>
                    <a:lstStyle/>
                    <a:p>
                      <a:pPr algn="l" fontAlgn="ctr"/>
                      <a:r>
                        <a:rPr lang="es-CL" sz="1000" b="0" i="0" u="none" strike="noStrike">
                          <a:solidFill>
                            <a:srgbClr val="000000"/>
                          </a:solidFill>
                          <a:effectLst/>
                          <a:latin typeface="Calibri" panose="020F0502020204030204" pitchFamily="34" charset="0"/>
                        </a:rPr>
                        <a:t>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ctr"/>
                      <a:r>
                        <a:rPr lang="es-CL" sz="1000" b="0" i="0" u="none" strike="noStrike">
                          <a:solidFill>
                            <a:srgbClr val="000000"/>
                          </a:solidFill>
                          <a:effectLst/>
                          <a:latin typeface="Calibri" panose="020F0502020204030204" pitchFamily="34" charset="0"/>
                        </a:rPr>
                        <a:t> </a:t>
                      </a:r>
                    </a:p>
                  </a:txBody>
                  <a:tcPr marL="8597" marR="8597" marT="8597"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ctr"/>
                      <a:r>
                        <a:rPr lang="es-CL" sz="1000" b="0" i="0" u="none" strike="noStrike">
                          <a:solidFill>
                            <a:srgbClr val="000000"/>
                          </a:solidFill>
                          <a:effectLst/>
                          <a:latin typeface="Calibri" panose="020F0502020204030204" pitchFamily="34" charset="0"/>
                        </a:rPr>
                        <a:t> </a:t>
                      </a:r>
                    </a:p>
                  </a:txBody>
                  <a:tcPr marL="8597" marR="8597" marT="8597"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GASTOS</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13.814.522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13.814.522 </a:t>
                      </a:r>
                    </a:p>
                  </a:txBody>
                  <a:tcPr marL="8597" marR="8597" marT="8597"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3.582.095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25,9%</a:t>
                      </a:r>
                    </a:p>
                  </a:txBody>
                  <a:tcPr marL="8597" marR="8597" marT="8597"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25,9%</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4038814410"/>
                  </a:ext>
                </a:extLst>
              </a:tr>
              <a:tr h="137559">
                <a:tc>
                  <a:txBody>
                    <a:bodyPr/>
                    <a:lstStyle/>
                    <a:p>
                      <a:pPr algn="ctr" fontAlgn="ctr"/>
                      <a:r>
                        <a:rPr lang="es-CL" sz="800" b="1" i="0" u="none" strike="noStrike">
                          <a:solidFill>
                            <a:srgbClr val="000000"/>
                          </a:solidFill>
                          <a:effectLst/>
                          <a:latin typeface="Calibri" panose="020F0502020204030204" pitchFamily="34" charset="0"/>
                        </a:rPr>
                        <a:t>21</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GASTOS EN PERSONAL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11.196.960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11.196.960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2.762.109</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24,7%</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24,7%</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616547840"/>
                  </a:ext>
                </a:extLst>
              </a:tr>
              <a:tr h="137559">
                <a:tc>
                  <a:txBody>
                    <a:bodyPr/>
                    <a:lstStyle/>
                    <a:p>
                      <a:pPr algn="ctr" fontAlgn="ctr"/>
                      <a:r>
                        <a:rPr lang="es-CL" sz="800" b="1" i="0" u="none" strike="noStrike">
                          <a:solidFill>
                            <a:srgbClr val="000000"/>
                          </a:solidFill>
                          <a:effectLst/>
                          <a:latin typeface="Calibri" panose="020F0502020204030204" pitchFamily="34" charset="0"/>
                        </a:rPr>
                        <a:t>22</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BIENES Y SERVICIOS DE CONSUMO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2.271.255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2.271.255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410.327</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18,1%</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18,1%</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047723381"/>
                  </a:ext>
                </a:extLst>
              </a:tr>
              <a:tr h="137559">
                <a:tc>
                  <a:txBody>
                    <a:bodyPr/>
                    <a:lstStyle/>
                    <a:p>
                      <a:pPr algn="ctr" fontAlgn="ctr"/>
                      <a:r>
                        <a:rPr lang="es-CL" sz="800" b="1" i="0" u="none" strike="noStrike">
                          <a:solidFill>
                            <a:srgbClr val="000000"/>
                          </a:solidFill>
                          <a:effectLst/>
                          <a:latin typeface="Calibri" panose="020F0502020204030204" pitchFamily="34" charset="0"/>
                        </a:rPr>
                        <a:t>23</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PRESTACIONES DE SEGURIDAD SOCIAL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10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10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0,0%</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0,0%</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935526295"/>
                  </a:ext>
                </a:extLst>
              </a:tr>
              <a:tr h="137559">
                <a:tc>
                  <a:txBody>
                    <a:bodyPr/>
                    <a:lstStyle/>
                    <a:p>
                      <a:pPr algn="ctr" fontAlgn="ctr"/>
                      <a:r>
                        <a:rPr lang="es-CL" sz="800" b="0" i="0" u="none" strike="noStrike">
                          <a:solidFill>
                            <a:srgbClr val="000000"/>
                          </a:solidFill>
                          <a:effectLst/>
                          <a:latin typeface="Calibri" panose="020F0502020204030204" pitchFamily="34" charset="0"/>
                        </a:rPr>
                        <a:t>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03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Prestaciones Sociales del Empleador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10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10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601104273"/>
                  </a:ext>
                </a:extLst>
              </a:tr>
              <a:tr h="137559">
                <a:tc>
                  <a:txBody>
                    <a:bodyPr/>
                    <a:lstStyle/>
                    <a:p>
                      <a:pPr algn="ctr" fontAlgn="ctr"/>
                      <a:r>
                        <a:rPr lang="es-CL" sz="800" b="1" i="0" u="none" strike="noStrike">
                          <a:solidFill>
                            <a:srgbClr val="000000"/>
                          </a:solidFill>
                          <a:effectLst/>
                          <a:latin typeface="Calibri" panose="020F0502020204030204" pitchFamily="34" charset="0"/>
                        </a:rPr>
                        <a:t>29</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ADQUISICIÓN DE ACTIVOS NO FINANCIEROS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346.297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346.297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25.937</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7,5%</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7,5%</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085570997"/>
                  </a:ext>
                </a:extLst>
              </a:tr>
              <a:tr h="137559">
                <a:tc>
                  <a:txBody>
                    <a:bodyPr/>
                    <a:lstStyle/>
                    <a:p>
                      <a:pPr algn="ctr" fontAlgn="ctr"/>
                      <a:r>
                        <a:rPr lang="es-CL" sz="800" b="0" i="0" u="none" strike="noStrike">
                          <a:solidFill>
                            <a:srgbClr val="000000"/>
                          </a:solidFill>
                          <a:effectLst/>
                          <a:latin typeface="Calibri" panose="020F0502020204030204" pitchFamily="34" charset="0"/>
                        </a:rPr>
                        <a:t>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04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Mobiliario y Otros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19.549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19.549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351</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1,8%</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1,8%</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014142690"/>
                  </a:ext>
                </a:extLst>
              </a:tr>
              <a:tr h="137559">
                <a:tc>
                  <a:txBody>
                    <a:bodyPr/>
                    <a:lstStyle/>
                    <a:p>
                      <a:pPr algn="ctr" fontAlgn="ctr"/>
                      <a:r>
                        <a:rPr lang="es-CL" sz="800" b="0" i="0" u="none" strike="noStrike">
                          <a:solidFill>
                            <a:srgbClr val="000000"/>
                          </a:solidFill>
                          <a:effectLst/>
                          <a:latin typeface="Calibri" panose="020F0502020204030204" pitchFamily="34" charset="0"/>
                        </a:rPr>
                        <a:t>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05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Máquinas y Equipos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41.953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41.953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1.659</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4,0%</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4,0%</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661699680"/>
                  </a:ext>
                </a:extLst>
              </a:tr>
              <a:tr h="137559">
                <a:tc>
                  <a:txBody>
                    <a:bodyPr/>
                    <a:lstStyle/>
                    <a:p>
                      <a:pPr algn="ctr" fontAlgn="ctr"/>
                      <a:r>
                        <a:rPr lang="es-CL" sz="800" b="0" i="0" u="none" strike="noStrike">
                          <a:solidFill>
                            <a:srgbClr val="000000"/>
                          </a:solidFill>
                          <a:effectLst/>
                          <a:latin typeface="Calibri" panose="020F0502020204030204" pitchFamily="34" charset="0"/>
                        </a:rPr>
                        <a:t>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06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Equipos Informáticos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53.045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53.045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045263277"/>
                  </a:ext>
                </a:extLst>
              </a:tr>
              <a:tr h="137559">
                <a:tc>
                  <a:txBody>
                    <a:bodyPr/>
                    <a:lstStyle/>
                    <a:p>
                      <a:pPr algn="ctr" fontAlgn="ctr"/>
                      <a:r>
                        <a:rPr lang="es-CL" sz="800" b="0" i="0" u="none" strike="noStrike">
                          <a:solidFill>
                            <a:srgbClr val="000000"/>
                          </a:solidFill>
                          <a:effectLst/>
                          <a:latin typeface="Calibri" panose="020F0502020204030204" pitchFamily="34" charset="0"/>
                        </a:rPr>
                        <a:t>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07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Programas Informáticos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231.750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231.750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23.927</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10,3%</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10,3%</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724800253"/>
                  </a:ext>
                </a:extLst>
              </a:tr>
              <a:tr h="137559">
                <a:tc>
                  <a:txBody>
                    <a:bodyPr/>
                    <a:lstStyle/>
                    <a:p>
                      <a:pPr algn="ctr" fontAlgn="ctr"/>
                      <a:r>
                        <a:rPr lang="es-CL" sz="800" b="1" i="0" u="none" strike="noStrike">
                          <a:solidFill>
                            <a:srgbClr val="000000"/>
                          </a:solidFill>
                          <a:effectLst/>
                          <a:latin typeface="Calibri" panose="020F0502020204030204" pitchFamily="34" charset="0"/>
                        </a:rPr>
                        <a:t>34</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SERVICIO DE LA DEUDA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0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0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383.722</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4082115269"/>
                  </a:ext>
                </a:extLst>
              </a:tr>
              <a:tr h="137559">
                <a:tc>
                  <a:txBody>
                    <a:bodyPr/>
                    <a:lstStyle/>
                    <a:p>
                      <a:pPr algn="ctr" fontAlgn="ctr"/>
                      <a:r>
                        <a:rPr lang="es-CL" sz="800" b="0" i="0" u="none" strike="noStrike">
                          <a:solidFill>
                            <a:srgbClr val="000000"/>
                          </a:solidFill>
                          <a:effectLst/>
                          <a:latin typeface="Calibri" panose="020F0502020204030204" pitchFamily="34" charset="0"/>
                        </a:rPr>
                        <a:t>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07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Deuda Flotante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0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383.722</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dirty="0">
                          <a:solidFill>
                            <a:srgbClr val="000000"/>
                          </a:solidFill>
                          <a:effectLst/>
                          <a:latin typeface="Calibri" panose="020F0502020204030204" pitchFamily="34" charset="0"/>
                        </a:rPr>
                        <a:t>0%</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extLst>
                  <a:ext uri="{0D108BD9-81ED-4DB2-BD59-A6C34878D82A}">
                    <a16:rowId xmlns:a16="http://schemas.microsoft.com/office/drawing/2014/main" val="3428914674"/>
                  </a:ext>
                </a:extLst>
              </a:tr>
            </a:tbl>
          </a:graphicData>
        </a:graphic>
      </p:graphicFrame>
    </p:spTree>
    <p:extLst>
      <p:ext uri="{BB962C8B-B14F-4D97-AF65-F5344CB8AC3E}">
        <p14:creationId xmlns:p14="http://schemas.microsoft.com/office/powerpoint/2010/main" val="26458621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número de diapositiva"/>
          <p:cNvSpPr>
            <a:spLocks noGrp="1"/>
          </p:cNvSpPr>
          <p:nvPr>
            <p:ph type="sldNum" sz="quarter" idx="12"/>
          </p:nvPr>
        </p:nvSpPr>
        <p:spPr>
          <a:xfrm>
            <a:off x="6510338" y="6309320"/>
            <a:ext cx="2133600" cy="365125"/>
          </a:xfrm>
        </p:spPr>
        <p:txBody>
          <a:bodyPr/>
          <a:lstStyle/>
          <a:p>
            <a:fld id="{66452F03-F775-4AB4-A3E9-A5A78C748C69}" type="slidenum">
              <a:rPr lang="es-CL" smtClean="0">
                <a:solidFill>
                  <a:prstClr val="black">
                    <a:tint val="75000"/>
                  </a:prstClr>
                </a:solidFill>
              </a:rPr>
              <a:pPr/>
              <a:t>2</a:t>
            </a:fld>
            <a:endParaRPr lang="es-CL">
              <a:solidFill>
                <a:prstClr val="black">
                  <a:tint val="75000"/>
                </a:prstClr>
              </a:solidFill>
            </a:endParaRPr>
          </a:p>
        </p:txBody>
      </p:sp>
      <p:sp>
        <p:nvSpPr>
          <p:cNvPr id="6" name="1 Título"/>
          <p:cNvSpPr txBox="1">
            <a:spLocks/>
          </p:cNvSpPr>
          <p:nvPr/>
        </p:nvSpPr>
        <p:spPr>
          <a:xfrm>
            <a:off x="386224" y="1268760"/>
            <a:ext cx="8229600" cy="5184576"/>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pPr algn="just"/>
            <a:r>
              <a:rPr lang="es-CL" sz="1600" b="1" dirty="0">
                <a:solidFill>
                  <a:prstClr val="black"/>
                </a:solidFill>
                <a:ea typeface="Verdana" pitchFamily="34" charset="0"/>
                <a:cs typeface="Verdana" pitchFamily="34" charset="0"/>
              </a:rPr>
              <a:t>Principales hallazgos</a:t>
            </a:r>
          </a:p>
          <a:p>
            <a:pPr algn="just"/>
            <a:endParaRPr lang="es-CL" sz="1600" b="1" dirty="0">
              <a:solidFill>
                <a:prstClr val="black"/>
              </a:solidFill>
              <a:ea typeface="Verdana" pitchFamily="34" charset="0"/>
              <a:cs typeface="Verdana" pitchFamily="34" charset="0"/>
            </a:endParaRPr>
          </a:p>
          <a:p>
            <a:pPr marL="342900" lvl="0" indent="-342900" algn="just">
              <a:spcBef>
                <a:spcPts val="0"/>
              </a:spcBef>
              <a:buFont typeface="+mj-lt"/>
              <a:buAutoNum type="arabicPeriod"/>
            </a:pPr>
            <a:r>
              <a:rPr lang="es-CL" sz="1400" dirty="0">
                <a:solidFill>
                  <a:prstClr val="black"/>
                </a:solidFill>
              </a:rPr>
              <a:t>El presupuesto vigente del Ministerio de Energía alcanza a $128.618 millones, donde se </a:t>
            </a:r>
            <a:r>
              <a:rPr lang="es-CL" sz="1400">
                <a:solidFill>
                  <a:prstClr val="black"/>
                </a:solidFill>
              </a:rPr>
              <a:t>han agregado </a:t>
            </a:r>
            <a:r>
              <a:rPr lang="es-CL" sz="1400" dirty="0">
                <a:solidFill>
                  <a:prstClr val="black"/>
                </a:solidFill>
              </a:rPr>
              <a:t>$35 millones para el pago de la deuda flotante, que corresponde a compromisos presupuestarios del año 2018.</a:t>
            </a:r>
          </a:p>
          <a:p>
            <a:pPr marL="342900" lvl="0" indent="-342900" algn="just">
              <a:spcBef>
                <a:spcPts val="0"/>
              </a:spcBef>
              <a:buFont typeface="+mj-lt"/>
              <a:buAutoNum type="arabicPeriod"/>
            </a:pPr>
            <a:endParaRPr lang="es-CL" sz="1400" dirty="0">
              <a:solidFill>
                <a:prstClr val="black"/>
              </a:solidFill>
            </a:endParaRPr>
          </a:p>
          <a:p>
            <a:pPr marL="342900" lvl="0" indent="-342900" algn="just">
              <a:spcBef>
                <a:spcPts val="0"/>
              </a:spcBef>
              <a:buFont typeface="+mj-lt"/>
              <a:buAutoNum type="arabicPeriod"/>
            </a:pPr>
            <a:r>
              <a:rPr lang="es-CL" sz="1400" dirty="0">
                <a:solidFill>
                  <a:prstClr val="black"/>
                </a:solidFill>
              </a:rPr>
              <a:t>La ejecución presupuestaria ascendió a $13.400 millones, que equivale a un 10% respecto de la ley vigente.</a:t>
            </a:r>
          </a:p>
          <a:p>
            <a:pPr marL="342900" lvl="0" indent="-342900" algn="just">
              <a:spcBef>
                <a:spcPts val="0"/>
              </a:spcBef>
              <a:buFont typeface="+mj-lt"/>
              <a:buAutoNum type="arabicPeriod"/>
            </a:pPr>
            <a:endParaRPr lang="es-CL" sz="1400" dirty="0">
              <a:solidFill>
                <a:prstClr val="black"/>
              </a:solidFill>
            </a:endParaRPr>
          </a:p>
          <a:p>
            <a:pPr marL="342900" indent="-342900" algn="just">
              <a:spcBef>
                <a:spcPts val="0"/>
              </a:spcBef>
              <a:buFont typeface="+mj-lt"/>
              <a:buAutoNum type="arabicPeriod"/>
            </a:pPr>
            <a:r>
              <a:rPr lang="es-CL" sz="1400" b="1" dirty="0">
                <a:solidFill>
                  <a:prstClr val="black"/>
                </a:solidFill>
              </a:rPr>
              <a:t>Transferencia a la Empresa Nacional de Petróleo</a:t>
            </a:r>
            <a:r>
              <a:rPr lang="es-CL" sz="1400" dirty="0">
                <a:solidFill>
                  <a:prstClr val="black"/>
                </a:solidFill>
              </a:rPr>
              <a:t>: corresponde al aporte a ENAP para subsidiar el consumo de gas en la Región de Magallanes, con recursos vigentes por $58.521 millones, no informa gasto.</a:t>
            </a:r>
          </a:p>
          <a:p>
            <a:pPr marL="342900" indent="-342900" algn="just">
              <a:spcBef>
                <a:spcPts val="0"/>
              </a:spcBef>
              <a:buFont typeface="+mj-lt"/>
              <a:buAutoNum type="arabicPeriod"/>
            </a:pPr>
            <a:endParaRPr lang="es-CL" sz="1400" dirty="0">
              <a:solidFill>
                <a:prstClr val="black"/>
              </a:solidFill>
            </a:endParaRPr>
          </a:p>
          <a:p>
            <a:pPr marL="342900" indent="-342900" algn="just">
              <a:spcBef>
                <a:spcPts val="0"/>
              </a:spcBef>
              <a:buFont typeface="+mj-lt"/>
              <a:buAutoNum type="arabicPeriod"/>
            </a:pPr>
            <a:r>
              <a:rPr lang="es-CL" sz="1400" b="1" dirty="0">
                <a:solidFill>
                  <a:prstClr val="black"/>
                </a:solidFill>
              </a:rPr>
              <a:t>Programa Presupuestario Apoyo al Desarrollo de Energías Renovables No Convencionales</a:t>
            </a:r>
            <a:r>
              <a:rPr lang="es-CL" sz="1400" dirty="0">
                <a:solidFill>
                  <a:prstClr val="black"/>
                </a:solidFill>
              </a:rPr>
              <a:t>: con recursos vigentes por $4.512 millones, considera acciones tendientes a fortalecer medidas orientadas a la eliminación de barreras que limitan el desarrollo de estas energías en Chile, tales como el fomento al desarrollo de ERNC en bienes fiscales, desarrollo y actualización de la plataforma de información pública, orientar políticas públicas y facilitar decisiones de inversión privada, campañas comunicacionales, entre otras, alcanzó un gasto de $1.879 millones (41% de avance). </a:t>
            </a:r>
          </a:p>
          <a:p>
            <a:pPr marL="363538" algn="just">
              <a:spcBef>
                <a:spcPts val="0"/>
              </a:spcBef>
            </a:pPr>
            <a:r>
              <a:rPr lang="es-CL" sz="1400" dirty="0">
                <a:solidFill>
                  <a:prstClr val="black"/>
                </a:solidFill>
              </a:rPr>
              <a:t>Se incluyen a su vez, la transferencia a la CORFO para el financiamiento basal para los Centros de Excelencia Internacional en I+D en Energía Solar y en Energía de los Mares, con recursos por $2.587 millones, alcanzó un 59%.</a:t>
            </a:r>
          </a:p>
          <a:p>
            <a:pPr algn="just">
              <a:spcBef>
                <a:spcPts val="0"/>
              </a:spcBef>
            </a:pPr>
            <a:endParaRPr lang="es-CL" sz="1600" dirty="0">
              <a:solidFill>
                <a:prstClr val="black"/>
              </a:solidFill>
            </a:endParaRPr>
          </a:p>
        </p:txBody>
      </p:sp>
      <p:sp>
        <p:nvSpPr>
          <p:cNvPr id="7" name="1 Título"/>
          <p:cNvSpPr>
            <a:spLocks noGrp="1"/>
          </p:cNvSpPr>
          <p:nvPr>
            <p:ph type="title"/>
          </p:nvPr>
        </p:nvSpPr>
        <p:spPr>
          <a:xfrm>
            <a:off x="414338" y="579457"/>
            <a:ext cx="8210798" cy="591093"/>
          </a:xfr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p>
            <a:pPr algn="ctr" defTabSz="733425" fontAlgn="base">
              <a:spcAft>
                <a:spcPct val="0"/>
              </a:spcAft>
            </a:pPr>
            <a:r>
              <a:rPr lang="es-CL" sz="1600" b="1" dirty="0">
                <a:solidFill>
                  <a:schemeClr val="tx1"/>
                </a:solidFill>
                <a:ea typeface="Verdana" pitchFamily="34" charset="0"/>
                <a:cs typeface="Verdana" pitchFamily="34" charset="0"/>
              </a:rPr>
              <a:t>EJECUCIÓN ACUMULADA DE GASTOS A MARZO DE 2019 </a:t>
            </a:r>
            <a:br>
              <a:rPr lang="es-CL" sz="1600" b="1" dirty="0">
                <a:solidFill>
                  <a:schemeClr val="tx1"/>
                </a:solidFill>
                <a:ea typeface="Verdana" pitchFamily="34" charset="0"/>
                <a:cs typeface="Verdana" pitchFamily="34" charset="0"/>
              </a:rPr>
            </a:br>
            <a:r>
              <a:rPr lang="es-CL" sz="1600" b="1" dirty="0">
                <a:solidFill>
                  <a:schemeClr val="tx1"/>
                </a:solidFill>
                <a:ea typeface="Verdana" pitchFamily="34" charset="0"/>
                <a:cs typeface="Verdana" pitchFamily="34" charset="0"/>
              </a:rPr>
              <a:t>PARTIDA 24 MINISTERIO DE ENERGÍA</a:t>
            </a:r>
          </a:p>
        </p:txBody>
      </p:sp>
    </p:spTree>
    <p:extLst>
      <p:ext uri="{BB962C8B-B14F-4D97-AF65-F5344CB8AC3E}">
        <p14:creationId xmlns:p14="http://schemas.microsoft.com/office/powerpoint/2010/main" val="41153849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número de diapositiva"/>
          <p:cNvSpPr>
            <a:spLocks noGrp="1"/>
          </p:cNvSpPr>
          <p:nvPr>
            <p:ph type="sldNum" sz="quarter" idx="12"/>
          </p:nvPr>
        </p:nvSpPr>
        <p:spPr>
          <a:xfrm>
            <a:off x="6510338" y="6309320"/>
            <a:ext cx="2133600" cy="365125"/>
          </a:xfrm>
        </p:spPr>
        <p:txBody>
          <a:bodyPr/>
          <a:lstStyle/>
          <a:p>
            <a:fld id="{66452F03-F775-4AB4-A3E9-A5A78C748C69}" type="slidenum">
              <a:rPr lang="es-CL" smtClean="0">
                <a:solidFill>
                  <a:prstClr val="black">
                    <a:tint val="75000"/>
                  </a:prstClr>
                </a:solidFill>
              </a:rPr>
              <a:pPr/>
              <a:t>3</a:t>
            </a:fld>
            <a:endParaRPr lang="es-CL">
              <a:solidFill>
                <a:prstClr val="black">
                  <a:tint val="75000"/>
                </a:prstClr>
              </a:solidFill>
            </a:endParaRPr>
          </a:p>
        </p:txBody>
      </p:sp>
      <p:sp>
        <p:nvSpPr>
          <p:cNvPr id="6" name="1 Título"/>
          <p:cNvSpPr txBox="1">
            <a:spLocks/>
          </p:cNvSpPr>
          <p:nvPr/>
        </p:nvSpPr>
        <p:spPr>
          <a:xfrm>
            <a:off x="386224" y="1268760"/>
            <a:ext cx="8229600" cy="5184576"/>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pPr algn="just"/>
            <a:r>
              <a:rPr lang="es-CL" sz="1600" b="1" dirty="0">
                <a:solidFill>
                  <a:prstClr val="black"/>
                </a:solidFill>
                <a:ea typeface="Verdana" pitchFamily="34" charset="0"/>
                <a:cs typeface="Verdana" pitchFamily="34" charset="0"/>
              </a:rPr>
              <a:t>Principales hallazgos</a:t>
            </a:r>
          </a:p>
          <a:p>
            <a:pPr algn="just"/>
            <a:endParaRPr lang="es-CL" sz="1600" b="1" dirty="0">
              <a:solidFill>
                <a:prstClr val="black"/>
              </a:solidFill>
              <a:ea typeface="Verdana" pitchFamily="34" charset="0"/>
              <a:cs typeface="Verdana" pitchFamily="34" charset="0"/>
            </a:endParaRPr>
          </a:p>
          <a:p>
            <a:pPr marL="342900" lvl="0" indent="-342900" algn="just">
              <a:spcBef>
                <a:spcPts val="0"/>
              </a:spcBef>
              <a:buFont typeface="+mj-lt"/>
              <a:buAutoNum type="arabicPeriod" startAt="5"/>
            </a:pPr>
            <a:r>
              <a:rPr lang="es-CL" sz="1400" b="1" dirty="0">
                <a:solidFill>
                  <a:prstClr val="black"/>
                </a:solidFill>
              </a:rPr>
              <a:t>Programa Presupuestario Energización Rural y Social</a:t>
            </a:r>
            <a:r>
              <a:rPr lang="es-CL" sz="1400" dirty="0">
                <a:solidFill>
                  <a:prstClr val="black"/>
                </a:solidFill>
              </a:rPr>
              <a:t>: c</a:t>
            </a:r>
            <a:r>
              <a:rPr lang="es-CL" sz="1400" dirty="0"/>
              <a:t>on un presupuesto vigente de $6.498 millones, se financia la incorporación de energías renovables en actividades productivas de pequeña escala, como agricultura familiar campesina, caletas pesqueras, agrupaciones de artesanos, entre otras, donde el acceso es deficiente o limitado, priorizando iniciativas dentro de comunidades indígenas.  La ejecución del gasto alcanzó a $44 millones (0,7% de ejecución presupuestaria).</a:t>
            </a:r>
          </a:p>
          <a:p>
            <a:pPr marL="342900" lvl="0" indent="-342900" algn="just">
              <a:spcBef>
                <a:spcPts val="0"/>
              </a:spcBef>
              <a:buFont typeface="+mj-lt"/>
              <a:buAutoNum type="arabicPeriod" startAt="5"/>
            </a:pPr>
            <a:endParaRPr lang="es-CL" sz="1400" dirty="0">
              <a:solidFill>
                <a:prstClr val="black"/>
              </a:solidFill>
            </a:endParaRPr>
          </a:p>
          <a:p>
            <a:pPr marL="363538" lvl="0" algn="just">
              <a:spcBef>
                <a:spcPts val="0"/>
              </a:spcBef>
            </a:pPr>
            <a:r>
              <a:rPr lang="es-CL" sz="1400" dirty="0"/>
              <a:t>Respecto a la transferencia a la Subsecretaría de Desarrollo Regional se consideran recursos para el programa “Suministro Energético en Zonas Rurales, Extremas y/o Aisladas“, para la electrificación de al menos 2.500 viviendas por año. Presenta recursos vigentes por $5.403 millones, sin informar gasto.</a:t>
            </a:r>
          </a:p>
          <a:p>
            <a:pPr marL="363538" lvl="0" algn="just">
              <a:spcBef>
                <a:spcPts val="0"/>
              </a:spcBef>
            </a:pPr>
            <a:endParaRPr lang="es-CL" sz="1400" dirty="0">
              <a:solidFill>
                <a:prstClr val="black"/>
              </a:solidFill>
            </a:endParaRPr>
          </a:p>
          <a:p>
            <a:pPr marL="342900" lvl="0" indent="-342900" algn="just">
              <a:spcBef>
                <a:spcPts val="0"/>
              </a:spcBef>
              <a:buFont typeface="+mj-lt"/>
              <a:buAutoNum type="arabicPeriod" startAt="6"/>
            </a:pPr>
            <a:r>
              <a:rPr lang="es-CL" sz="1400" b="1" dirty="0"/>
              <a:t>Programa Presupuestario Plan de Acción de Eficiencia Energética</a:t>
            </a:r>
            <a:r>
              <a:rPr lang="es-CL" sz="1400" dirty="0"/>
              <a:t>: considera recursos por $8.252 millones, destinados a financiar acciones </a:t>
            </a:r>
            <a:r>
              <a:rPr lang="es-CL" sz="1400"/>
              <a:t>tendientes a </a:t>
            </a:r>
            <a:r>
              <a:rPr lang="es-CL" sz="1400" dirty="0"/>
              <a:t>disminuir el consumo de energía, promoviendo la implementación de sistemas de gestión de energía en los diferentes sectores (industria, minería, transporte, residencial, público, comercial, artefactos, leña), la cogeneración y la incorporación de tecnologías eficientes, además de brindar asistencia técnica y capacitación.  La ejecución presupuestaria alcanza un 5%.</a:t>
            </a:r>
          </a:p>
          <a:p>
            <a:pPr lvl="0" algn="just">
              <a:spcBef>
                <a:spcPts val="0"/>
              </a:spcBef>
            </a:pPr>
            <a:endParaRPr lang="es-CL" sz="1400" dirty="0">
              <a:solidFill>
                <a:prstClr val="black"/>
              </a:solidFill>
            </a:endParaRPr>
          </a:p>
          <a:p>
            <a:pPr marL="363538" lvl="0" algn="just">
              <a:spcBef>
                <a:spcPts val="0"/>
              </a:spcBef>
            </a:pPr>
            <a:r>
              <a:rPr lang="es-CL" sz="1400" dirty="0">
                <a:solidFill>
                  <a:prstClr val="black"/>
                </a:solidFill>
              </a:rPr>
              <a:t>Se incluyen las transferencias a la </a:t>
            </a:r>
            <a:r>
              <a:rPr lang="es-CL" sz="1400" b="1" dirty="0">
                <a:solidFill>
                  <a:prstClr val="black"/>
                </a:solidFill>
              </a:rPr>
              <a:t>Agencia Chilena de Eficiencia Energética</a:t>
            </a:r>
            <a:r>
              <a:rPr lang="es-CL" sz="1400" dirty="0">
                <a:solidFill>
                  <a:prstClr val="black"/>
                </a:solidFill>
              </a:rPr>
              <a:t>: considerando un presupuesto de $5.560 millones, para la operación de la Agencia y para programas específicos en materia de Eficiencia Energética (EE). </a:t>
            </a:r>
          </a:p>
          <a:p>
            <a:pPr marL="363538" lvl="0" algn="just">
              <a:spcBef>
                <a:spcPts val="0"/>
              </a:spcBef>
            </a:pPr>
            <a:r>
              <a:rPr lang="es-CL" sz="1400" dirty="0">
                <a:solidFill>
                  <a:prstClr val="black"/>
                </a:solidFill>
              </a:rPr>
              <a:t>- Con recursos vigentes por $2.606 millones en las transferencias corrientes, sin informar gasto</a:t>
            </a:r>
          </a:p>
          <a:p>
            <a:pPr marL="363538" lvl="0" algn="just">
              <a:spcBef>
                <a:spcPts val="0"/>
              </a:spcBef>
            </a:pPr>
            <a:r>
              <a:rPr lang="es-CL" sz="1400" dirty="0">
                <a:solidFill>
                  <a:prstClr val="black"/>
                </a:solidFill>
              </a:rPr>
              <a:t>- Con recursos vigentes por $2.953 millones en las transferencias de capital, sin informar gasto</a:t>
            </a:r>
          </a:p>
          <a:p>
            <a:pPr algn="just">
              <a:spcBef>
                <a:spcPts val="0"/>
              </a:spcBef>
            </a:pPr>
            <a:endParaRPr lang="es-CL" sz="1600" dirty="0">
              <a:solidFill>
                <a:prstClr val="black"/>
              </a:solidFill>
            </a:endParaRPr>
          </a:p>
        </p:txBody>
      </p:sp>
      <p:sp>
        <p:nvSpPr>
          <p:cNvPr id="7" name="1 Título"/>
          <p:cNvSpPr>
            <a:spLocks noGrp="1"/>
          </p:cNvSpPr>
          <p:nvPr>
            <p:ph type="title"/>
          </p:nvPr>
        </p:nvSpPr>
        <p:spPr>
          <a:xfrm>
            <a:off x="414338" y="579457"/>
            <a:ext cx="8210798" cy="591093"/>
          </a:xfr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p>
            <a:pPr algn="ctr" defTabSz="733425" fontAlgn="base">
              <a:spcAft>
                <a:spcPct val="0"/>
              </a:spcAft>
            </a:pPr>
            <a:r>
              <a:rPr lang="es-CL" sz="1600" b="1" dirty="0">
                <a:solidFill>
                  <a:schemeClr val="tx1"/>
                </a:solidFill>
                <a:ea typeface="Verdana" pitchFamily="34" charset="0"/>
                <a:cs typeface="Verdana" pitchFamily="34" charset="0"/>
              </a:rPr>
              <a:t>EJECUCIÓN ACUMULADA DE GASTOS A MARZO DE 2019 </a:t>
            </a:r>
            <a:br>
              <a:rPr lang="es-CL" sz="1600" b="1" dirty="0">
                <a:solidFill>
                  <a:schemeClr val="tx1"/>
                </a:solidFill>
                <a:ea typeface="Verdana" pitchFamily="34" charset="0"/>
                <a:cs typeface="Verdana" pitchFamily="34" charset="0"/>
              </a:rPr>
            </a:br>
            <a:r>
              <a:rPr lang="es-CL" sz="1600" b="1" dirty="0">
                <a:solidFill>
                  <a:schemeClr val="tx1"/>
                </a:solidFill>
                <a:ea typeface="Verdana" pitchFamily="34" charset="0"/>
                <a:cs typeface="Verdana" pitchFamily="34" charset="0"/>
              </a:rPr>
              <a:t>PARTIDA 24 MINISTERIO DE ENERGÍA</a:t>
            </a:r>
          </a:p>
        </p:txBody>
      </p:sp>
    </p:spTree>
    <p:extLst>
      <p:ext uri="{BB962C8B-B14F-4D97-AF65-F5344CB8AC3E}">
        <p14:creationId xmlns:p14="http://schemas.microsoft.com/office/powerpoint/2010/main" val="28749137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número de diapositiva"/>
          <p:cNvSpPr>
            <a:spLocks noGrp="1"/>
          </p:cNvSpPr>
          <p:nvPr>
            <p:ph type="sldNum" sz="quarter" idx="12"/>
          </p:nvPr>
        </p:nvSpPr>
        <p:spPr>
          <a:xfrm>
            <a:off x="6510338" y="6309320"/>
            <a:ext cx="2133600" cy="365125"/>
          </a:xfrm>
        </p:spPr>
        <p:txBody>
          <a:bodyPr/>
          <a:lstStyle/>
          <a:p>
            <a:fld id="{66452F03-F775-4AB4-A3E9-A5A78C748C69}" type="slidenum">
              <a:rPr lang="es-CL" smtClean="0">
                <a:solidFill>
                  <a:prstClr val="black">
                    <a:tint val="75000"/>
                  </a:prstClr>
                </a:solidFill>
              </a:rPr>
              <a:pPr/>
              <a:t>4</a:t>
            </a:fld>
            <a:endParaRPr lang="es-CL">
              <a:solidFill>
                <a:prstClr val="black">
                  <a:tint val="75000"/>
                </a:prstClr>
              </a:solidFill>
            </a:endParaRPr>
          </a:p>
        </p:txBody>
      </p:sp>
      <p:sp>
        <p:nvSpPr>
          <p:cNvPr id="6" name="1 Título"/>
          <p:cNvSpPr txBox="1">
            <a:spLocks/>
          </p:cNvSpPr>
          <p:nvPr/>
        </p:nvSpPr>
        <p:spPr>
          <a:xfrm>
            <a:off x="386224" y="1268760"/>
            <a:ext cx="8229600" cy="5184576"/>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pPr algn="just"/>
            <a:r>
              <a:rPr lang="es-CL" sz="1600" b="1" dirty="0">
                <a:solidFill>
                  <a:prstClr val="black"/>
                </a:solidFill>
                <a:ea typeface="Verdana" pitchFamily="34" charset="0"/>
                <a:cs typeface="Verdana" pitchFamily="34" charset="0"/>
              </a:rPr>
              <a:t>Principales hallazgos</a:t>
            </a:r>
          </a:p>
          <a:p>
            <a:pPr algn="just"/>
            <a:endParaRPr lang="es-CL" sz="1600" b="1" dirty="0">
              <a:solidFill>
                <a:prstClr val="black"/>
              </a:solidFill>
              <a:ea typeface="Verdana" pitchFamily="34" charset="0"/>
              <a:cs typeface="Verdana" pitchFamily="34" charset="0"/>
            </a:endParaRPr>
          </a:p>
          <a:p>
            <a:pPr marL="342900" lvl="0" indent="-342900" algn="just">
              <a:spcBef>
                <a:spcPts val="0"/>
              </a:spcBef>
              <a:buFont typeface="+mj-lt"/>
              <a:buAutoNum type="arabicPeriod" startAt="7"/>
            </a:pPr>
            <a:r>
              <a:rPr lang="es-CL" sz="1400" b="1" dirty="0">
                <a:solidFill>
                  <a:prstClr val="black"/>
                </a:solidFill>
              </a:rPr>
              <a:t>Comisión Nacional de Energía</a:t>
            </a:r>
            <a:r>
              <a:rPr lang="es-CL" sz="1400" dirty="0">
                <a:solidFill>
                  <a:prstClr val="black"/>
                </a:solidFill>
              </a:rPr>
              <a:t>:</a:t>
            </a:r>
            <a:r>
              <a:rPr lang="es-CL" sz="1400" dirty="0"/>
              <a:t> con un presupuesto vigente de $6.756 millones, destinados principalmente al financiamiento de los estudios regulares asociados a mandatos legales y reglamentarios, presenta una ejecución presupuestaria de 19%, con un gasto total de $1.342 millones.</a:t>
            </a:r>
          </a:p>
          <a:p>
            <a:pPr marL="342900" lvl="0" indent="-342900" algn="just">
              <a:spcBef>
                <a:spcPts val="0"/>
              </a:spcBef>
              <a:buFont typeface="+mj-lt"/>
              <a:buAutoNum type="arabicPeriod" startAt="7"/>
            </a:pPr>
            <a:endParaRPr lang="es-CL" sz="1400" dirty="0">
              <a:solidFill>
                <a:prstClr val="black"/>
              </a:solidFill>
            </a:endParaRPr>
          </a:p>
          <a:p>
            <a:pPr marL="342900" lvl="0" indent="-342900" algn="just">
              <a:spcBef>
                <a:spcPts val="0"/>
              </a:spcBef>
              <a:buFont typeface="+mj-lt"/>
              <a:buAutoNum type="arabicPeriod" startAt="7"/>
            </a:pPr>
            <a:r>
              <a:rPr lang="es-CL" sz="1400" b="1" dirty="0">
                <a:solidFill>
                  <a:prstClr val="black"/>
                </a:solidFill>
              </a:rPr>
              <a:t>Comisión Chilena de Energía Nuclear</a:t>
            </a:r>
            <a:r>
              <a:rPr lang="es-CL" sz="1400" dirty="0">
                <a:solidFill>
                  <a:prstClr val="black"/>
                </a:solidFill>
              </a:rPr>
              <a:t>: </a:t>
            </a:r>
            <a:r>
              <a:rPr lang="es-CL" sz="1400" dirty="0"/>
              <a:t>con $11.797 millones, se destaca el financiamiento de los laboratorios en lo que se refiere a mantenciones e insumos y el arrastre de la iniciativa de inversión iniciada el año 2017 “Construcción Almacén Desechos Radiactivos” (etapa final), presenta un gasto de $2.981, que equivale a un 25% de avance presupuestario.</a:t>
            </a:r>
          </a:p>
          <a:p>
            <a:pPr algn="just">
              <a:spcBef>
                <a:spcPts val="0"/>
              </a:spcBef>
            </a:pPr>
            <a:endParaRPr lang="es-CL" sz="1400" dirty="0">
              <a:solidFill>
                <a:prstClr val="black"/>
              </a:solidFill>
            </a:endParaRPr>
          </a:p>
          <a:p>
            <a:pPr marL="363538" algn="just">
              <a:spcBef>
                <a:spcPts val="0"/>
              </a:spcBef>
            </a:pPr>
            <a:r>
              <a:rPr lang="es-CL" sz="1400" dirty="0">
                <a:solidFill>
                  <a:prstClr val="black"/>
                </a:solidFill>
              </a:rPr>
              <a:t>En cuanto a la deuda flotante, que corresponde a compromisos del año 2018, se observa un gasto de $394 millones, sin </a:t>
            </a:r>
            <a:r>
              <a:rPr lang="es-CL" sz="1400" dirty="0" err="1">
                <a:solidFill>
                  <a:prstClr val="black"/>
                </a:solidFill>
              </a:rPr>
              <a:t>disponibilizarse</a:t>
            </a:r>
            <a:r>
              <a:rPr lang="es-CL" sz="1400" dirty="0">
                <a:solidFill>
                  <a:prstClr val="black"/>
                </a:solidFill>
              </a:rPr>
              <a:t> los recursos a través de Decretos del Ministerio de Hacienda. Si solamente se consideraran los Subtítulos aprobados en la Ley de Presupuestos, es decir, excluyendo la deuda flotante, la ejecución presupuestaria alcanzaría un 21%.</a:t>
            </a:r>
          </a:p>
          <a:p>
            <a:pPr marL="342900" lvl="0" indent="-342900" algn="just">
              <a:spcBef>
                <a:spcPts val="0"/>
              </a:spcBef>
              <a:buFont typeface="+mj-lt"/>
              <a:buAutoNum type="arabicPeriod" startAt="7"/>
            </a:pPr>
            <a:endParaRPr lang="es-CL" sz="1400" dirty="0"/>
          </a:p>
        </p:txBody>
      </p:sp>
      <p:sp>
        <p:nvSpPr>
          <p:cNvPr id="7" name="1 Título"/>
          <p:cNvSpPr>
            <a:spLocks noGrp="1"/>
          </p:cNvSpPr>
          <p:nvPr>
            <p:ph type="title"/>
          </p:nvPr>
        </p:nvSpPr>
        <p:spPr>
          <a:xfrm>
            <a:off x="414338" y="579457"/>
            <a:ext cx="8210798" cy="591093"/>
          </a:xfr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p>
            <a:pPr algn="ctr" defTabSz="733425" fontAlgn="base">
              <a:spcAft>
                <a:spcPct val="0"/>
              </a:spcAft>
            </a:pPr>
            <a:r>
              <a:rPr lang="es-CL" sz="1600" b="1" dirty="0">
                <a:solidFill>
                  <a:schemeClr val="tx1"/>
                </a:solidFill>
                <a:ea typeface="Verdana" pitchFamily="34" charset="0"/>
                <a:cs typeface="Verdana" pitchFamily="34" charset="0"/>
              </a:rPr>
              <a:t>EJECUCIÓN ACUMULADA DE GASTOS A MARZO DE 2019 </a:t>
            </a:r>
            <a:br>
              <a:rPr lang="es-CL" sz="1600" b="1" dirty="0">
                <a:solidFill>
                  <a:schemeClr val="tx1"/>
                </a:solidFill>
                <a:ea typeface="Verdana" pitchFamily="34" charset="0"/>
                <a:cs typeface="Verdana" pitchFamily="34" charset="0"/>
              </a:rPr>
            </a:br>
            <a:r>
              <a:rPr lang="es-CL" sz="1600" b="1" dirty="0">
                <a:solidFill>
                  <a:schemeClr val="tx1"/>
                </a:solidFill>
                <a:ea typeface="Verdana" pitchFamily="34" charset="0"/>
                <a:cs typeface="Verdana" pitchFamily="34" charset="0"/>
              </a:rPr>
              <a:t>PARTIDA 24 MINISTERIO DE ENERGÍA</a:t>
            </a:r>
          </a:p>
        </p:txBody>
      </p:sp>
    </p:spTree>
    <p:extLst>
      <p:ext uri="{BB962C8B-B14F-4D97-AF65-F5344CB8AC3E}">
        <p14:creationId xmlns:p14="http://schemas.microsoft.com/office/powerpoint/2010/main" val="13207036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número de diapositiva"/>
          <p:cNvSpPr>
            <a:spLocks noGrp="1"/>
          </p:cNvSpPr>
          <p:nvPr>
            <p:ph type="sldNum" sz="quarter" idx="12"/>
          </p:nvPr>
        </p:nvSpPr>
        <p:spPr>
          <a:xfrm>
            <a:off x="6510338" y="6309320"/>
            <a:ext cx="2133600" cy="365125"/>
          </a:xfrm>
        </p:spPr>
        <p:txBody>
          <a:bodyPr/>
          <a:lstStyle/>
          <a:p>
            <a:fld id="{66452F03-F775-4AB4-A3E9-A5A78C748C69}" type="slidenum">
              <a:rPr lang="es-CL" smtClean="0">
                <a:solidFill>
                  <a:prstClr val="black">
                    <a:tint val="75000"/>
                  </a:prstClr>
                </a:solidFill>
              </a:rPr>
              <a:pPr/>
              <a:t>5</a:t>
            </a:fld>
            <a:endParaRPr lang="es-CL">
              <a:solidFill>
                <a:prstClr val="black">
                  <a:tint val="75000"/>
                </a:prstClr>
              </a:solidFill>
            </a:endParaRPr>
          </a:p>
        </p:txBody>
      </p:sp>
      <p:sp>
        <p:nvSpPr>
          <p:cNvPr id="6" name="1 Título"/>
          <p:cNvSpPr txBox="1">
            <a:spLocks/>
          </p:cNvSpPr>
          <p:nvPr/>
        </p:nvSpPr>
        <p:spPr>
          <a:xfrm>
            <a:off x="386224" y="1268760"/>
            <a:ext cx="8229600" cy="5184576"/>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pPr algn="just"/>
            <a:r>
              <a:rPr lang="es-CL" sz="1600" b="1" dirty="0">
                <a:solidFill>
                  <a:prstClr val="black"/>
                </a:solidFill>
                <a:ea typeface="Verdana" pitchFamily="34" charset="0"/>
                <a:cs typeface="Verdana" pitchFamily="34" charset="0"/>
              </a:rPr>
              <a:t>Principales hallazgos</a:t>
            </a:r>
          </a:p>
          <a:p>
            <a:pPr lvl="0" algn="just">
              <a:spcBef>
                <a:spcPts val="0"/>
              </a:spcBef>
            </a:pPr>
            <a:endParaRPr lang="es-CL" sz="1400" dirty="0"/>
          </a:p>
          <a:p>
            <a:pPr marL="342900" lvl="0" indent="-342900" algn="just">
              <a:spcBef>
                <a:spcPts val="0"/>
              </a:spcBef>
              <a:buFont typeface="+mj-lt"/>
              <a:buAutoNum type="arabicPeriod" startAt="9"/>
            </a:pPr>
            <a:r>
              <a:rPr lang="es-CL" sz="1400" b="1" dirty="0"/>
              <a:t>Superintendencia de Electricidad y Combustibles</a:t>
            </a:r>
            <a:r>
              <a:rPr lang="es-CL" sz="1400" dirty="0"/>
              <a:t>: contiene un presupuesto de $13.814 millones, destacando las acciones para perfeccionar y actualizar el procedimiento de concesiones eléctricas de Generación, Transmisión y Distribución Eléctrica, y del diseño y construcción de una plataforma única para el Proceso de Concesiones Eléctricas, de Gas y Geotérmicas. La ejecución presupuestaria fue de 25%, con un total gastado de $3.582 millones.</a:t>
            </a:r>
          </a:p>
          <a:p>
            <a:pPr marL="342900" lvl="0" indent="-342900" algn="just">
              <a:spcBef>
                <a:spcPts val="0"/>
              </a:spcBef>
              <a:buFont typeface="+mj-lt"/>
              <a:buAutoNum type="arabicPeriod" startAt="9"/>
            </a:pPr>
            <a:endParaRPr lang="es-CL" sz="1400" dirty="0"/>
          </a:p>
          <a:p>
            <a:pPr marL="363538" algn="just">
              <a:spcBef>
                <a:spcPts val="0"/>
              </a:spcBef>
            </a:pPr>
            <a:r>
              <a:rPr lang="es-CL" sz="1400" dirty="0">
                <a:solidFill>
                  <a:prstClr val="black"/>
                </a:solidFill>
              </a:rPr>
              <a:t>En cuanto a la deuda flotante, que corresponde a compromisos del año 2018, se observa un gasto de $383 millones, sin </a:t>
            </a:r>
            <a:r>
              <a:rPr lang="es-CL" sz="1400" dirty="0" err="1">
                <a:solidFill>
                  <a:prstClr val="black"/>
                </a:solidFill>
              </a:rPr>
              <a:t>disponibilizarse</a:t>
            </a:r>
            <a:r>
              <a:rPr lang="es-CL" sz="1400" dirty="0">
                <a:solidFill>
                  <a:prstClr val="black"/>
                </a:solidFill>
              </a:rPr>
              <a:t> los recursos a través de Decretos del Ministerio de Hacienda. Si solamente se consideraran los Subtítulos aprobados en la Ley de Presupuestos, es decir, excluyendo la deuda flotante, la ejecución presupuestaria alcanzaría un 23%.</a:t>
            </a:r>
          </a:p>
          <a:p>
            <a:pPr marL="363538" lvl="0" algn="just">
              <a:spcBef>
                <a:spcPts val="0"/>
              </a:spcBef>
            </a:pPr>
            <a:endParaRPr lang="es-CL" sz="1400" dirty="0"/>
          </a:p>
        </p:txBody>
      </p:sp>
      <p:sp>
        <p:nvSpPr>
          <p:cNvPr id="7" name="1 Título"/>
          <p:cNvSpPr>
            <a:spLocks noGrp="1"/>
          </p:cNvSpPr>
          <p:nvPr>
            <p:ph type="title"/>
          </p:nvPr>
        </p:nvSpPr>
        <p:spPr>
          <a:xfrm>
            <a:off x="414338" y="579457"/>
            <a:ext cx="8210798" cy="591093"/>
          </a:xfr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p>
            <a:pPr algn="ctr" defTabSz="733425" fontAlgn="base">
              <a:spcAft>
                <a:spcPct val="0"/>
              </a:spcAft>
            </a:pPr>
            <a:r>
              <a:rPr lang="es-CL" sz="1600" b="1" dirty="0">
                <a:solidFill>
                  <a:schemeClr val="tx1"/>
                </a:solidFill>
                <a:ea typeface="Verdana" pitchFamily="34" charset="0"/>
                <a:cs typeface="Verdana" pitchFamily="34" charset="0"/>
              </a:rPr>
              <a:t>EJECUCIÓN ACUMULADA DE GASTOS A MARZO DE 2019 </a:t>
            </a:r>
            <a:br>
              <a:rPr lang="es-CL" sz="1600" b="1" dirty="0">
                <a:solidFill>
                  <a:schemeClr val="tx1"/>
                </a:solidFill>
                <a:ea typeface="Verdana" pitchFamily="34" charset="0"/>
                <a:cs typeface="Verdana" pitchFamily="34" charset="0"/>
              </a:rPr>
            </a:br>
            <a:r>
              <a:rPr lang="es-CL" sz="1600" b="1" dirty="0">
                <a:solidFill>
                  <a:schemeClr val="tx1"/>
                </a:solidFill>
                <a:ea typeface="Verdana" pitchFamily="34" charset="0"/>
                <a:cs typeface="Verdana" pitchFamily="34" charset="0"/>
              </a:rPr>
              <a:t>PARTIDA 24 MINISTERIO DE ENERGÍA</a:t>
            </a:r>
          </a:p>
        </p:txBody>
      </p:sp>
    </p:spTree>
    <p:extLst>
      <p:ext uri="{BB962C8B-B14F-4D97-AF65-F5344CB8AC3E}">
        <p14:creationId xmlns:p14="http://schemas.microsoft.com/office/powerpoint/2010/main" val="282037474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número de diapositiva"/>
          <p:cNvSpPr>
            <a:spLocks noGrp="1"/>
          </p:cNvSpPr>
          <p:nvPr>
            <p:ph type="sldNum" sz="quarter" idx="12"/>
          </p:nvPr>
        </p:nvSpPr>
        <p:spPr>
          <a:xfrm>
            <a:off x="6510338" y="6309320"/>
            <a:ext cx="2133600" cy="365125"/>
          </a:xfrm>
        </p:spPr>
        <p:txBody>
          <a:bodyPr/>
          <a:lstStyle/>
          <a:p>
            <a:fld id="{66452F03-F775-4AB4-A3E9-A5A78C748C69}" type="slidenum">
              <a:rPr lang="es-CL" smtClean="0">
                <a:solidFill>
                  <a:prstClr val="black">
                    <a:tint val="75000"/>
                  </a:prstClr>
                </a:solidFill>
              </a:rPr>
              <a:pPr/>
              <a:t>6</a:t>
            </a:fld>
            <a:endParaRPr lang="es-CL">
              <a:solidFill>
                <a:prstClr val="black">
                  <a:tint val="75000"/>
                </a:prstClr>
              </a:solidFill>
            </a:endParaRPr>
          </a:p>
        </p:txBody>
      </p:sp>
      <p:sp>
        <p:nvSpPr>
          <p:cNvPr id="6" name="1 Título"/>
          <p:cNvSpPr txBox="1">
            <a:spLocks/>
          </p:cNvSpPr>
          <p:nvPr/>
        </p:nvSpPr>
        <p:spPr>
          <a:xfrm>
            <a:off x="414336" y="724413"/>
            <a:ext cx="8210799" cy="591093"/>
          </a:xfrm>
          <a:prstGeom prst="rect">
            <a:avLst/>
          </a:prstGeo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lvl1pPr algn="l"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defTabSz="733425" fontAlgn="base">
              <a:spcAft>
                <a:spcPct val="0"/>
              </a:spcAft>
            </a:pPr>
            <a:r>
              <a:rPr lang="es-CL" sz="1600" b="1" dirty="0">
                <a:solidFill>
                  <a:schemeClr val="tx1"/>
                </a:solidFill>
                <a:ea typeface="Verdana" pitchFamily="34" charset="0"/>
                <a:cs typeface="Verdana" pitchFamily="34" charset="0"/>
              </a:rPr>
              <a:t>COMPORTAMIENTO DE LA EJECUCIÓN ACUMULADA DE GASTOS A MARZO DE 2019 </a:t>
            </a:r>
            <a:br>
              <a:rPr lang="es-CL" sz="1600" b="1" dirty="0">
                <a:solidFill>
                  <a:schemeClr val="tx1"/>
                </a:solidFill>
                <a:ea typeface="Verdana" pitchFamily="34" charset="0"/>
                <a:cs typeface="Verdana" pitchFamily="34" charset="0"/>
              </a:rPr>
            </a:br>
            <a:r>
              <a:rPr lang="es-CL" sz="1600" b="1" dirty="0">
                <a:solidFill>
                  <a:schemeClr val="tx1"/>
                </a:solidFill>
                <a:ea typeface="Verdana" pitchFamily="34" charset="0"/>
                <a:cs typeface="Verdana" pitchFamily="34" charset="0"/>
              </a:rPr>
              <a:t>PARTIDA 24 MINISTERIO DE ENERGÍA</a:t>
            </a:r>
          </a:p>
        </p:txBody>
      </p:sp>
      <p:sp>
        <p:nvSpPr>
          <p:cNvPr id="7" name="3 Marcador de pie de página"/>
          <p:cNvSpPr>
            <a:spLocks noGrp="1"/>
          </p:cNvSpPr>
          <p:nvPr>
            <p:ph type="ftr" sz="quarter" idx="11"/>
          </p:nvPr>
        </p:nvSpPr>
        <p:spPr>
          <a:xfrm>
            <a:off x="683568" y="5944195"/>
            <a:ext cx="7011278" cy="365125"/>
          </a:xfrm>
        </p:spPr>
        <p:txBody>
          <a:bodyPr/>
          <a:lstStyle/>
          <a:p>
            <a:pPr algn="ctr"/>
            <a:r>
              <a:rPr lang="es-CL" sz="1050" b="1" dirty="0">
                <a:solidFill>
                  <a:prstClr val="black"/>
                </a:solidFill>
              </a:rPr>
              <a:t>Fuente</a:t>
            </a:r>
            <a:r>
              <a:rPr lang="es-CL" sz="1050" dirty="0">
                <a:solidFill>
                  <a:prstClr val="black"/>
                </a:solidFill>
              </a:rPr>
              <a:t>: Elaboración propia en base  a Informes de ejecución presupuestaria mensual de DIPRES</a:t>
            </a:r>
          </a:p>
        </p:txBody>
      </p:sp>
      <p:graphicFrame>
        <p:nvGraphicFramePr>
          <p:cNvPr id="9" name="Gráfico 8">
            <a:extLst>
              <a:ext uri="{FF2B5EF4-FFF2-40B4-BE49-F238E27FC236}">
                <a16:creationId xmlns:a16="http://schemas.microsoft.com/office/drawing/2014/main" id="{F5A9BC23-2D27-4636-8105-11CA1CE50152}"/>
              </a:ext>
            </a:extLst>
          </p:cNvPr>
          <p:cNvGraphicFramePr>
            <a:graphicFrameLocks/>
          </p:cNvGraphicFramePr>
          <p:nvPr>
            <p:extLst>
              <p:ext uri="{D42A27DB-BD31-4B8C-83A1-F6EECF244321}">
                <p14:modId xmlns:p14="http://schemas.microsoft.com/office/powerpoint/2010/main" val="1178732068"/>
              </p:ext>
            </p:extLst>
          </p:nvPr>
        </p:nvGraphicFramePr>
        <p:xfrm>
          <a:off x="1403648" y="1772816"/>
          <a:ext cx="6291198" cy="384231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81450408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número de diapositiva"/>
          <p:cNvSpPr>
            <a:spLocks noGrp="1"/>
          </p:cNvSpPr>
          <p:nvPr>
            <p:ph type="sldNum" sz="quarter" idx="12"/>
          </p:nvPr>
        </p:nvSpPr>
        <p:spPr>
          <a:xfrm>
            <a:off x="6510338" y="6309320"/>
            <a:ext cx="2133600" cy="365125"/>
          </a:xfrm>
        </p:spPr>
        <p:txBody>
          <a:bodyPr/>
          <a:lstStyle/>
          <a:p>
            <a:fld id="{66452F03-F775-4AB4-A3E9-A5A78C748C69}" type="slidenum">
              <a:rPr lang="es-CL" smtClean="0">
                <a:solidFill>
                  <a:prstClr val="black">
                    <a:tint val="75000"/>
                  </a:prstClr>
                </a:solidFill>
              </a:rPr>
              <a:pPr/>
              <a:t>7</a:t>
            </a:fld>
            <a:endParaRPr lang="es-CL">
              <a:solidFill>
                <a:prstClr val="black">
                  <a:tint val="75000"/>
                </a:prstClr>
              </a:solidFill>
            </a:endParaRPr>
          </a:p>
        </p:txBody>
      </p:sp>
      <p:sp>
        <p:nvSpPr>
          <p:cNvPr id="6" name="1 Título"/>
          <p:cNvSpPr txBox="1">
            <a:spLocks/>
          </p:cNvSpPr>
          <p:nvPr/>
        </p:nvSpPr>
        <p:spPr>
          <a:xfrm>
            <a:off x="414336" y="724413"/>
            <a:ext cx="8210799" cy="591093"/>
          </a:xfrm>
          <a:prstGeom prst="rect">
            <a:avLst/>
          </a:prstGeo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lvl1pPr algn="l"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defTabSz="733425" fontAlgn="base">
              <a:spcAft>
                <a:spcPct val="0"/>
              </a:spcAft>
            </a:pPr>
            <a:r>
              <a:rPr lang="es-CL" sz="1600" b="1" dirty="0">
                <a:solidFill>
                  <a:schemeClr val="tx1"/>
                </a:solidFill>
                <a:ea typeface="Verdana" pitchFamily="34" charset="0"/>
                <a:cs typeface="Verdana" pitchFamily="34" charset="0"/>
              </a:rPr>
              <a:t>COMPORTAMIENTO DE LA EJECUCIÓN ACUMULADA DE GASTOS A MARZO DE 2019 </a:t>
            </a:r>
            <a:br>
              <a:rPr lang="es-CL" sz="1600" b="1" dirty="0">
                <a:solidFill>
                  <a:schemeClr val="tx1"/>
                </a:solidFill>
                <a:ea typeface="Verdana" pitchFamily="34" charset="0"/>
                <a:cs typeface="Verdana" pitchFamily="34" charset="0"/>
              </a:rPr>
            </a:br>
            <a:r>
              <a:rPr lang="es-CL" sz="1600" b="1" dirty="0">
                <a:solidFill>
                  <a:schemeClr val="tx1"/>
                </a:solidFill>
                <a:ea typeface="Verdana" pitchFamily="34" charset="0"/>
                <a:cs typeface="Verdana" pitchFamily="34" charset="0"/>
              </a:rPr>
              <a:t>PARTIDA 24 MINISTERIO DE ENERGÍA</a:t>
            </a:r>
          </a:p>
        </p:txBody>
      </p:sp>
      <p:sp>
        <p:nvSpPr>
          <p:cNvPr id="7" name="3 Marcador de pie de página"/>
          <p:cNvSpPr>
            <a:spLocks noGrp="1"/>
          </p:cNvSpPr>
          <p:nvPr>
            <p:ph type="ftr" sz="quarter" idx="11"/>
          </p:nvPr>
        </p:nvSpPr>
        <p:spPr>
          <a:xfrm>
            <a:off x="899592" y="5578102"/>
            <a:ext cx="6795254" cy="365125"/>
          </a:xfrm>
        </p:spPr>
        <p:txBody>
          <a:bodyPr/>
          <a:lstStyle/>
          <a:p>
            <a:pPr algn="ctr"/>
            <a:r>
              <a:rPr lang="es-CL" sz="1050" b="1" dirty="0">
                <a:solidFill>
                  <a:prstClr val="black"/>
                </a:solidFill>
              </a:rPr>
              <a:t>Fuente</a:t>
            </a:r>
            <a:r>
              <a:rPr lang="es-CL" sz="1050" dirty="0">
                <a:solidFill>
                  <a:prstClr val="black"/>
                </a:solidFill>
              </a:rPr>
              <a:t>: Elaboración propia en base  a Informes de ejecución presupuestaria mensual de DIPRES</a:t>
            </a:r>
          </a:p>
        </p:txBody>
      </p:sp>
      <p:graphicFrame>
        <p:nvGraphicFramePr>
          <p:cNvPr id="11" name="Gráfico 10">
            <a:extLst>
              <a:ext uri="{FF2B5EF4-FFF2-40B4-BE49-F238E27FC236}">
                <a16:creationId xmlns:a16="http://schemas.microsoft.com/office/drawing/2014/main" id="{B1D6CABC-2701-463D-8BB1-882D6AA341B8}"/>
              </a:ext>
            </a:extLst>
          </p:cNvPr>
          <p:cNvGraphicFramePr>
            <a:graphicFrameLocks/>
          </p:cNvGraphicFramePr>
          <p:nvPr>
            <p:extLst>
              <p:ext uri="{D42A27DB-BD31-4B8C-83A1-F6EECF244321}">
                <p14:modId xmlns:p14="http://schemas.microsoft.com/office/powerpoint/2010/main" val="2571554711"/>
              </p:ext>
            </p:extLst>
          </p:nvPr>
        </p:nvGraphicFramePr>
        <p:xfrm>
          <a:off x="1187624" y="1700808"/>
          <a:ext cx="6408712" cy="3464601"/>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74889067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número de diapositiva"/>
          <p:cNvSpPr>
            <a:spLocks noGrp="1"/>
          </p:cNvSpPr>
          <p:nvPr>
            <p:ph type="sldNum" sz="quarter" idx="12"/>
          </p:nvPr>
        </p:nvSpPr>
        <p:spPr>
          <a:xfrm>
            <a:off x="6510338" y="6309320"/>
            <a:ext cx="2133600" cy="365125"/>
          </a:xfrm>
        </p:spPr>
        <p:txBody>
          <a:bodyPr/>
          <a:lstStyle/>
          <a:p>
            <a:fld id="{66452F03-F775-4AB4-A3E9-A5A78C748C69}" type="slidenum">
              <a:rPr lang="es-CL" smtClean="0">
                <a:solidFill>
                  <a:prstClr val="black">
                    <a:tint val="75000"/>
                  </a:prstClr>
                </a:solidFill>
              </a:rPr>
              <a:pPr/>
              <a:t>8</a:t>
            </a:fld>
            <a:endParaRPr lang="es-CL">
              <a:solidFill>
                <a:prstClr val="black">
                  <a:tint val="75000"/>
                </a:prstClr>
              </a:solidFill>
            </a:endParaRPr>
          </a:p>
        </p:txBody>
      </p:sp>
      <p:sp>
        <p:nvSpPr>
          <p:cNvPr id="6" name="1 Título"/>
          <p:cNvSpPr txBox="1">
            <a:spLocks/>
          </p:cNvSpPr>
          <p:nvPr/>
        </p:nvSpPr>
        <p:spPr>
          <a:xfrm>
            <a:off x="414336" y="724413"/>
            <a:ext cx="8210799" cy="591093"/>
          </a:xfrm>
          <a:prstGeom prst="rect">
            <a:avLst/>
          </a:prstGeo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lvl1pPr algn="l"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defTabSz="733425" fontAlgn="base">
              <a:spcAft>
                <a:spcPct val="0"/>
              </a:spcAft>
            </a:pPr>
            <a:r>
              <a:rPr lang="es-CL" sz="1600" b="1" dirty="0">
                <a:solidFill>
                  <a:schemeClr val="tx1"/>
                </a:solidFill>
                <a:ea typeface="Verdana" pitchFamily="34" charset="0"/>
                <a:cs typeface="Verdana" pitchFamily="34" charset="0"/>
              </a:rPr>
              <a:t>COMPORTAMIENTO DE LA EJECUCIÓN ACUMULADA DE GASTOS A MARZO DE 2019 </a:t>
            </a:r>
            <a:br>
              <a:rPr lang="es-CL" sz="1600" b="1" dirty="0">
                <a:solidFill>
                  <a:schemeClr val="tx1"/>
                </a:solidFill>
                <a:ea typeface="Verdana" pitchFamily="34" charset="0"/>
                <a:cs typeface="Verdana" pitchFamily="34" charset="0"/>
              </a:rPr>
            </a:br>
            <a:r>
              <a:rPr lang="es-CL" sz="1600" b="1" dirty="0">
                <a:solidFill>
                  <a:schemeClr val="tx1"/>
                </a:solidFill>
                <a:ea typeface="Verdana" pitchFamily="34" charset="0"/>
                <a:cs typeface="Verdana" pitchFamily="34" charset="0"/>
              </a:rPr>
              <a:t>PARTIDA 24 MINISTERIO DE ENERGÍA</a:t>
            </a:r>
          </a:p>
        </p:txBody>
      </p:sp>
      <p:sp>
        <p:nvSpPr>
          <p:cNvPr id="7" name="3 Marcador de pie de página"/>
          <p:cNvSpPr>
            <a:spLocks noGrp="1"/>
          </p:cNvSpPr>
          <p:nvPr>
            <p:ph type="ftr" sz="quarter" idx="11"/>
          </p:nvPr>
        </p:nvSpPr>
        <p:spPr>
          <a:xfrm>
            <a:off x="971600" y="5650653"/>
            <a:ext cx="7011278" cy="365125"/>
          </a:xfrm>
        </p:spPr>
        <p:txBody>
          <a:bodyPr/>
          <a:lstStyle/>
          <a:p>
            <a:pPr algn="ctr"/>
            <a:r>
              <a:rPr lang="es-CL" sz="1050" b="1" dirty="0">
                <a:solidFill>
                  <a:prstClr val="black"/>
                </a:solidFill>
              </a:rPr>
              <a:t>Fuente</a:t>
            </a:r>
            <a:r>
              <a:rPr lang="es-CL" sz="1050" dirty="0">
                <a:solidFill>
                  <a:prstClr val="black"/>
                </a:solidFill>
              </a:rPr>
              <a:t>: Elaboración propia en base  a Informes de ejecución presupuestaria mensual de DIPRES</a:t>
            </a:r>
          </a:p>
        </p:txBody>
      </p:sp>
      <p:graphicFrame>
        <p:nvGraphicFramePr>
          <p:cNvPr id="8" name="2 Gráfico">
            <a:extLst>
              <a:ext uri="{FF2B5EF4-FFF2-40B4-BE49-F238E27FC236}">
                <a16:creationId xmlns:a16="http://schemas.microsoft.com/office/drawing/2014/main" id="{07E64580-E7A6-4D61-803A-558CCE8D2DC5}"/>
              </a:ext>
            </a:extLst>
          </p:cNvPr>
          <p:cNvGraphicFramePr>
            <a:graphicFrameLocks/>
          </p:cNvGraphicFramePr>
          <p:nvPr>
            <p:extLst>
              <p:ext uri="{D42A27DB-BD31-4B8C-83A1-F6EECF244321}">
                <p14:modId xmlns:p14="http://schemas.microsoft.com/office/powerpoint/2010/main" val="3354541472"/>
              </p:ext>
            </p:extLst>
          </p:nvPr>
        </p:nvGraphicFramePr>
        <p:xfrm>
          <a:off x="683568" y="1556792"/>
          <a:ext cx="7848872" cy="396044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70415304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número de diapositiva"/>
          <p:cNvSpPr>
            <a:spLocks noGrp="1"/>
          </p:cNvSpPr>
          <p:nvPr>
            <p:ph type="sldNum" sz="quarter" idx="12"/>
          </p:nvPr>
        </p:nvSpPr>
        <p:spPr>
          <a:xfrm>
            <a:off x="6510338" y="6309320"/>
            <a:ext cx="2133600" cy="365125"/>
          </a:xfrm>
        </p:spPr>
        <p:txBody>
          <a:bodyPr/>
          <a:lstStyle/>
          <a:p>
            <a:fld id="{66452F03-F775-4AB4-A3E9-A5A78C748C69}" type="slidenum">
              <a:rPr lang="es-CL" smtClean="0">
                <a:solidFill>
                  <a:prstClr val="black">
                    <a:tint val="75000"/>
                  </a:prstClr>
                </a:solidFill>
              </a:rPr>
              <a:pPr/>
              <a:t>9</a:t>
            </a:fld>
            <a:endParaRPr lang="es-CL">
              <a:solidFill>
                <a:prstClr val="black">
                  <a:tint val="75000"/>
                </a:prstClr>
              </a:solidFill>
            </a:endParaRPr>
          </a:p>
        </p:txBody>
      </p:sp>
      <p:sp>
        <p:nvSpPr>
          <p:cNvPr id="6" name="1 Título"/>
          <p:cNvSpPr txBox="1">
            <a:spLocks/>
          </p:cNvSpPr>
          <p:nvPr/>
        </p:nvSpPr>
        <p:spPr>
          <a:xfrm>
            <a:off x="414336" y="724413"/>
            <a:ext cx="8210799" cy="591093"/>
          </a:xfrm>
          <a:prstGeom prst="rect">
            <a:avLst/>
          </a:prstGeo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lvl1pPr algn="l"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defTabSz="733425" fontAlgn="base">
              <a:spcAft>
                <a:spcPct val="0"/>
              </a:spcAft>
            </a:pPr>
            <a:r>
              <a:rPr lang="es-CL" sz="1600" b="1" dirty="0">
                <a:solidFill>
                  <a:schemeClr val="tx1"/>
                </a:solidFill>
                <a:ea typeface="Verdana" pitchFamily="34" charset="0"/>
                <a:cs typeface="Verdana" pitchFamily="34" charset="0"/>
              </a:rPr>
              <a:t>COMPORTAMIENTO DE LA EJECUCIÓN ACUMULADA DE GASTOS A MARZO DE 2019 </a:t>
            </a:r>
            <a:br>
              <a:rPr lang="es-CL" sz="1600" b="1" dirty="0">
                <a:solidFill>
                  <a:schemeClr val="tx1"/>
                </a:solidFill>
                <a:ea typeface="Verdana" pitchFamily="34" charset="0"/>
                <a:cs typeface="Verdana" pitchFamily="34" charset="0"/>
              </a:rPr>
            </a:br>
            <a:r>
              <a:rPr lang="es-CL" sz="1600" b="1" dirty="0">
                <a:solidFill>
                  <a:schemeClr val="tx1"/>
                </a:solidFill>
                <a:ea typeface="Verdana" pitchFamily="34" charset="0"/>
                <a:cs typeface="Verdana" pitchFamily="34" charset="0"/>
              </a:rPr>
              <a:t>PARTIDA 24 MINISTERIO DE ENERGÍA</a:t>
            </a:r>
          </a:p>
        </p:txBody>
      </p:sp>
      <p:sp>
        <p:nvSpPr>
          <p:cNvPr id="7" name="3 Marcador de pie de página"/>
          <p:cNvSpPr>
            <a:spLocks noGrp="1"/>
          </p:cNvSpPr>
          <p:nvPr>
            <p:ph type="ftr" sz="quarter" idx="11"/>
          </p:nvPr>
        </p:nvSpPr>
        <p:spPr>
          <a:xfrm>
            <a:off x="1066361" y="5768462"/>
            <a:ext cx="7011278" cy="365125"/>
          </a:xfrm>
        </p:spPr>
        <p:txBody>
          <a:bodyPr/>
          <a:lstStyle/>
          <a:p>
            <a:pPr algn="ctr"/>
            <a:r>
              <a:rPr lang="es-CL" sz="1050" b="1" dirty="0">
                <a:solidFill>
                  <a:prstClr val="black"/>
                </a:solidFill>
              </a:rPr>
              <a:t>Fuente</a:t>
            </a:r>
            <a:r>
              <a:rPr lang="es-CL" sz="1050" dirty="0">
                <a:solidFill>
                  <a:prstClr val="black"/>
                </a:solidFill>
              </a:rPr>
              <a:t>: Elaboración propia en base  a Informes de ejecución presupuestaria mensual de DIPRES</a:t>
            </a:r>
          </a:p>
        </p:txBody>
      </p:sp>
      <p:graphicFrame>
        <p:nvGraphicFramePr>
          <p:cNvPr id="8" name="1 Gráfico">
            <a:extLst>
              <a:ext uri="{FF2B5EF4-FFF2-40B4-BE49-F238E27FC236}">
                <a16:creationId xmlns:a16="http://schemas.microsoft.com/office/drawing/2014/main" id="{5DEE9E19-4B2C-479D-89DB-FF54FBE7F2B2}"/>
              </a:ext>
            </a:extLst>
          </p:cNvPr>
          <p:cNvGraphicFramePr>
            <a:graphicFrameLocks/>
          </p:cNvGraphicFramePr>
          <p:nvPr>
            <p:extLst>
              <p:ext uri="{D42A27DB-BD31-4B8C-83A1-F6EECF244321}">
                <p14:modId xmlns:p14="http://schemas.microsoft.com/office/powerpoint/2010/main" val="2302234096"/>
              </p:ext>
            </p:extLst>
          </p:nvPr>
        </p:nvGraphicFramePr>
        <p:xfrm>
          <a:off x="706321" y="1682544"/>
          <a:ext cx="7731358" cy="396844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225886316"/>
      </p:ext>
    </p:extLst>
  </p:cSld>
  <p:clrMapOvr>
    <a:masterClrMapping/>
  </p:clrMapOvr>
</p:sld>
</file>

<file path=ppt/theme/theme1.xml><?xml version="1.0" encoding="utf-8"?>
<a:theme xmlns:a="http://schemas.openxmlformats.org/drawingml/2006/main" name="1_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6_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2_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3_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4_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17_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7.xml><?xml version="1.0" encoding="utf-8"?>
<a:theme xmlns:a="http://schemas.openxmlformats.org/drawingml/2006/main" name="5_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8.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3.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4.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otalTime>567</TotalTime>
  <Words>2963</Words>
  <Application>Microsoft Office PowerPoint</Application>
  <PresentationFormat>Presentación en pantalla (4:3)</PresentationFormat>
  <Paragraphs>1234</Paragraphs>
  <Slides>18</Slides>
  <Notes>1</Notes>
  <HiddenSlides>0</HiddenSlides>
  <MMClips>0</MMClips>
  <ScaleCrop>false</ScaleCrop>
  <HeadingPairs>
    <vt:vector size="6" baseType="variant">
      <vt:variant>
        <vt:lpstr>Fuentes usadas</vt:lpstr>
      </vt:variant>
      <vt:variant>
        <vt:i4>2</vt:i4>
      </vt:variant>
      <vt:variant>
        <vt:lpstr>Tema</vt:lpstr>
      </vt:variant>
      <vt:variant>
        <vt:i4>7</vt:i4>
      </vt:variant>
      <vt:variant>
        <vt:lpstr>Títulos de diapositiva</vt:lpstr>
      </vt:variant>
      <vt:variant>
        <vt:i4>18</vt:i4>
      </vt:variant>
    </vt:vector>
  </HeadingPairs>
  <TitlesOfParts>
    <vt:vector size="27" baseType="lpstr">
      <vt:lpstr>Arial</vt:lpstr>
      <vt:lpstr>Calibri</vt:lpstr>
      <vt:lpstr>1_Tema de Office</vt:lpstr>
      <vt:lpstr>16_Tema de Office</vt:lpstr>
      <vt:lpstr>2_Tema de Office</vt:lpstr>
      <vt:lpstr>3_Tema de Office</vt:lpstr>
      <vt:lpstr>4_Tema de Office</vt:lpstr>
      <vt:lpstr>17_Tema de Office</vt:lpstr>
      <vt:lpstr>5_Tema de Office</vt:lpstr>
      <vt:lpstr>EJECUCIÓN ACUMULADA DE GASTOS PRESUPUESTARIOS AL MES DE MARZO DE 2019 PARTIDA 24: MINISTERIO DE ENERGÍA</vt:lpstr>
      <vt:lpstr>EJECUCIÓN ACUMULADA DE GASTOS A MARZO DE 2019  PARTIDA 24 MINISTERIO DE ENERGÍA</vt:lpstr>
      <vt:lpstr>EJECUCIÓN ACUMULADA DE GASTOS A MARZO DE 2019  PARTIDA 24 MINISTERIO DE ENERGÍA</vt:lpstr>
      <vt:lpstr>EJECUCIÓN ACUMULADA DE GASTOS A MARZO DE 2019  PARTIDA 24 MINISTERIO DE ENERGÍA</vt:lpstr>
      <vt:lpstr>EJECUCIÓN ACUMULADA DE GASTOS A MARZO DE 2019  PARTIDA 24 MINISTERIO DE ENERGÍA</vt:lpstr>
      <vt:lpstr>Presentación de PowerPoint</vt:lpstr>
      <vt:lpstr>Presentación de PowerPoint</vt:lpstr>
      <vt:lpstr>Presentación de PowerPoint</vt:lpstr>
      <vt:lpstr>Presentación de PowerPoint</vt:lpstr>
      <vt:lpstr>EJECUCIÓN ACUMULADA DE GASTOS A MARZO DE 2019  PARTIDA 24 MINISTERIO DE ENERGÍA</vt:lpstr>
      <vt:lpstr>EJECUCIÓN ACUMULADA DE GASTOS A MARZO DE 2019  PARTIDA 24 RESUMEN POR CAPÍTULOS</vt:lpstr>
      <vt:lpstr>EJECUCIÓN ACUMULADA DE GASTOS A MARZO DE 2019  PARTIDA 24. CAPÍTULO 01. PROGRAMA 01:  SUBSECRETARÍA DE ENERGÍA</vt:lpstr>
      <vt:lpstr>EJECUCIÓN ACUMULADA DE GASTOS A MARZO DE 2019  PARTIDA 24. CAPÍTULO 01. PROGRAMA 03:  APOYO AL DESARROLLO DE ENERGÍAS RENOVABLES NO CONVENCIONALES</vt:lpstr>
      <vt:lpstr>EJECUCIÓN ACUMULADA DE GASTOS A MARZO DE 2019  PARTIDA 24. CAPÍTULO 01. PROGRAMA 04:  PROGRAMA ENERGIZACIÓN RURAL Y SOCIAL</vt:lpstr>
      <vt:lpstr>EJECUCIÓN ACUMULADA DE GASTOS A MARZO DE 2019  PARTIDA 24. CAPÍTULO 01. PROGRAMA 05:  PLAN DE ACCIÓN DE EFICIENCIA ENERGÉTICA</vt:lpstr>
      <vt:lpstr>EJECUCIÓN ACUMULADA DE GASTOS A MARZO DE 2019  PARTIDA 24. CAPÍTULO 02. PROGRAMA 01:  COMISIÓN NACIONAL DE ENERGÍA</vt:lpstr>
      <vt:lpstr>EJECUCIÓN ACUMULADA DE GASTOS A MARZO DE 2019  PARTIDA 24. CAPÍTULO 03. PROGRAMA 01:  COMISIÓN CHILENA DE ENERGÍA NUCLEAR</vt:lpstr>
      <vt:lpstr>EJECUCIÓN ACUMULADA DE GASTOS A MARZO DE 2019  PARTIDA 24. CAPÍTULO 04. PROGRAMA 01:  SUPERINTENDENCIA DE ELECTRICIDAD Y COMBUSTIBLES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EJECUCIÓN PRESUPUESTARIA DE GASTOS ACUMULADA AL MES DE JUNIO DE 2016 PARTIDA 24: MINISTERIO DE ENERGÍA</dc:title>
  <dc:creator>Ruben Catalan</dc:creator>
  <cp:lastModifiedBy>EDIAZ</cp:lastModifiedBy>
  <cp:revision>94</cp:revision>
  <cp:lastPrinted>2016-08-01T15:51:15Z</cp:lastPrinted>
  <dcterms:created xsi:type="dcterms:W3CDTF">2016-08-01T15:22:37Z</dcterms:created>
  <dcterms:modified xsi:type="dcterms:W3CDTF">2019-05-14T17:12:28Z</dcterms:modified>
</cp:coreProperties>
</file>