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5"/>
  </p:notesMasterIdLst>
  <p:handoutMasterIdLst>
    <p:handoutMasterId r:id="rId26"/>
  </p:handoutMasterIdLst>
  <p:sldIdLst>
    <p:sldId id="256" r:id="rId3"/>
    <p:sldId id="312" r:id="rId4"/>
    <p:sldId id="313" r:id="rId5"/>
    <p:sldId id="314" r:id="rId6"/>
    <p:sldId id="315" r:id="rId7"/>
    <p:sldId id="316" r:id="rId8"/>
    <p:sldId id="307" r:id="rId9"/>
    <p:sldId id="301" r:id="rId10"/>
    <p:sldId id="264" r:id="rId11"/>
    <p:sldId id="263" r:id="rId12"/>
    <p:sldId id="265" r:id="rId13"/>
    <p:sldId id="267" r:id="rId14"/>
    <p:sldId id="269" r:id="rId15"/>
    <p:sldId id="275" r:id="rId16"/>
    <p:sldId id="276" r:id="rId17"/>
    <p:sldId id="300" r:id="rId18"/>
    <p:sldId id="277" r:id="rId19"/>
    <p:sldId id="278" r:id="rId20"/>
    <p:sldId id="306" r:id="rId21"/>
    <p:sldId id="272" r:id="rId22"/>
    <p:sldId id="305" r:id="rId23"/>
    <p:sldId id="308" r:id="rId24"/>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33" autoAdjust="0"/>
  </p:normalViewPr>
  <p:slideViewPr>
    <p:cSldViewPr>
      <p:cViewPr varScale="1">
        <p:scale>
          <a:sx n="104" d="100"/>
          <a:sy n="104" d="100"/>
        </p:scale>
        <p:origin x="1746" y="10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r>
              <a:rPr lang="es-CL" sz="1000" b="1" i="0" baseline="0">
                <a:effectLst/>
              </a:rPr>
              <a:t>% Ejecución Mensual 2017- 2018 - 2019</a:t>
            </a:r>
            <a:endParaRPr lang="es-CL" sz="400">
              <a:effectLst/>
            </a:endParaRPr>
          </a:p>
        </c:rich>
      </c:tx>
      <c:layout>
        <c:manualLayout>
          <c:xMode val="edge"/>
          <c:yMode val="edge"/>
          <c:x val="0.34818027029226561"/>
          <c:y val="3.952632923591743E-2"/>
        </c:manualLayout>
      </c:layout>
      <c:overlay val="0"/>
      <c:spPr>
        <a:noFill/>
        <a:ln>
          <a:noFill/>
        </a:ln>
        <a:effectLst/>
      </c:spPr>
      <c:txPr>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barChart>
        <c:barDir val="col"/>
        <c:grouping val="clustered"/>
        <c:varyColors val="0"/>
        <c:ser>
          <c:idx val="2"/>
          <c:order val="0"/>
          <c:tx>
            <c:strRef>
              <c:f>'Partida 21'!$C$27</c:f>
              <c:strCache>
                <c:ptCount val="1"/>
                <c:pt idx="0">
                  <c:v>% Ejecución Ppto. Vigente 2017</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21'!$D$26:$O$26</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21'!$D$27:$O$27</c:f>
              <c:numCache>
                <c:formatCode>0.0%</c:formatCode>
                <c:ptCount val="12"/>
                <c:pt idx="0">
                  <c:v>0.23108695618361413</c:v>
                </c:pt>
                <c:pt idx="1">
                  <c:v>6.5513656391288533E-2</c:v>
                </c:pt>
                <c:pt idx="2">
                  <c:v>0.14103167003029679</c:v>
                </c:pt>
                <c:pt idx="3">
                  <c:v>2.412567719255523E-2</c:v>
                </c:pt>
                <c:pt idx="4">
                  <c:v>4.6618815528488865E-2</c:v>
                </c:pt>
                <c:pt idx="5">
                  <c:v>5.267806310037379E-2</c:v>
                </c:pt>
                <c:pt idx="6">
                  <c:v>3.9709575893583461E-2</c:v>
                </c:pt>
                <c:pt idx="7">
                  <c:v>6.9779897697146473E-2</c:v>
                </c:pt>
                <c:pt idx="8">
                  <c:v>3.9852670188844579E-2</c:v>
                </c:pt>
                <c:pt idx="9">
                  <c:v>6.669877004699569E-2</c:v>
                </c:pt>
                <c:pt idx="10">
                  <c:v>5.7925126646338594E-2</c:v>
                </c:pt>
                <c:pt idx="11">
                  <c:v>0.17322439600597742</c:v>
                </c:pt>
              </c:numCache>
            </c:numRef>
          </c:val>
          <c:extLst>
            <c:ext xmlns:c16="http://schemas.microsoft.com/office/drawing/2014/chart" uri="{C3380CC4-5D6E-409C-BE32-E72D297353CC}">
              <c16:uniqueId val="{00000000-73A5-44AE-8F94-A7C8361627A3}"/>
            </c:ext>
          </c:extLst>
        </c:ser>
        <c:ser>
          <c:idx val="0"/>
          <c:order val="1"/>
          <c:tx>
            <c:strRef>
              <c:f>'Partida 21'!$C$28</c:f>
              <c:strCache>
                <c:ptCount val="1"/>
                <c:pt idx="0">
                  <c:v>% Ejecución Ppto. Vigente 2018</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21'!$D$26:$O$26</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21'!$D$28:$O$28</c:f>
              <c:numCache>
                <c:formatCode>0.0%</c:formatCode>
                <c:ptCount val="12"/>
                <c:pt idx="0">
                  <c:v>0.12070260611355964</c:v>
                </c:pt>
                <c:pt idx="1">
                  <c:v>4.0254742212498716E-2</c:v>
                </c:pt>
                <c:pt idx="2">
                  <c:v>7.6982571027503957E-2</c:v>
                </c:pt>
                <c:pt idx="3">
                  <c:v>0.24742944323993527</c:v>
                </c:pt>
                <c:pt idx="4">
                  <c:v>3.0572781661889155E-2</c:v>
                </c:pt>
                <c:pt idx="5">
                  <c:v>4.4445722261740157E-2</c:v>
                </c:pt>
                <c:pt idx="6">
                  <c:v>5.4060575064785052E-2</c:v>
                </c:pt>
                <c:pt idx="7">
                  <c:v>4.9052542394656354E-2</c:v>
                </c:pt>
                <c:pt idx="8">
                  <c:v>6.0985854754737605E-2</c:v>
                </c:pt>
                <c:pt idx="9">
                  <c:v>4.8882003639969675E-2</c:v>
                </c:pt>
                <c:pt idx="10">
                  <c:v>6.1896289127028596E-2</c:v>
                </c:pt>
                <c:pt idx="11">
                  <c:v>0.19055119375702775</c:v>
                </c:pt>
              </c:numCache>
            </c:numRef>
          </c:val>
          <c:extLst>
            <c:ext xmlns:c16="http://schemas.microsoft.com/office/drawing/2014/chart" uri="{C3380CC4-5D6E-409C-BE32-E72D297353CC}">
              <c16:uniqueId val="{00000001-73A5-44AE-8F94-A7C8361627A3}"/>
            </c:ext>
          </c:extLst>
        </c:ser>
        <c:ser>
          <c:idx val="1"/>
          <c:order val="2"/>
          <c:tx>
            <c:strRef>
              <c:f>'Partida 21'!$C$29</c:f>
              <c:strCache>
                <c:ptCount val="1"/>
                <c:pt idx="0">
                  <c:v>% Ejecución Ppto. Vigente 2019</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21'!$D$26:$O$26</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21'!$D$29:$F$29</c:f>
              <c:numCache>
                <c:formatCode>0.0%</c:formatCode>
                <c:ptCount val="3"/>
                <c:pt idx="0">
                  <c:v>0.14173455713243191</c:v>
                </c:pt>
                <c:pt idx="1">
                  <c:v>2.6790190808916901E-2</c:v>
                </c:pt>
                <c:pt idx="2">
                  <c:v>0.1088173099335632</c:v>
                </c:pt>
              </c:numCache>
            </c:numRef>
          </c:val>
          <c:extLst>
            <c:ext xmlns:c16="http://schemas.microsoft.com/office/drawing/2014/chart" uri="{C3380CC4-5D6E-409C-BE32-E72D297353CC}">
              <c16:uniqueId val="{00000002-73A5-44AE-8F94-A7C8361627A3}"/>
            </c:ext>
          </c:extLst>
        </c:ser>
        <c:dLbls>
          <c:dLblPos val="outEnd"/>
          <c:showLegendKey val="0"/>
          <c:showVal val="1"/>
          <c:showCatName val="0"/>
          <c:showSerName val="0"/>
          <c:showPercent val="0"/>
          <c:showBubbleSize val="0"/>
        </c:dLbls>
        <c:gapWidth val="219"/>
        <c:overlap val="-27"/>
        <c:axId val="196401624"/>
        <c:axId val="1"/>
      </c:barChart>
      <c:catAx>
        <c:axId val="196401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6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ax val="0.2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1624"/>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00" b="1" i="0" u="none" strike="noStrike" kern="1200" baseline="0">
                <a:solidFill>
                  <a:schemeClr val="tx1">
                    <a:lumMod val="65000"/>
                    <a:lumOff val="35000"/>
                  </a:schemeClr>
                </a:solidFill>
                <a:latin typeface="+mn-lt"/>
                <a:ea typeface="+mn-ea"/>
                <a:cs typeface="+mn-cs"/>
              </a:defRPr>
            </a:pPr>
            <a:r>
              <a:rPr lang="es-CL" sz="1000" b="1" i="0" baseline="0">
                <a:effectLst/>
              </a:rPr>
              <a:t>% Ejecución Acumulada  2017 - 2018 - 2019</a:t>
            </a:r>
            <a:endParaRPr lang="es-CL" sz="1000">
              <a:effectLst/>
            </a:endParaRPr>
          </a:p>
        </c:rich>
      </c:tx>
      <c:layout>
        <c:manualLayout>
          <c:xMode val="edge"/>
          <c:yMode val="edge"/>
          <c:x val="0.30808112324492981"/>
          <c:y val="4.4880778805199459E-2"/>
        </c:manualLayout>
      </c:layout>
      <c:overlay val="0"/>
      <c:spPr>
        <a:noFill/>
        <a:ln>
          <a:noFill/>
        </a:ln>
        <a:effectLst/>
      </c:spPr>
      <c:txPr>
        <a:bodyPr rot="0" spcFirstLastPara="1" vertOverflow="ellipsis" vert="horz" wrap="square" anchor="ctr" anchorCtr="1"/>
        <a:lstStyle/>
        <a:p>
          <a:pPr algn="ctr">
            <a:defRPr sz="1000" b="1" i="0" u="none" strike="noStrike" kern="1200" baseline="0">
              <a:solidFill>
                <a:schemeClr val="tx1">
                  <a:lumMod val="65000"/>
                  <a:lumOff val="35000"/>
                </a:schemeClr>
              </a:solidFill>
              <a:latin typeface="+mn-lt"/>
              <a:ea typeface="+mn-ea"/>
              <a:cs typeface="+mn-cs"/>
            </a:defRPr>
          </a:pPr>
          <a:endParaRPr lang="es-CL"/>
        </a:p>
      </c:txPr>
    </c:title>
    <c:autoTitleDeleted val="0"/>
    <c:plotArea>
      <c:layout/>
      <c:lineChart>
        <c:grouping val="standard"/>
        <c:varyColors val="0"/>
        <c:ser>
          <c:idx val="2"/>
          <c:order val="0"/>
          <c:tx>
            <c:strRef>
              <c:f>'Partida 21'!$C$20</c:f>
              <c:strCache>
                <c:ptCount val="1"/>
                <c:pt idx="0">
                  <c:v>% Ejecución Ppto. Vigente 2017</c:v>
                </c:pt>
              </c:strCache>
            </c:strRef>
          </c:tx>
          <c:spPr>
            <a:ln w="28575" cap="rnd">
              <a:solidFill>
                <a:schemeClr val="accent3"/>
              </a:solidFill>
              <a:round/>
            </a:ln>
            <a:effectLst>
              <a:outerShdw blurRad="40000" dist="23000" dir="5400000" rotWithShape="0">
                <a:srgbClr val="000000">
                  <a:alpha val="35000"/>
                </a:srgbClr>
              </a:outerShdw>
            </a:effectLst>
          </c:spPr>
          <c:marker>
            <c:symbol val="none"/>
          </c:marker>
          <c:cat>
            <c:strRef>
              <c:f>'Partida 21'!$D$19:$O$19</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21'!$D$20:$O$20</c:f>
              <c:numCache>
                <c:formatCode>0.0%</c:formatCode>
                <c:ptCount val="12"/>
                <c:pt idx="0">
                  <c:v>0.23108695618361413</c:v>
                </c:pt>
                <c:pt idx="1">
                  <c:v>0.29165551759878056</c:v>
                </c:pt>
                <c:pt idx="2">
                  <c:v>0.43075010702789102</c:v>
                </c:pt>
                <c:pt idx="3">
                  <c:v>0.45066222063734124</c:v>
                </c:pt>
                <c:pt idx="4">
                  <c:v>0.49728103616583008</c:v>
                </c:pt>
                <c:pt idx="5">
                  <c:v>0.5491801046667637</c:v>
                </c:pt>
                <c:pt idx="6">
                  <c:v>0.58692162147554394</c:v>
                </c:pt>
                <c:pt idx="7">
                  <c:v>0.65670151917269048</c:v>
                </c:pt>
                <c:pt idx="8">
                  <c:v>0.69655418936153501</c:v>
                </c:pt>
                <c:pt idx="9">
                  <c:v>0.76325295940853066</c:v>
                </c:pt>
                <c:pt idx="10">
                  <c:v>0.8227218674073058</c:v>
                </c:pt>
                <c:pt idx="11">
                  <c:v>0.97852600999605555</c:v>
                </c:pt>
              </c:numCache>
            </c:numRef>
          </c:val>
          <c:smooth val="0"/>
          <c:extLst>
            <c:ext xmlns:c16="http://schemas.microsoft.com/office/drawing/2014/chart" uri="{C3380CC4-5D6E-409C-BE32-E72D297353CC}">
              <c16:uniqueId val="{00000000-2FF2-4B00-B8A5-9920EF689690}"/>
            </c:ext>
          </c:extLst>
        </c:ser>
        <c:ser>
          <c:idx val="0"/>
          <c:order val="1"/>
          <c:tx>
            <c:strRef>
              <c:f>'Partida 21'!$C$21</c:f>
              <c:strCache>
                <c:ptCount val="1"/>
                <c:pt idx="0">
                  <c:v>% Ejecución Ppto. Vigente 2018</c:v>
                </c:pt>
              </c:strCache>
            </c:strRef>
          </c:tx>
          <c:spPr>
            <a:ln w="28575" cap="rnd">
              <a:solidFill>
                <a:schemeClr val="accent1"/>
              </a:solidFill>
              <a:round/>
            </a:ln>
            <a:effectLst>
              <a:outerShdw blurRad="40000" dist="23000" dir="5400000" rotWithShape="0">
                <a:srgbClr val="000000">
                  <a:alpha val="35000"/>
                </a:srgbClr>
              </a:outerShdw>
            </a:effectLst>
          </c:spPr>
          <c:marker>
            <c:symbol val="none"/>
          </c:marker>
          <c:cat>
            <c:strRef>
              <c:f>'Partida 21'!$D$19:$O$19</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21'!$D$21:$O$21</c:f>
              <c:numCache>
                <c:formatCode>0.0%</c:formatCode>
                <c:ptCount val="12"/>
                <c:pt idx="0">
                  <c:v>0.12070260611355964</c:v>
                </c:pt>
                <c:pt idx="1">
                  <c:v>0.15408469702593311</c:v>
                </c:pt>
                <c:pt idx="2">
                  <c:v>0.22808914483445022</c:v>
                </c:pt>
                <c:pt idx="3">
                  <c:v>0.47502046929264619</c:v>
                </c:pt>
                <c:pt idx="4">
                  <c:v>0.50448964506300542</c:v>
                </c:pt>
                <c:pt idx="5">
                  <c:v>0.54841781577387827</c:v>
                </c:pt>
                <c:pt idx="6">
                  <c:v>0.60434365796248835</c:v>
                </c:pt>
                <c:pt idx="7">
                  <c:v>0.65337803445177101</c:v>
                </c:pt>
                <c:pt idx="8">
                  <c:v>0.71436260365073667</c:v>
                </c:pt>
                <c:pt idx="9">
                  <c:v>0.76324460729070631</c:v>
                </c:pt>
                <c:pt idx="10">
                  <c:v>0.82514089641773491</c:v>
                </c:pt>
                <c:pt idx="11">
                  <c:v>0.98889312512019323</c:v>
                </c:pt>
              </c:numCache>
            </c:numRef>
          </c:val>
          <c:smooth val="0"/>
          <c:extLst>
            <c:ext xmlns:c16="http://schemas.microsoft.com/office/drawing/2014/chart" uri="{C3380CC4-5D6E-409C-BE32-E72D297353CC}">
              <c16:uniqueId val="{00000001-2FF2-4B00-B8A5-9920EF689690}"/>
            </c:ext>
          </c:extLst>
        </c:ser>
        <c:ser>
          <c:idx val="1"/>
          <c:order val="2"/>
          <c:tx>
            <c:strRef>
              <c:f>'Partida 21'!$C$22</c:f>
              <c:strCache>
                <c:ptCount val="1"/>
                <c:pt idx="0">
                  <c:v>% Ejecución Ppto. Vigente 2019</c:v>
                </c:pt>
              </c:strCache>
            </c:strRef>
          </c:tx>
          <c:spPr>
            <a:ln w="34925" cap="rnd">
              <a:solidFill>
                <a:schemeClr val="accent2"/>
              </a:solidFill>
              <a:round/>
            </a:ln>
            <a:effectLst>
              <a:outerShdw blurRad="40000" dist="23000" dir="5400000" rotWithShape="0">
                <a:srgbClr val="000000">
                  <a:alpha val="35000"/>
                </a:srgbClr>
              </a:outerShdw>
            </a:effectLst>
          </c:spPr>
          <c:marker>
            <c:symbol val="none"/>
          </c:marker>
          <c:dPt>
            <c:idx val="0"/>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bubble3D val="0"/>
            <c:extLst>
              <c:ext xmlns:c16="http://schemas.microsoft.com/office/drawing/2014/chart" uri="{C3380CC4-5D6E-409C-BE32-E72D297353CC}">
                <c16:uniqueId val="{00000002-2FF2-4B00-B8A5-9920EF689690}"/>
              </c:ext>
            </c:extLst>
          </c:dPt>
          <c:dLbls>
            <c:dLbl>
              <c:idx val="0"/>
              <c:layout>
                <c:manualLayout>
                  <c:x val="-7.0104045106686164E-2"/>
                  <c:y val="-1.1111610362617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FF2-4B00-B8A5-9920EF689690}"/>
                </c:ext>
              </c:extLst>
            </c:dLbl>
            <c:dLbl>
              <c:idx val="1"/>
              <c:layout>
                <c:manualLayout>
                  <c:x val="-2.2880915236609501E-2"/>
                  <c:y val="3.60872430486908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FF2-4B00-B8A5-9920EF689690}"/>
                </c:ext>
              </c:extLst>
            </c:dLbl>
            <c:dLbl>
              <c:idx val="2"/>
              <c:layout>
                <c:manualLayout>
                  <c:x val="-5.6162246489859631E-2"/>
                  <c:y val="-1.09739321586330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FF2-4B00-B8A5-9920EF689690}"/>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21'!$D$19:$O$19</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21'!$D$22:$F$22</c:f>
              <c:numCache>
                <c:formatCode>0.0%</c:formatCode>
                <c:ptCount val="3"/>
                <c:pt idx="0">
                  <c:v>0.14173455713243191</c:v>
                </c:pt>
                <c:pt idx="1">
                  <c:v>0.16809918043233985</c:v>
                </c:pt>
                <c:pt idx="2">
                  <c:v>0.26653305862701659</c:v>
                </c:pt>
              </c:numCache>
            </c:numRef>
          </c:val>
          <c:smooth val="0"/>
          <c:extLst>
            <c:ext xmlns:c16="http://schemas.microsoft.com/office/drawing/2014/chart" uri="{C3380CC4-5D6E-409C-BE32-E72D297353CC}">
              <c16:uniqueId val="{00000005-2FF2-4B00-B8A5-9920EF689690}"/>
            </c:ext>
          </c:extLst>
        </c:ser>
        <c:dLbls>
          <c:showLegendKey val="0"/>
          <c:showVal val="0"/>
          <c:showCatName val="0"/>
          <c:showSerName val="0"/>
          <c:showPercent val="0"/>
          <c:showBubbleSize val="0"/>
        </c:dLbls>
        <c:smooth val="0"/>
        <c:axId val="196400640"/>
        <c:axId val="1"/>
      </c:lineChart>
      <c:catAx>
        <c:axId val="1964006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204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0640"/>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30-07-2019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30-07-2019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10</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30-07-2019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30-07-2019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30-07-2019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30-07-2019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30-07-2019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30-07-2019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30-07-2019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0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30-07-2019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grpSp>
        <p:nvGrpSpPr>
          <p:cNvPr id="7" name="Grupo 6">
            <a:extLst>
              <a:ext uri="{FF2B5EF4-FFF2-40B4-BE49-F238E27FC236}">
                <a16:creationId xmlns:a16="http://schemas.microsoft.com/office/drawing/2014/main" id="{BB2088A0-C720-43CC-B360-430E8C9550D3}"/>
              </a:ext>
            </a:extLst>
          </p:cNvPr>
          <p:cNvGrpSpPr/>
          <p:nvPr userDrawn="1"/>
        </p:nvGrpSpPr>
        <p:grpSpPr>
          <a:xfrm>
            <a:off x="5436096" y="44624"/>
            <a:ext cx="3672408" cy="504056"/>
            <a:chOff x="5436096" y="44624"/>
            <a:chExt cx="3672408" cy="504056"/>
          </a:xfrm>
        </p:grpSpPr>
        <p:sp>
          <p:nvSpPr>
            <p:cNvPr id="8" name="4 CuadroTexto">
              <a:extLst>
                <a:ext uri="{FF2B5EF4-FFF2-40B4-BE49-F238E27FC236}">
                  <a16:creationId xmlns:a16="http://schemas.microsoft.com/office/drawing/2014/main" id="{14C839D8-1C9A-438E-AC6A-FE96B90A593C}"/>
                </a:ext>
              </a:extLst>
            </p:cNvPr>
            <p:cNvSpPr txBox="1"/>
            <p:nvPr userDrawn="1"/>
          </p:nvSpPr>
          <p:spPr>
            <a:xfrm>
              <a:off x="6156176" y="116632"/>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9" name="2 Objeto">
              <a:extLst>
                <a:ext uri="{FF2B5EF4-FFF2-40B4-BE49-F238E27FC236}">
                  <a16:creationId xmlns:a16="http://schemas.microsoft.com/office/drawing/2014/main" id="{B35283CA-BEF1-490C-AA34-092E5CB5687A}"/>
                </a:ext>
              </a:extLst>
            </p:cNvPr>
            <p:cNvGraphicFramePr>
              <a:graphicFrameLocks noChangeAspect="1"/>
            </p:cNvGraphicFramePr>
            <p:nvPr userDrawn="1">
              <p:extLst>
                <p:ext uri="{D42A27DB-BD31-4B8C-83A1-F6EECF244321}">
                  <p14:modId xmlns:p14="http://schemas.microsoft.com/office/powerpoint/2010/main" val="612204099"/>
                </p:ext>
              </p:extLst>
            </p:nvPr>
          </p:nvGraphicFramePr>
          <p:xfrm>
            <a:off x="5436096" y="44624"/>
            <a:ext cx="565001" cy="417269"/>
          </p:xfrm>
          <a:graphic>
            <a:graphicData uri="http://schemas.openxmlformats.org/presentationml/2006/ole">
              <mc:AlternateContent xmlns:mc="http://schemas.openxmlformats.org/markup-compatibility/2006">
                <mc:Choice xmlns:v="urn:schemas-microsoft-com:vml" Requires="v">
                  <p:oleObj spid="_x0000_s2340" name="Imagen de mapa de bits" r:id="rId14" imgW="743054" imgH="523810" progId="PBrush">
                    <p:embed/>
                  </p:oleObj>
                </mc:Choice>
                <mc:Fallback>
                  <p:oleObj name="Imagen de mapa de bits" r:id="rId14" imgW="743054" imgH="523810" progId="PBrush">
                    <p:embed/>
                    <p:pic>
                      <p:nvPicPr>
                        <p:cNvPr id="3" name="2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6096" y="44624"/>
                          <a:ext cx="565001" cy="417269"/>
                        </a:xfrm>
                        <a:prstGeom prst="rect">
                          <a:avLst/>
                        </a:prstGeom>
                        <a:noFill/>
                        <a:ln>
                          <a:noFill/>
                        </a:ln>
                      </p:spPr>
                    </p:pic>
                  </p:oleObj>
                </mc:Fallback>
              </mc:AlternateContent>
            </a:graphicData>
          </a:graphic>
        </p:graphicFrame>
        <p:sp>
          <p:nvSpPr>
            <p:cNvPr id="11" name="4 Rectángulo">
              <a:extLst>
                <a:ext uri="{FF2B5EF4-FFF2-40B4-BE49-F238E27FC236}">
                  <a16:creationId xmlns:a16="http://schemas.microsoft.com/office/drawing/2014/main" id="{32803465-98D9-4704-B5DB-2062F7E2715B}"/>
                </a:ext>
              </a:extLst>
            </p:cNvPr>
            <p:cNvSpPr/>
            <p:nvPr userDrawn="1"/>
          </p:nvSpPr>
          <p:spPr>
            <a:xfrm>
              <a:off x="6012160" y="87015"/>
              <a:ext cx="3096344"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TÉCNCIA DE APOYO PRESUPUESTARIO</a:t>
              </a:r>
              <a:endParaRPr lang="es-CL" sz="1000" dirty="0">
                <a:effectLst/>
                <a:latin typeface="Andalus" pitchFamily="18" charset="-78"/>
                <a:ea typeface="Times New Roman"/>
                <a:cs typeface="Andalus" pitchFamily="18" charset="-78"/>
              </a:endParaRPr>
            </a:p>
          </p:txBody>
        </p:sp>
      </p:gr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MARZO DE 2019</a:t>
            </a:r>
            <a:br>
              <a:rPr lang="es-CL" sz="2000" b="1" dirty="0">
                <a:solidFill>
                  <a:prstClr val="black"/>
                </a:solidFill>
              </a:rPr>
            </a:br>
            <a:r>
              <a:rPr lang="es-CL" sz="2000" b="1" dirty="0">
                <a:solidFill>
                  <a:prstClr val="black"/>
                </a:solidFill>
              </a:rPr>
              <a:t>PARTIDA 21: </a:t>
            </a:r>
            <a:br>
              <a:rPr lang="es-CL" sz="2000" b="1" dirty="0">
                <a:solidFill>
                  <a:prstClr val="black"/>
                </a:solidFill>
              </a:rPr>
            </a:br>
            <a:r>
              <a:rPr lang="es-CL" sz="2000" b="1" dirty="0">
                <a:latin typeface="+mn-lt"/>
              </a:rPr>
              <a:t>MINISTERIO DE DESARROLLO SOCIAL</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mayo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nvGrpSpPr>
          <p:cNvPr id="10" name="Grupo 9">
            <a:extLst>
              <a:ext uri="{FF2B5EF4-FFF2-40B4-BE49-F238E27FC236}">
                <a16:creationId xmlns:a16="http://schemas.microsoft.com/office/drawing/2014/main" id="{4B53E3AE-5962-4D9F-B880-01036A46DE5F}"/>
              </a:ext>
            </a:extLst>
          </p:cNvPr>
          <p:cNvGrpSpPr/>
          <p:nvPr/>
        </p:nvGrpSpPr>
        <p:grpSpPr>
          <a:xfrm>
            <a:off x="410078" y="836712"/>
            <a:ext cx="6682202" cy="893319"/>
            <a:chOff x="410078" y="836712"/>
            <a:chExt cx="6682202" cy="893319"/>
          </a:xfrm>
        </p:grpSpPr>
        <p:sp>
          <p:nvSpPr>
            <p:cNvPr id="11" name="4 CuadroTexto">
              <a:extLst>
                <a:ext uri="{FF2B5EF4-FFF2-40B4-BE49-F238E27FC236}">
                  <a16:creationId xmlns:a16="http://schemas.microsoft.com/office/drawing/2014/main" id="{AA16EB0F-BEB7-45CE-BD1B-E1E3342044D8}"/>
                </a:ext>
              </a:extLst>
            </p:cNvPr>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12" name="5 Objeto">
              <a:extLst>
                <a:ext uri="{FF2B5EF4-FFF2-40B4-BE49-F238E27FC236}">
                  <a16:creationId xmlns:a16="http://schemas.microsoft.com/office/drawing/2014/main" id="{3C813A8A-E48E-4E10-8C87-A89B6E609F01}"/>
                </a:ext>
              </a:extLst>
            </p:cNvPr>
            <p:cNvGraphicFramePr>
              <a:graphicFrameLocks noChangeAspect="1"/>
            </p:cNvGraphicFramePr>
            <p:nvPr>
              <p:extLst>
                <p:ext uri="{D42A27DB-BD31-4B8C-83A1-F6EECF244321}">
                  <p14:modId xmlns:p14="http://schemas.microsoft.com/office/powerpoint/2010/main" val="7072545"/>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429" name="Imagen de mapa de bits" r:id="rId3" imgW="743054" imgH="523810" progId="PBrush">
                    <p:embed/>
                  </p:oleObj>
                </mc:Choice>
                <mc:Fallback>
                  <p:oleObj name="Imagen de mapa de bits" r:id="rId3" imgW="743054" imgH="523810" progId="PBrush">
                    <p:embed/>
                    <p:pic>
                      <p:nvPicPr>
                        <p:cNvPr id="6" name="5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p:spPr>
                    </p:pic>
                  </p:oleObj>
                </mc:Fallback>
              </mc:AlternateContent>
            </a:graphicData>
          </a:graphic>
        </p:graphicFrame>
        <p:sp>
          <p:nvSpPr>
            <p:cNvPr id="13" name="7 Rectángulo">
              <a:extLst>
                <a:ext uri="{FF2B5EF4-FFF2-40B4-BE49-F238E27FC236}">
                  <a16:creationId xmlns:a16="http://schemas.microsoft.com/office/drawing/2014/main" id="{27B4F62C-F56C-49B9-872E-33EE24258062}"/>
                </a:ext>
              </a:extLst>
            </p:cNvPr>
            <p:cNvSpPr/>
            <p:nvPr/>
          </p:nvSpPr>
          <p:spPr>
            <a:xfrm>
              <a:off x="1547664" y="992922"/>
              <a:ext cx="554461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a:t>
              </a:r>
              <a:r>
                <a:rPr lang="es-CL" sz="1600" b="1" dirty="0">
                  <a:solidFill>
                    <a:srgbClr val="943634"/>
                  </a:solidFill>
                  <a:latin typeface="Andalus" pitchFamily="18" charset="-78"/>
                  <a:ea typeface="Times New Roman"/>
                  <a:cs typeface="Andalus" pitchFamily="18" charset="-78"/>
                </a:rPr>
                <a:t>TÉCNICA DE APOYO </a:t>
              </a:r>
              <a:r>
                <a:rPr lang="es-CL" sz="1600" b="1" kern="1200" dirty="0">
                  <a:solidFill>
                    <a:srgbClr val="943634"/>
                  </a:solidFill>
                  <a:latin typeface="Andalus" pitchFamily="18" charset="-78"/>
                  <a:ea typeface="Times New Roman"/>
                  <a:cs typeface="Andalus" pitchFamily="18" charset="-78"/>
                </a:rPr>
                <a:t>PRESUPUESTARIO</a:t>
              </a:r>
              <a:endParaRPr lang="es-CL" sz="1400" dirty="0">
                <a:latin typeface="Andalus" pitchFamily="18" charset="-78"/>
                <a:ea typeface="Times New Roman"/>
                <a:cs typeface="Andalus" pitchFamily="18" charset="-78"/>
              </a:endParaRPr>
            </a:p>
          </p:txBody>
        </p:sp>
      </p:gr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6" name="1 Título"/>
          <p:cNvSpPr txBox="1">
            <a:spLocks/>
          </p:cNvSpPr>
          <p:nvPr/>
        </p:nvSpPr>
        <p:spPr>
          <a:xfrm>
            <a:off x="827584" y="1473138"/>
            <a:ext cx="778824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96234104-58D0-4E2E-A5F1-DF3F3FF8E668}"/>
              </a:ext>
            </a:extLst>
          </p:cNvPr>
          <p:cNvSpPr>
            <a:spLocks noGrp="1"/>
          </p:cNvSpPr>
          <p:nvPr>
            <p:ph type="ftr" sz="quarter" idx="11"/>
          </p:nvPr>
        </p:nvSpPr>
        <p:spPr>
          <a:xfrm>
            <a:off x="628651" y="6278543"/>
            <a:ext cx="8225796" cy="365125"/>
          </a:xfrm>
        </p:spPr>
        <p:txBody>
          <a:bodyPr/>
          <a:lstStyle/>
          <a:p>
            <a:r>
              <a:rPr lang="es-CL" sz="1050" b="1" dirty="0"/>
              <a:t>Fuente</a:t>
            </a:r>
            <a:r>
              <a:rPr lang="es-CL" sz="1050" dirty="0"/>
              <a:t>: Elaboración propia en base  a Informes de ejecución presupuestaria mensual de DIPRES.</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2I RESUMEN POR CAPÍTULOS</a:t>
            </a:r>
          </a:p>
        </p:txBody>
      </p:sp>
      <p:graphicFrame>
        <p:nvGraphicFramePr>
          <p:cNvPr id="3" name="Tabla 2">
            <a:extLst>
              <a:ext uri="{FF2B5EF4-FFF2-40B4-BE49-F238E27FC236}">
                <a16:creationId xmlns:a16="http://schemas.microsoft.com/office/drawing/2014/main" id="{7C825961-D35F-4C66-B191-68531770A2B9}"/>
              </a:ext>
            </a:extLst>
          </p:cNvPr>
          <p:cNvGraphicFramePr>
            <a:graphicFrameLocks noGrp="1"/>
          </p:cNvGraphicFramePr>
          <p:nvPr>
            <p:extLst>
              <p:ext uri="{D42A27DB-BD31-4B8C-83A1-F6EECF244321}">
                <p14:modId xmlns:p14="http://schemas.microsoft.com/office/powerpoint/2010/main" val="1695490106"/>
              </p:ext>
            </p:extLst>
          </p:nvPr>
        </p:nvGraphicFramePr>
        <p:xfrm>
          <a:off x="628651" y="1844824"/>
          <a:ext cx="7886698" cy="2370931"/>
        </p:xfrm>
        <a:graphic>
          <a:graphicData uri="http://schemas.openxmlformats.org/drawingml/2006/table">
            <a:tbl>
              <a:tblPr/>
              <a:tblGrid>
                <a:gridCol w="273464">
                  <a:extLst>
                    <a:ext uri="{9D8B030D-6E8A-4147-A177-3AD203B41FA5}">
                      <a16:colId xmlns:a16="http://schemas.microsoft.com/office/drawing/2014/main" val="2767372740"/>
                    </a:ext>
                  </a:extLst>
                </a:gridCol>
                <a:gridCol w="273464">
                  <a:extLst>
                    <a:ext uri="{9D8B030D-6E8A-4147-A177-3AD203B41FA5}">
                      <a16:colId xmlns:a16="http://schemas.microsoft.com/office/drawing/2014/main" val="2828371098"/>
                    </a:ext>
                  </a:extLst>
                </a:gridCol>
                <a:gridCol w="3084673">
                  <a:extLst>
                    <a:ext uri="{9D8B030D-6E8A-4147-A177-3AD203B41FA5}">
                      <a16:colId xmlns:a16="http://schemas.microsoft.com/office/drawing/2014/main" val="3376954563"/>
                    </a:ext>
                  </a:extLst>
                </a:gridCol>
                <a:gridCol w="732883">
                  <a:extLst>
                    <a:ext uri="{9D8B030D-6E8A-4147-A177-3AD203B41FA5}">
                      <a16:colId xmlns:a16="http://schemas.microsoft.com/office/drawing/2014/main" val="1886142774"/>
                    </a:ext>
                  </a:extLst>
                </a:gridCol>
                <a:gridCol w="732883">
                  <a:extLst>
                    <a:ext uri="{9D8B030D-6E8A-4147-A177-3AD203B41FA5}">
                      <a16:colId xmlns:a16="http://schemas.microsoft.com/office/drawing/2014/main" val="1851132568"/>
                    </a:ext>
                  </a:extLst>
                </a:gridCol>
                <a:gridCol w="732883">
                  <a:extLst>
                    <a:ext uri="{9D8B030D-6E8A-4147-A177-3AD203B41FA5}">
                      <a16:colId xmlns:a16="http://schemas.microsoft.com/office/drawing/2014/main" val="2016015737"/>
                    </a:ext>
                  </a:extLst>
                </a:gridCol>
                <a:gridCol w="732883">
                  <a:extLst>
                    <a:ext uri="{9D8B030D-6E8A-4147-A177-3AD203B41FA5}">
                      <a16:colId xmlns:a16="http://schemas.microsoft.com/office/drawing/2014/main" val="3162655302"/>
                    </a:ext>
                  </a:extLst>
                </a:gridCol>
                <a:gridCol w="667252">
                  <a:extLst>
                    <a:ext uri="{9D8B030D-6E8A-4147-A177-3AD203B41FA5}">
                      <a16:colId xmlns:a16="http://schemas.microsoft.com/office/drawing/2014/main" val="1896065416"/>
                    </a:ext>
                  </a:extLst>
                </a:gridCol>
                <a:gridCol w="656313">
                  <a:extLst>
                    <a:ext uri="{9D8B030D-6E8A-4147-A177-3AD203B41FA5}">
                      <a16:colId xmlns:a16="http://schemas.microsoft.com/office/drawing/2014/main" val="2059748173"/>
                    </a:ext>
                  </a:extLst>
                </a:gridCol>
              </a:tblGrid>
              <a:tr h="131263">
                <a:tc>
                  <a:txBody>
                    <a:bodyPr/>
                    <a:lstStyle/>
                    <a:p>
                      <a:pPr algn="l" fontAlgn="ctr"/>
                      <a:r>
                        <a:rPr lang="es-CL" sz="800" b="1" i="0" u="none" strike="noStrike">
                          <a:solidFill>
                            <a:srgbClr val="FFFFFF"/>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484028175"/>
                  </a:ext>
                </a:extLst>
              </a:tr>
              <a:tr h="401992">
                <a:tc>
                  <a:txBody>
                    <a:bodyPr/>
                    <a:lstStyle/>
                    <a:p>
                      <a:pPr algn="l" fontAlgn="ctr"/>
                      <a:r>
                        <a:rPr lang="es-CL" sz="800" b="1" i="0" u="none" strike="noStrike">
                          <a:solidFill>
                            <a:srgbClr val="FFFFFF"/>
                          </a:solidFill>
                          <a:effectLst/>
                          <a:latin typeface="Calibri" panose="020F0502020204030204" pitchFamily="34" charset="0"/>
                        </a:rPr>
                        <a:t>Cap.</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Prog.</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Capítulos</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596075990"/>
                  </a:ext>
                </a:extLst>
              </a:tr>
              <a:tr h="172282">
                <a:tc>
                  <a:txBody>
                    <a:bodyPr/>
                    <a:lstStyle/>
                    <a:p>
                      <a:pPr algn="ctr" fontAlgn="ctr"/>
                      <a:r>
                        <a:rPr lang="es-CL" sz="800" b="1" i="0" u="none" strike="noStrike">
                          <a:solidFill>
                            <a:srgbClr val="000000"/>
                          </a:solidFill>
                          <a:effectLst/>
                          <a:latin typeface="Calibri" panose="020F0502020204030204" pitchFamily="34" charset="0"/>
                        </a:rPr>
                        <a:t>01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 Servicios Sociales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297.815.785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338.920.249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41.104.464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94.580.564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31,8%</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27,9%</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7273673"/>
                  </a:ext>
                </a:extLst>
              </a:tr>
              <a:tr h="131263">
                <a:tc>
                  <a:txBody>
                    <a:bodyPr/>
                    <a:lstStyle/>
                    <a:p>
                      <a:pPr algn="ctr" fontAlgn="ctr"/>
                      <a:r>
                        <a:rPr lang="es-CL"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Servicios Sociales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64.650.708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76.448.522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11.797.814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25.038.440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38,7%</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32,8%</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62754339"/>
                  </a:ext>
                </a:extLst>
              </a:tr>
              <a:tr h="155874">
                <a:tc>
                  <a:txBody>
                    <a:bodyPr/>
                    <a:lstStyle/>
                    <a:p>
                      <a:pPr algn="ctr" fontAlgn="ctr"/>
                      <a:r>
                        <a:rPr lang="es-CL"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Ingreso Etico Familiar y Sistema Chile Solidario</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233.165.077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262.471.727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29.306.650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69.542.124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29,8%</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26,5%</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46082776"/>
                  </a:ext>
                </a:extLst>
              </a:tr>
              <a:tr h="164078">
                <a:tc>
                  <a:txBody>
                    <a:bodyPr/>
                    <a:lstStyle/>
                    <a:p>
                      <a:pPr algn="ctr" fontAlgn="ctr"/>
                      <a:r>
                        <a:rPr lang="es-CL" sz="800" b="1" i="0" u="none" strike="noStrike">
                          <a:solidFill>
                            <a:srgbClr val="000000"/>
                          </a:solidFill>
                          <a:effectLst/>
                          <a:latin typeface="Calibri" panose="020F0502020204030204" pitchFamily="34" charset="0"/>
                        </a:rPr>
                        <a:t>02</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Fondo de Solidaridad e Inversión Social</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87.059.888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87.059.888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18.747.898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54986685"/>
                  </a:ext>
                </a:extLst>
              </a:tr>
              <a:tr h="164078">
                <a:tc>
                  <a:txBody>
                    <a:bodyPr/>
                    <a:lstStyle/>
                    <a:p>
                      <a:pPr algn="ctr" fontAlgn="ctr"/>
                      <a:r>
                        <a:rPr lang="es-CL" sz="800" b="1" i="0" u="none" strike="noStrike">
                          <a:solidFill>
                            <a:srgbClr val="000000"/>
                          </a:solidFill>
                          <a:effectLst/>
                          <a:latin typeface="Calibri" panose="020F0502020204030204" pitchFamily="34" charset="0"/>
                        </a:rPr>
                        <a:t>05</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Instituto Nacional de la Juventud</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8.463.108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8.568.383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105.275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2.038.353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24,1%</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23,8%</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80478568"/>
                  </a:ext>
                </a:extLst>
              </a:tr>
              <a:tr h="164078">
                <a:tc>
                  <a:txBody>
                    <a:bodyPr/>
                    <a:lstStyle/>
                    <a:p>
                      <a:pPr algn="ctr" fontAlgn="ctr"/>
                      <a:r>
                        <a:rPr lang="es-CL" sz="800" b="1" i="0" u="none" strike="noStrike">
                          <a:solidFill>
                            <a:srgbClr val="000000"/>
                          </a:solidFill>
                          <a:effectLst/>
                          <a:latin typeface="Calibri" panose="020F0502020204030204" pitchFamily="34" charset="0"/>
                        </a:rPr>
                        <a:t>06</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Corporacion Nacional De Desarrollo Indigena</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128.023.644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128.023.644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47.735.230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301590"/>
                  </a:ext>
                </a:extLst>
              </a:tr>
              <a:tr h="164078">
                <a:tc>
                  <a:txBody>
                    <a:bodyPr/>
                    <a:lstStyle/>
                    <a:p>
                      <a:pPr algn="ctr" fontAlgn="ctr"/>
                      <a:r>
                        <a:rPr lang="es-CL" sz="800" b="1" i="0" u="none" strike="noStrike">
                          <a:solidFill>
                            <a:srgbClr val="000000"/>
                          </a:solidFill>
                          <a:effectLst/>
                          <a:latin typeface="Calibri" panose="020F0502020204030204" pitchFamily="34" charset="0"/>
                        </a:rPr>
                        <a:t>07</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Nacional de la Discapacidad</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22.798.344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24.013.204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1.214.860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4.075.329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17,9%</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17,0%</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48412817"/>
                  </a:ext>
                </a:extLst>
              </a:tr>
              <a:tr h="164078">
                <a:tc>
                  <a:txBody>
                    <a:bodyPr/>
                    <a:lstStyle/>
                    <a:p>
                      <a:pPr algn="ctr" fontAlgn="ctr"/>
                      <a:r>
                        <a:rPr lang="es-CL" sz="800" b="1" i="0" u="none" strike="noStrike">
                          <a:solidFill>
                            <a:srgbClr val="000000"/>
                          </a:solidFill>
                          <a:effectLst/>
                          <a:latin typeface="Calibri" panose="020F0502020204030204" pitchFamily="34" charset="0"/>
                        </a:rPr>
                        <a:t>08</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Nacional del Adulto Mayor</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39.533.041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39.533.041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7.708.744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6707917"/>
                  </a:ext>
                </a:extLst>
              </a:tr>
              <a:tr h="164078">
                <a:tc>
                  <a:txBody>
                    <a:bodyPr/>
                    <a:lstStyle/>
                    <a:p>
                      <a:pPr algn="ctr" fontAlgn="ctr"/>
                      <a:r>
                        <a:rPr lang="es-CL" sz="800" b="1" i="0" u="none" strike="noStrike">
                          <a:solidFill>
                            <a:srgbClr val="000000"/>
                          </a:solidFill>
                          <a:effectLst/>
                          <a:latin typeface="Calibri" panose="020F0502020204030204" pitchFamily="34" charset="0"/>
                        </a:rPr>
                        <a:t>09</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Subsecretaria de Evaluación Social</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23.581.689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25.750.459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2.168.770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5.810.850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24,6%</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22,6%</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46977029"/>
                  </a:ext>
                </a:extLst>
              </a:tr>
              <a:tr h="131263">
                <a:tc>
                  <a:txBody>
                    <a:bodyPr/>
                    <a:lstStyle/>
                    <a:p>
                      <a:pPr algn="ctr" fontAlgn="ctr"/>
                      <a:r>
                        <a:rPr lang="es-CL" sz="800" b="1" i="0" u="none" strike="noStrike">
                          <a:solidFill>
                            <a:srgbClr val="000000"/>
                          </a:solidFill>
                          <a:effectLst/>
                          <a:latin typeface="Calibri" panose="020F0502020204030204" pitchFamily="34" charset="0"/>
                        </a:rPr>
                        <a:t>10</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 la Niñez</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60.200.895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60.221.862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20.967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13.141.561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21,8%</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21,8%</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08200737"/>
                  </a:ext>
                </a:extLst>
              </a:tr>
              <a:tr h="131263">
                <a:tc>
                  <a:txBody>
                    <a:bodyPr/>
                    <a:lstStyle/>
                    <a:p>
                      <a:pPr algn="ctr" fontAlgn="ctr"/>
                      <a:r>
                        <a:rPr lang="es-CL"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la Niñez</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4.350.903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4.371.870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20.967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330.014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8331530"/>
                  </a:ext>
                </a:extLst>
              </a:tr>
              <a:tr h="131263">
                <a:tc>
                  <a:txBody>
                    <a:bodyPr/>
                    <a:lstStyle/>
                    <a:p>
                      <a:pPr algn="ctr" fontAlgn="ctr"/>
                      <a:r>
                        <a:rPr lang="es-CL"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de Protección Integral a la Infancia</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55.849.992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55.849.992 </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12.811.547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22,9%</a:t>
                      </a:r>
                    </a:p>
                  </a:txBody>
                  <a:tcPr marL="0" marR="0" marT="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22,9%</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644993280"/>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9" name="1 Título"/>
          <p:cNvSpPr txBox="1">
            <a:spLocks/>
          </p:cNvSpPr>
          <p:nvPr/>
        </p:nvSpPr>
        <p:spPr>
          <a:xfrm>
            <a:off x="651277" y="1436941"/>
            <a:ext cx="7841446" cy="33587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endParaRPr lang="es-CL" sz="1200" b="1" i="1" dirty="0">
              <a:latin typeface="+mn-lt"/>
              <a:ea typeface="Verdana" pitchFamily="34" charset="0"/>
              <a:cs typeface="Verdana" pitchFamily="34" charset="0"/>
            </a:endParaRPr>
          </a:p>
        </p:txBody>
      </p:sp>
      <p:sp>
        <p:nvSpPr>
          <p:cNvPr id="8" name="3 Marcador de pie de página">
            <a:extLst>
              <a:ext uri="{FF2B5EF4-FFF2-40B4-BE49-F238E27FC236}">
                <a16:creationId xmlns:a16="http://schemas.microsoft.com/office/drawing/2014/main" id="{15DF7BA2-E744-4643-82BD-4A2B056880B8}"/>
              </a:ext>
            </a:extLst>
          </p:cNvPr>
          <p:cNvSpPr>
            <a:spLocks noGrp="1"/>
          </p:cNvSpPr>
          <p:nvPr>
            <p:ph type="ftr" sz="quarter" idx="11"/>
          </p:nvPr>
        </p:nvSpPr>
        <p:spPr>
          <a:xfrm>
            <a:off x="539552" y="6234814"/>
            <a:ext cx="7998426" cy="335875"/>
          </a:xfrm>
        </p:spPr>
        <p:txBody>
          <a:body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01. PROGRAMA 01:  SUBSECRETARÍA DE SERVICIOS SOCIALES</a:t>
            </a:r>
          </a:p>
        </p:txBody>
      </p:sp>
      <p:graphicFrame>
        <p:nvGraphicFramePr>
          <p:cNvPr id="2" name="Tabla 1">
            <a:extLst>
              <a:ext uri="{FF2B5EF4-FFF2-40B4-BE49-F238E27FC236}">
                <a16:creationId xmlns:a16="http://schemas.microsoft.com/office/drawing/2014/main" id="{B2A2BEDC-70B0-408D-8656-CC9B9FEE43A7}"/>
              </a:ext>
            </a:extLst>
          </p:cNvPr>
          <p:cNvGraphicFramePr>
            <a:graphicFrameLocks noGrp="1"/>
          </p:cNvGraphicFramePr>
          <p:nvPr>
            <p:extLst>
              <p:ext uri="{D42A27DB-BD31-4B8C-83A1-F6EECF244321}">
                <p14:modId xmlns:p14="http://schemas.microsoft.com/office/powerpoint/2010/main" val="3996864760"/>
              </p:ext>
            </p:extLst>
          </p:nvPr>
        </p:nvGraphicFramePr>
        <p:xfrm>
          <a:off x="651277" y="1764362"/>
          <a:ext cx="7886701" cy="4325594"/>
        </p:xfrm>
        <a:graphic>
          <a:graphicData uri="http://schemas.openxmlformats.org/drawingml/2006/table">
            <a:tbl>
              <a:tblPr/>
              <a:tblGrid>
                <a:gridCol w="264300">
                  <a:extLst>
                    <a:ext uri="{9D8B030D-6E8A-4147-A177-3AD203B41FA5}">
                      <a16:colId xmlns:a16="http://schemas.microsoft.com/office/drawing/2014/main" val="440979238"/>
                    </a:ext>
                  </a:extLst>
                </a:gridCol>
                <a:gridCol w="264300">
                  <a:extLst>
                    <a:ext uri="{9D8B030D-6E8A-4147-A177-3AD203B41FA5}">
                      <a16:colId xmlns:a16="http://schemas.microsoft.com/office/drawing/2014/main" val="3791311073"/>
                    </a:ext>
                  </a:extLst>
                </a:gridCol>
                <a:gridCol w="264300">
                  <a:extLst>
                    <a:ext uri="{9D8B030D-6E8A-4147-A177-3AD203B41FA5}">
                      <a16:colId xmlns:a16="http://schemas.microsoft.com/office/drawing/2014/main" val="330081003"/>
                    </a:ext>
                  </a:extLst>
                </a:gridCol>
                <a:gridCol w="2981299">
                  <a:extLst>
                    <a:ext uri="{9D8B030D-6E8A-4147-A177-3AD203B41FA5}">
                      <a16:colId xmlns:a16="http://schemas.microsoft.com/office/drawing/2014/main" val="3783644764"/>
                    </a:ext>
                  </a:extLst>
                </a:gridCol>
                <a:gridCol w="708323">
                  <a:extLst>
                    <a:ext uri="{9D8B030D-6E8A-4147-A177-3AD203B41FA5}">
                      <a16:colId xmlns:a16="http://schemas.microsoft.com/office/drawing/2014/main" val="2412319592"/>
                    </a:ext>
                  </a:extLst>
                </a:gridCol>
                <a:gridCol w="708323">
                  <a:extLst>
                    <a:ext uri="{9D8B030D-6E8A-4147-A177-3AD203B41FA5}">
                      <a16:colId xmlns:a16="http://schemas.microsoft.com/office/drawing/2014/main" val="4136833667"/>
                    </a:ext>
                  </a:extLst>
                </a:gridCol>
                <a:gridCol w="708323">
                  <a:extLst>
                    <a:ext uri="{9D8B030D-6E8A-4147-A177-3AD203B41FA5}">
                      <a16:colId xmlns:a16="http://schemas.microsoft.com/office/drawing/2014/main" val="1537426394"/>
                    </a:ext>
                  </a:extLst>
                </a:gridCol>
                <a:gridCol w="708323">
                  <a:extLst>
                    <a:ext uri="{9D8B030D-6E8A-4147-A177-3AD203B41FA5}">
                      <a16:colId xmlns:a16="http://schemas.microsoft.com/office/drawing/2014/main" val="3953432554"/>
                    </a:ext>
                  </a:extLst>
                </a:gridCol>
                <a:gridCol w="644891">
                  <a:extLst>
                    <a:ext uri="{9D8B030D-6E8A-4147-A177-3AD203B41FA5}">
                      <a16:colId xmlns:a16="http://schemas.microsoft.com/office/drawing/2014/main" val="3241340015"/>
                    </a:ext>
                  </a:extLst>
                </a:gridCol>
                <a:gridCol w="634319">
                  <a:extLst>
                    <a:ext uri="{9D8B030D-6E8A-4147-A177-3AD203B41FA5}">
                      <a16:colId xmlns:a16="http://schemas.microsoft.com/office/drawing/2014/main" val="2343488025"/>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58397637"/>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458468055"/>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64.650.708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76.448.522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11.797.814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25.038.440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38,7%</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34105856"/>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21.406.517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21.441.517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5.309.591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96235536"/>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2.958.250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2.975.250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350.585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42288804"/>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65517023"/>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84817907"/>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38.549.493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40.249.690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1.700.197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13.695.427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6792114"/>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1.753.166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1.753.166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438.292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002680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Fundación de las Familias - Programa Red Telecentros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1.753.166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1.753.166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438.292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005963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36.796.327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38.496.524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1.700.197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13.257.135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778457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Elige Vivir Sano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1.314.444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1.314.444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34.749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047536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de apoyo a la selección de Beneficios Sociales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6.033.738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6.033.738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2.997.467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6636296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Monitoreo y Supervisión a la Gestión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1.199.112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1.199.112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1.143.266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8370290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al Pago Electrónico de Prestaciones Monetarias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5.294.655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5.294.655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682810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Nacional de Cuidado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3.093.172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3.093.172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139.492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93430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Pago Cuidadores de Personas con Discapacidad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8.456.924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8.456.924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8.456.924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08027787"/>
                  </a:ext>
                </a:extLst>
              </a:tr>
              <a:tr h="13479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Apoyo a la Atención de Salud Mental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320.831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320.831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288.149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520167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409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Asuntos Indígenas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1.110.581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2.810.778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1.700.197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171.847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210749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Red Clase Media Protegida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470.504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470.504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4955939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Noche Digna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9.502.366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9.502.366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19.956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16388203"/>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333.419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333.419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62.666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4858488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17.629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17.629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15.990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029085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22.951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22.951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303415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26.109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26.109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2.608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712191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72.648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72.648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25.862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659305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194.082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194.082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14.984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0011833"/>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1.403.018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11.448.635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10.045.617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5.620.171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357971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Interna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487.435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487.435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117.924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752480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Interna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913.083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913.083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170.513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769663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10.048.117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10.045.617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5.331.734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213269,4%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53,1%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27050166"/>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8" name="1 Título"/>
          <p:cNvSpPr txBox="1">
            <a:spLocks/>
          </p:cNvSpPr>
          <p:nvPr/>
        </p:nvSpPr>
        <p:spPr>
          <a:xfrm>
            <a:off x="386224" y="1689162"/>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9" name="1 Título"/>
          <p:cNvSpPr txBox="1">
            <a:spLocks/>
          </p:cNvSpPr>
          <p:nvPr/>
        </p:nvSpPr>
        <p:spPr>
          <a:xfrm>
            <a:off x="4501024" y="1687614"/>
            <a:ext cx="3825736"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r"/>
            <a:endParaRPr lang="es-CL" sz="1200" b="1" i="1" dirty="0">
              <a:latin typeface="+mn-lt"/>
              <a:ea typeface="Verdana" pitchFamily="34" charset="0"/>
              <a:cs typeface="Verdana" pitchFamily="34" charset="0"/>
            </a:endParaRPr>
          </a:p>
        </p:txBody>
      </p:sp>
      <p:sp>
        <p:nvSpPr>
          <p:cNvPr id="10" name="3 Marcador de pie de página">
            <a:extLst>
              <a:ext uri="{FF2B5EF4-FFF2-40B4-BE49-F238E27FC236}">
                <a16:creationId xmlns:a16="http://schemas.microsoft.com/office/drawing/2014/main" id="{E02A0E49-6F6F-4266-BE4A-092819F29A21}"/>
              </a:ext>
            </a:extLst>
          </p:cNvPr>
          <p:cNvSpPr>
            <a:spLocks noGrp="1"/>
          </p:cNvSpPr>
          <p:nvPr>
            <p:ph type="ftr" sz="quarter" idx="11"/>
          </p:nvPr>
        </p:nvSpPr>
        <p:spPr>
          <a:xfrm>
            <a:off x="611560" y="6391358"/>
            <a:ext cx="8225796" cy="365125"/>
          </a:xfrm>
        </p:spPr>
        <p:txBody>
          <a:bodyPr/>
          <a:lstStyle/>
          <a:p>
            <a:r>
              <a:rPr lang="es-CL" sz="1050" b="1" dirty="0"/>
              <a:t>Fuente</a:t>
            </a:r>
            <a:r>
              <a:rPr lang="es-CL" sz="1050" dirty="0"/>
              <a:t>: Elaboración propia en base  a Informes de ejecución presupuestaria mensual de DIPRES.</a:t>
            </a:r>
          </a:p>
        </p:txBody>
      </p:sp>
      <p:sp>
        <p:nvSpPr>
          <p:cNvPr id="11" name="1 Título"/>
          <p:cNvSpPr>
            <a:spLocks noGrp="1"/>
          </p:cNvSpPr>
          <p:nvPr>
            <p:ph type="title"/>
          </p:nvPr>
        </p:nvSpPr>
        <p:spPr>
          <a:xfrm>
            <a:off x="409323" y="620688"/>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01. PROGRAMA 05:  INGRESO ÉTICO FAMILIAR Y SISTEMA CHILE SOLIDARIO</a:t>
            </a:r>
          </a:p>
        </p:txBody>
      </p:sp>
      <p:graphicFrame>
        <p:nvGraphicFramePr>
          <p:cNvPr id="3" name="Tabla 2">
            <a:extLst>
              <a:ext uri="{FF2B5EF4-FFF2-40B4-BE49-F238E27FC236}">
                <a16:creationId xmlns:a16="http://schemas.microsoft.com/office/drawing/2014/main" id="{F7B831A1-1040-4399-AEB5-DDF4A55BA523}"/>
              </a:ext>
            </a:extLst>
          </p:cNvPr>
          <p:cNvGraphicFramePr>
            <a:graphicFrameLocks noGrp="1"/>
          </p:cNvGraphicFramePr>
          <p:nvPr>
            <p:extLst>
              <p:ext uri="{D42A27DB-BD31-4B8C-83A1-F6EECF244321}">
                <p14:modId xmlns:p14="http://schemas.microsoft.com/office/powerpoint/2010/main" val="1515972431"/>
              </p:ext>
            </p:extLst>
          </p:nvPr>
        </p:nvGraphicFramePr>
        <p:xfrm>
          <a:off x="528176" y="1986283"/>
          <a:ext cx="7798583" cy="4387571"/>
        </p:xfrm>
        <a:graphic>
          <a:graphicData uri="http://schemas.openxmlformats.org/drawingml/2006/table">
            <a:tbl>
              <a:tblPr/>
              <a:tblGrid>
                <a:gridCol w="261347">
                  <a:extLst>
                    <a:ext uri="{9D8B030D-6E8A-4147-A177-3AD203B41FA5}">
                      <a16:colId xmlns:a16="http://schemas.microsoft.com/office/drawing/2014/main" val="3382385109"/>
                    </a:ext>
                  </a:extLst>
                </a:gridCol>
                <a:gridCol w="261347">
                  <a:extLst>
                    <a:ext uri="{9D8B030D-6E8A-4147-A177-3AD203B41FA5}">
                      <a16:colId xmlns:a16="http://schemas.microsoft.com/office/drawing/2014/main" val="2895116771"/>
                    </a:ext>
                  </a:extLst>
                </a:gridCol>
                <a:gridCol w="261347">
                  <a:extLst>
                    <a:ext uri="{9D8B030D-6E8A-4147-A177-3AD203B41FA5}">
                      <a16:colId xmlns:a16="http://schemas.microsoft.com/office/drawing/2014/main" val="3939893891"/>
                    </a:ext>
                  </a:extLst>
                </a:gridCol>
                <a:gridCol w="2947991">
                  <a:extLst>
                    <a:ext uri="{9D8B030D-6E8A-4147-A177-3AD203B41FA5}">
                      <a16:colId xmlns:a16="http://schemas.microsoft.com/office/drawing/2014/main" val="74815391"/>
                    </a:ext>
                  </a:extLst>
                </a:gridCol>
                <a:gridCol w="700408">
                  <a:extLst>
                    <a:ext uri="{9D8B030D-6E8A-4147-A177-3AD203B41FA5}">
                      <a16:colId xmlns:a16="http://schemas.microsoft.com/office/drawing/2014/main" val="1392974457"/>
                    </a:ext>
                  </a:extLst>
                </a:gridCol>
                <a:gridCol w="700408">
                  <a:extLst>
                    <a:ext uri="{9D8B030D-6E8A-4147-A177-3AD203B41FA5}">
                      <a16:colId xmlns:a16="http://schemas.microsoft.com/office/drawing/2014/main" val="1364356955"/>
                    </a:ext>
                  </a:extLst>
                </a:gridCol>
                <a:gridCol w="700408">
                  <a:extLst>
                    <a:ext uri="{9D8B030D-6E8A-4147-A177-3AD203B41FA5}">
                      <a16:colId xmlns:a16="http://schemas.microsoft.com/office/drawing/2014/main" val="1748162738"/>
                    </a:ext>
                  </a:extLst>
                </a:gridCol>
                <a:gridCol w="700408">
                  <a:extLst>
                    <a:ext uri="{9D8B030D-6E8A-4147-A177-3AD203B41FA5}">
                      <a16:colId xmlns:a16="http://schemas.microsoft.com/office/drawing/2014/main" val="1111127307"/>
                    </a:ext>
                  </a:extLst>
                </a:gridCol>
                <a:gridCol w="637686">
                  <a:extLst>
                    <a:ext uri="{9D8B030D-6E8A-4147-A177-3AD203B41FA5}">
                      <a16:colId xmlns:a16="http://schemas.microsoft.com/office/drawing/2014/main" val="881612628"/>
                    </a:ext>
                  </a:extLst>
                </a:gridCol>
                <a:gridCol w="627233">
                  <a:extLst>
                    <a:ext uri="{9D8B030D-6E8A-4147-A177-3AD203B41FA5}">
                      <a16:colId xmlns:a16="http://schemas.microsoft.com/office/drawing/2014/main" val="4236659205"/>
                    </a:ext>
                  </a:extLst>
                </a:gridCol>
              </a:tblGrid>
              <a:tr h="112112">
                <a:tc>
                  <a:txBody>
                    <a:bodyPr/>
                    <a:lstStyle/>
                    <a:p>
                      <a:pPr algn="l" fontAlgn="ctr"/>
                      <a:r>
                        <a:rPr lang="es-CL" sz="700" b="1" i="0" u="none" strike="noStrike">
                          <a:solidFill>
                            <a:srgbClr val="FFFFFF"/>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007" marR="7007" marT="700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007" marR="7007" marT="700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007" marR="7007" marT="70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007" marR="7007" marT="70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12901146"/>
                  </a:ext>
                </a:extLst>
              </a:tr>
              <a:tr h="343342">
                <a:tc>
                  <a:txBody>
                    <a:bodyPr/>
                    <a:lstStyle/>
                    <a:p>
                      <a:pPr algn="l" fontAlgn="ctr"/>
                      <a:r>
                        <a:rPr lang="es-CL" sz="700" b="1" i="0" u="none" strike="noStrike">
                          <a:solidFill>
                            <a:srgbClr val="FFFFFF"/>
                          </a:solidFill>
                          <a:effectLst/>
                          <a:latin typeface="Calibri" panose="020F0502020204030204" pitchFamily="34" charset="0"/>
                        </a:rPr>
                        <a:t>Subt.</a:t>
                      </a:r>
                    </a:p>
                  </a:txBody>
                  <a:tcPr marL="7007" marR="7007" marT="700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Ítem</a:t>
                      </a:r>
                    </a:p>
                  </a:txBody>
                  <a:tcPr marL="7007" marR="7007" marT="70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Asig.</a:t>
                      </a:r>
                    </a:p>
                  </a:txBody>
                  <a:tcPr marL="7007" marR="7007" marT="70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dirty="0">
                          <a:solidFill>
                            <a:srgbClr val="FFFFFF"/>
                          </a:solidFill>
                          <a:effectLst/>
                          <a:latin typeface="Calibri" panose="020F0502020204030204" pitchFamily="34" charset="0"/>
                        </a:rPr>
                        <a:t>Clasificación Presupuestaría</a:t>
                      </a:r>
                    </a:p>
                  </a:txBody>
                  <a:tcPr marL="7007" marR="7007" marT="700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007" marR="7007" marT="700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007" marR="7007" marT="70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007" marR="7007" marT="700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007" marR="7007" marT="700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007" marR="7007" marT="70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007" marR="7007" marT="700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55799558"/>
                  </a:ext>
                </a:extLst>
              </a:tr>
              <a:tr h="147147">
                <a:tc>
                  <a:txBody>
                    <a:bodyPr/>
                    <a:lstStyle/>
                    <a:p>
                      <a:pPr algn="l"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233.165.077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262.471.727 </a:t>
                      </a:r>
                    </a:p>
                  </a:txBody>
                  <a:tcPr marL="7007" marR="7007" marT="70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29.306.650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69.542.124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29,8%</a:t>
                      </a:r>
                    </a:p>
                  </a:txBody>
                  <a:tcPr marL="7007" marR="7007" marT="70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26,5%</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7121054"/>
                  </a:ext>
                </a:extLst>
              </a:tr>
              <a:tr h="112112">
                <a:tc>
                  <a:txBody>
                    <a:bodyPr/>
                    <a:lstStyle/>
                    <a:p>
                      <a:pPr algn="ctr" fontAlgn="ctr"/>
                      <a:r>
                        <a:rPr lang="es-CL" sz="700" b="1" i="0" u="none" strike="noStrike">
                          <a:solidFill>
                            <a:srgbClr val="000000"/>
                          </a:solidFill>
                          <a:effectLst/>
                          <a:latin typeface="Calibri" panose="020F0502020204030204" pitchFamily="34" charset="0"/>
                        </a:rPr>
                        <a:t>24</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233.164.077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233.164.077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40.234.474</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17,3%</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17,3%</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35227164"/>
                  </a:ext>
                </a:extLst>
              </a:tr>
              <a:tr h="112112">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01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Al Sector Privado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425.660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425.660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41169747"/>
                  </a:ext>
                </a:extLst>
              </a:tr>
              <a:tr h="112112">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PRODEMU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425.660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425.660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236864"/>
                  </a:ext>
                </a:extLst>
              </a:tr>
              <a:tr h="112112">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Gobierno Central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131.335.199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131.335.199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37.914.535</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28,9%</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28,9%</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0805497"/>
                  </a:ext>
                </a:extLst>
              </a:tr>
              <a:tr h="112112">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Habilidades para la Vida - JUNAEB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1.022.494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1.022.494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9828685"/>
                  </a:ext>
                </a:extLst>
              </a:tr>
              <a:tr h="112112">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Salud Chile Solidario - Fondo Nacional de Salud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4.247.544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4.247.544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67108651"/>
                  </a:ext>
                </a:extLst>
              </a:tr>
              <a:tr h="112112">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Ayudas Técnicas - SENADIS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1.871.708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1.871.708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2245977"/>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012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de Alimentación - JUNAEB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8.031.425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8.031.425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47900288"/>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 Solidaridad e Inversión Social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19.453.205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19.453.205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9.726.603</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6894207"/>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INTEGRA - Subsecretaría de Educación Parvularia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2.435.833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2.435.833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36323528"/>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Salud Oral - JUNAEB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395.110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395.110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0191461"/>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Proempleo - Subsecretaría del Trabajo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4.347.447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4.347.447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4.347.437</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0232630"/>
                  </a:ext>
                </a:extLst>
              </a:tr>
              <a:tr h="224224">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018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Subvención Educacional Pro-Retención, Ley N° 19.873 - M. de Educación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16.998.205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16.998.205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16.148.295</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95,0%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95,0%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9048750"/>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Educación Media - JUNAEB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1.097.445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1.097.445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548.722</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2544267"/>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021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Subsidio Empleo a la Mujer, Ley N° 20.595 - SENCE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71.434.783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71.434.783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7.143.478</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370961"/>
                  </a:ext>
                </a:extLst>
              </a:tr>
              <a:tr h="119119">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101.403.218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101.403.218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2.319.939</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67361567"/>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Bonificación Ley N° 20.595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44.289.597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44.289.597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77.576</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0,2%</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0,2%</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33245555"/>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335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Habitabilidad Chile Solidario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11.852.074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11.852.074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978.000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8,3%</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8,3%</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81094455"/>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336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Identificación Chile Solidario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254.889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254.889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9032084"/>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337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Bonos Art. 2° Transitorio, Ley N° 19.949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21.684.845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21.684.845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57891306"/>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340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Apoyo Integral al Adulto Mayor Chile Solidario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6.719.942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6.719.942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329.280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1383583"/>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343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Apoyo a Personas en Situación de Calle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4.587.704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4.587.704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5.175</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0,1%</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0,1%</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90347024"/>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344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Apoyo a Familias para el Autoconsumo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3.425.722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3.425.722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437.500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12,8%</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12,8%</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0379542"/>
                  </a:ext>
                </a:extLst>
              </a:tr>
              <a:tr h="112112">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345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Eje (Ley N° 20.595)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2.007.495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2.007.495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231.860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11,5%</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11,5%</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1556294"/>
                  </a:ext>
                </a:extLst>
              </a:tr>
              <a:tr h="224224">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986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Apoyo a Niños(as) y Adolescentes con un Adulto Significativo Privado de Libertad (Ley N° 20.595)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5.631.570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5.631.570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5.965</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0,1%</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0,1%</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3307991"/>
                  </a:ext>
                </a:extLst>
              </a:tr>
              <a:tr h="175175">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Centros para Niños(as) con Cuidadores Principales Temporeras(os)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440.214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440.214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48637983"/>
                  </a:ext>
                </a:extLst>
              </a:tr>
              <a:tr h="224224">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Generación de Microemprendimiento Indígena Urbano Chile Solidario - CONADI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509.166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509.166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254.583</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38642089"/>
                  </a:ext>
                </a:extLst>
              </a:tr>
              <a:tr h="168168">
                <a:tc>
                  <a:txBody>
                    <a:bodyPr/>
                    <a:lstStyle/>
                    <a:p>
                      <a:pPr algn="ctr" fontAlgn="ctr"/>
                      <a:r>
                        <a:rPr lang="es-CL" sz="700" b="1" i="0" u="none" strike="noStrike">
                          <a:solidFill>
                            <a:srgbClr val="000000"/>
                          </a:solidFill>
                          <a:effectLst/>
                          <a:latin typeface="Calibri" panose="020F0502020204030204" pitchFamily="34" charset="0"/>
                        </a:rPr>
                        <a:t>34</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29.307.650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29.306.650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29.307.650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2930765,0%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24058911"/>
                  </a:ext>
                </a:extLst>
              </a:tr>
              <a:tr h="147147">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29.307.650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29.306.650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29.307.650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2930765,0%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100,0%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58112590"/>
                  </a:ext>
                </a:extLst>
              </a:tr>
            </a:tbl>
          </a:graphicData>
        </a:graphic>
      </p:graphicFrame>
    </p:spTree>
    <p:extLst>
      <p:ext uri="{BB962C8B-B14F-4D97-AF65-F5344CB8AC3E}">
        <p14:creationId xmlns:p14="http://schemas.microsoft.com/office/powerpoint/2010/main" val="2169900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dirty="0"/>
          </a:p>
        </p:txBody>
      </p:sp>
      <p:sp>
        <p:nvSpPr>
          <p:cNvPr id="8" name="1 Título"/>
          <p:cNvSpPr txBox="1">
            <a:spLocks/>
          </p:cNvSpPr>
          <p:nvPr/>
        </p:nvSpPr>
        <p:spPr>
          <a:xfrm>
            <a:off x="755576" y="1556791"/>
            <a:ext cx="7860248" cy="35495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endParaRPr lang="es-CL" sz="1200" b="1" i="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id="{43A6AB45-80C7-4A9F-A5EA-19017C6C26F2}"/>
              </a:ext>
            </a:extLst>
          </p:cNvPr>
          <p:cNvSpPr>
            <a:spLocks noGrp="1"/>
          </p:cNvSpPr>
          <p:nvPr>
            <p:ph type="ftr" sz="quarter" idx="11"/>
          </p:nvPr>
        </p:nvSpPr>
        <p:spPr>
          <a:xfrm>
            <a:off x="464251" y="6178872"/>
            <a:ext cx="8225796" cy="35495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09323" y="743798"/>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02. PROGRAMA 01:  FONDO DE SOLIDARIDAD E INVERSIÓN SOCIAL</a:t>
            </a:r>
          </a:p>
        </p:txBody>
      </p:sp>
      <p:graphicFrame>
        <p:nvGraphicFramePr>
          <p:cNvPr id="3" name="Tabla 2">
            <a:extLst>
              <a:ext uri="{FF2B5EF4-FFF2-40B4-BE49-F238E27FC236}">
                <a16:creationId xmlns:a16="http://schemas.microsoft.com/office/drawing/2014/main" id="{EBDBF96D-90B4-4377-B5B2-BBBA7D282D56}"/>
              </a:ext>
            </a:extLst>
          </p:cNvPr>
          <p:cNvGraphicFramePr>
            <a:graphicFrameLocks noGrp="1"/>
          </p:cNvGraphicFramePr>
          <p:nvPr>
            <p:extLst>
              <p:ext uri="{D42A27DB-BD31-4B8C-83A1-F6EECF244321}">
                <p14:modId xmlns:p14="http://schemas.microsoft.com/office/powerpoint/2010/main" val="1232471492"/>
              </p:ext>
            </p:extLst>
          </p:nvPr>
        </p:nvGraphicFramePr>
        <p:xfrm>
          <a:off x="501723" y="1911746"/>
          <a:ext cx="8030714" cy="3936047"/>
        </p:xfrm>
        <a:graphic>
          <a:graphicData uri="http://schemas.openxmlformats.org/drawingml/2006/table">
            <a:tbl>
              <a:tblPr/>
              <a:tblGrid>
                <a:gridCol w="269126">
                  <a:extLst>
                    <a:ext uri="{9D8B030D-6E8A-4147-A177-3AD203B41FA5}">
                      <a16:colId xmlns:a16="http://schemas.microsoft.com/office/drawing/2014/main" val="2111339196"/>
                    </a:ext>
                  </a:extLst>
                </a:gridCol>
                <a:gridCol w="269126">
                  <a:extLst>
                    <a:ext uri="{9D8B030D-6E8A-4147-A177-3AD203B41FA5}">
                      <a16:colId xmlns:a16="http://schemas.microsoft.com/office/drawing/2014/main" val="3172557169"/>
                    </a:ext>
                  </a:extLst>
                </a:gridCol>
                <a:gridCol w="269126">
                  <a:extLst>
                    <a:ext uri="{9D8B030D-6E8A-4147-A177-3AD203B41FA5}">
                      <a16:colId xmlns:a16="http://schemas.microsoft.com/office/drawing/2014/main" val="2216624378"/>
                    </a:ext>
                  </a:extLst>
                </a:gridCol>
                <a:gridCol w="3035739">
                  <a:extLst>
                    <a:ext uri="{9D8B030D-6E8A-4147-A177-3AD203B41FA5}">
                      <a16:colId xmlns:a16="http://schemas.microsoft.com/office/drawing/2014/main" val="3371823803"/>
                    </a:ext>
                  </a:extLst>
                </a:gridCol>
                <a:gridCol w="721257">
                  <a:extLst>
                    <a:ext uri="{9D8B030D-6E8A-4147-A177-3AD203B41FA5}">
                      <a16:colId xmlns:a16="http://schemas.microsoft.com/office/drawing/2014/main" val="2452110648"/>
                    </a:ext>
                  </a:extLst>
                </a:gridCol>
                <a:gridCol w="721257">
                  <a:extLst>
                    <a:ext uri="{9D8B030D-6E8A-4147-A177-3AD203B41FA5}">
                      <a16:colId xmlns:a16="http://schemas.microsoft.com/office/drawing/2014/main" val="3072344261"/>
                    </a:ext>
                  </a:extLst>
                </a:gridCol>
                <a:gridCol w="721257">
                  <a:extLst>
                    <a:ext uri="{9D8B030D-6E8A-4147-A177-3AD203B41FA5}">
                      <a16:colId xmlns:a16="http://schemas.microsoft.com/office/drawing/2014/main" val="1741385919"/>
                    </a:ext>
                  </a:extLst>
                </a:gridCol>
                <a:gridCol w="721257">
                  <a:extLst>
                    <a:ext uri="{9D8B030D-6E8A-4147-A177-3AD203B41FA5}">
                      <a16:colId xmlns:a16="http://schemas.microsoft.com/office/drawing/2014/main" val="911404879"/>
                    </a:ext>
                  </a:extLst>
                </a:gridCol>
                <a:gridCol w="656667">
                  <a:extLst>
                    <a:ext uri="{9D8B030D-6E8A-4147-A177-3AD203B41FA5}">
                      <a16:colId xmlns:a16="http://schemas.microsoft.com/office/drawing/2014/main" val="4245589182"/>
                    </a:ext>
                  </a:extLst>
                </a:gridCol>
                <a:gridCol w="645902">
                  <a:extLst>
                    <a:ext uri="{9D8B030D-6E8A-4147-A177-3AD203B41FA5}">
                      <a16:colId xmlns:a16="http://schemas.microsoft.com/office/drawing/2014/main" val="1838411452"/>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72703285"/>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746259076"/>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87.059.888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87.059.888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18.747.898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50574697"/>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16.671.006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16.671.006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4.298.434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2466447"/>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2.618.769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2.618.769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564.218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69644558"/>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25.082.336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25.082.336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12.483.303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115175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808.090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808.090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820043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Alianzas Público-Privadas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808.090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808.090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606440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24.274.246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24.274.246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12.483.303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57011008"/>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Acompañamiento Psicosocial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11.628.876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11.628.876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6.201.352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9856300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Acompañamiento Sociolaboral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10.905.510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10.905.510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5.891.129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579254"/>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Eje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1.739.860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1.739.860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390.822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4370040"/>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1.019.355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1.019.355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20.749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6343482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51.618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51.618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7997052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26.420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26.420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1.456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106307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494974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262.650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262.650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404272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627.167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627.167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19.293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47669234"/>
                  </a:ext>
                </a:extLst>
              </a:tr>
              <a:tr h="126864">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41.667.422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41.667.422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551.683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399052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40.821.217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40.821.217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490.451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1945339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Emprendimiento y Microfinanzas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28.657.630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28.657.630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309.620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3195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Desarrollo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5.651.380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5.651.380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17.314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7979750"/>
                  </a:ext>
                </a:extLst>
              </a:tr>
              <a:tr h="13479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Empleabilidad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5.659.704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5.659.704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155.779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0538805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Educación Financiera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852.503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852.503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7.738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832748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846.205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846.205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61.232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662029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Intervención en Territorios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846.205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846.205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61.232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82015494"/>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829.511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82951,1%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82951,1%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4258951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829.511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82951,1%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82951,1%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603482774"/>
                  </a:ext>
                </a:extLst>
              </a:tr>
            </a:tbl>
          </a:graphicData>
        </a:graphic>
      </p:graphicFrame>
    </p:spTree>
    <p:extLst>
      <p:ext uri="{BB962C8B-B14F-4D97-AF65-F5344CB8AC3E}">
        <p14:creationId xmlns:p14="http://schemas.microsoft.com/office/powerpoint/2010/main" val="1877542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dirty="0"/>
          </a:p>
        </p:txBody>
      </p:sp>
      <p:sp>
        <p:nvSpPr>
          <p:cNvPr id="8" name="1 Título"/>
          <p:cNvSpPr txBox="1">
            <a:spLocks/>
          </p:cNvSpPr>
          <p:nvPr/>
        </p:nvSpPr>
        <p:spPr>
          <a:xfrm>
            <a:off x="755576" y="1556792"/>
            <a:ext cx="7860248"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endParaRPr lang="es-CL" sz="1200" b="1" i="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id="{A4889FAC-65B0-4D30-B4DE-1165C505814C}"/>
              </a:ext>
            </a:extLst>
          </p:cNvPr>
          <p:cNvSpPr>
            <a:spLocks noGrp="1"/>
          </p:cNvSpPr>
          <p:nvPr>
            <p:ph type="ftr" sz="quarter" idx="11"/>
          </p:nvPr>
        </p:nvSpPr>
        <p:spPr>
          <a:xfrm>
            <a:off x="490100" y="6340129"/>
            <a:ext cx="8225796"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09323" y="743798"/>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05. PROGRAMA 01:  INSTITUTO NACIONAL DE LA JUVENTUD</a:t>
            </a:r>
          </a:p>
        </p:txBody>
      </p:sp>
      <p:graphicFrame>
        <p:nvGraphicFramePr>
          <p:cNvPr id="3" name="Tabla 2">
            <a:extLst>
              <a:ext uri="{FF2B5EF4-FFF2-40B4-BE49-F238E27FC236}">
                <a16:creationId xmlns:a16="http://schemas.microsoft.com/office/drawing/2014/main" id="{FEF3FA1C-1E27-4809-B803-4C2985FFDA44}"/>
              </a:ext>
            </a:extLst>
          </p:cNvPr>
          <p:cNvGraphicFramePr>
            <a:graphicFrameLocks noGrp="1"/>
          </p:cNvGraphicFramePr>
          <p:nvPr>
            <p:extLst>
              <p:ext uri="{D42A27DB-BD31-4B8C-83A1-F6EECF244321}">
                <p14:modId xmlns:p14="http://schemas.microsoft.com/office/powerpoint/2010/main" val="3800342756"/>
              </p:ext>
            </p:extLst>
          </p:nvPr>
        </p:nvGraphicFramePr>
        <p:xfrm>
          <a:off x="628651" y="1839485"/>
          <a:ext cx="7886698" cy="3021557"/>
        </p:xfrm>
        <a:graphic>
          <a:graphicData uri="http://schemas.openxmlformats.org/drawingml/2006/table">
            <a:tbl>
              <a:tblPr/>
              <a:tblGrid>
                <a:gridCol w="262452">
                  <a:extLst>
                    <a:ext uri="{9D8B030D-6E8A-4147-A177-3AD203B41FA5}">
                      <a16:colId xmlns:a16="http://schemas.microsoft.com/office/drawing/2014/main" val="2673974459"/>
                    </a:ext>
                  </a:extLst>
                </a:gridCol>
                <a:gridCol w="262452">
                  <a:extLst>
                    <a:ext uri="{9D8B030D-6E8A-4147-A177-3AD203B41FA5}">
                      <a16:colId xmlns:a16="http://schemas.microsoft.com/office/drawing/2014/main" val="4131195907"/>
                    </a:ext>
                  </a:extLst>
                </a:gridCol>
                <a:gridCol w="262452">
                  <a:extLst>
                    <a:ext uri="{9D8B030D-6E8A-4147-A177-3AD203B41FA5}">
                      <a16:colId xmlns:a16="http://schemas.microsoft.com/office/drawing/2014/main" val="3171302008"/>
                    </a:ext>
                  </a:extLst>
                </a:gridCol>
                <a:gridCol w="3015580">
                  <a:extLst>
                    <a:ext uri="{9D8B030D-6E8A-4147-A177-3AD203B41FA5}">
                      <a16:colId xmlns:a16="http://schemas.microsoft.com/office/drawing/2014/main" val="3565997744"/>
                    </a:ext>
                  </a:extLst>
                </a:gridCol>
                <a:gridCol w="703373">
                  <a:extLst>
                    <a:ext uri="{9D8B030D-6E8A-4147-A177-3AD203B41FA5}">
                      <a16:colId xmlns:a16="http://schemas.microsoft.com/office/drawing/2014/main" val="1627744980"/>
                    </a:ext>
                  </a:extLst>
                </a:gridCol>
                <a:gridCol w="703373">
                  <a:extLst>
                    <a:ext uri="{9D8B030D-6E8A-4147-A177-3AD203B41FA5}">
                      <a16:colId xmlns:a16="http://schemas.microsoft.com/office/drawing/2014/main" val="1986191889"/>
                    </a:ext>
                  </a:extLst>
                </a:gridCol>
                <a:gridCol w="703373">
                  <a:extLst>
                    <a:ext uri="{9D8B030D-6E8A-4147-A177-3AD203B41FA5}">
                      <a16:colId xmlns:a16="http://schemas.microsoft.com/office/drawing/2014/main" val="3060387392"/>
                    </a:ext>
                  </a:extLst>
                </a:gridCol>
                <a:gridCol w="703373">
                  <a:extLst>
                    <a:ext uri="{9D8B030D-6E8A-4147-A177-3AD203B41FA5}">
                      <a16:colId xmlns:a16="http://schemas.microsoft.com/office/drawing/2014/main" val="1040220365"/>
                    </a:ext>
                  </a:extLst>
                </a:gridCol>
                <a:gridCol w="640384">
                  <a:extLst>
                    <a:ext uri="{9D8B030D-6E8A-4147-A177-3AD203B41FA5}">
                      <a16:colId xmlns:a16="http://schemas.microsoft.com/office/drawing/2014/main" val="1274138518"/>
                    </a:ext>
                  </a:extLst>
                </a:gridCol>
                <a:gridCol w="629886">
                  <a:extLst>
                    <a:ext uri="{9D8B030D-6E8A-4147-A177-3AD203B41FA5}">
                      <a16:colId xmlns:a16="http://schemas.microsoft.com/office/drawing/2014/main" val="2775096900"/>
                    </a:ext>
                  </a:extLst>
                </a:gridCol>
              </a:tblGrid>
              <a:tr h="126019">
                <a:tc>
                  <a:txBody>
                    <a:bodyPr/>
                    <a:lstStyle/>
                    <a:p>
                      <a:pPr algn="l" fontAlgn="ctr"/>
                      <a:r>
                        <a:rPr lang="es-CL" sz="800" b="1" i="0" u="none" strike="noStrike">
                          <a:solidFill>
                            <a:srgbClr val="FFFFFF"/>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876" marR="7876" marT="787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876" marR="7876" marT="787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876" marR="7876" marT="7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876" marR="7876" marT="7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46686496"/>
                  </a:ext>
                </a:extLst>
              </a:tr>
              <a:tr h="385934">
                <a:tc>
                  <a:txBody>
                    <a:bodyPr/>
                    <a:lstStyle/>
                    <a:p>
                      <a:pPr algn="l" fontAlgn="ctr"/>
                      <a:r>
                        <a:rPr lang="es-CL" sz="800" b="1" i="0" u="none" strike="noStrike">
                          <a:solidFill>
                            <a:srgbClr val="FFFFFF"/>
                          </a:solidFill>
                          <a:effectLst/>
                          <a:latin typeface="Calibri" panose="020F0502020204030204" pitchFamily="34" charset="0"/>
                        </a:rPr>
                        <a:t>Subt.</a:t>
                      </a:r>
                    </a:p>
                  </a:txBody>
                  <a:tcPr marL="7876" marR="7876" marT="787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876" marR="7876" marT="787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876" marR="7876" marT="787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876" marR="7876" marT="787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876" marR="7876" marT="787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876" marR="7876" marT="787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876" marR="7876" marT="787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876" marR="7876" marT="787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876" marR="7876" marT="787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876" marR="7876" marT="787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571140468"/>
                  </a:ext>
                </a:extLst>
              </a:tr>
              <a:tr h="165400">
                <a:tc>
                  <a:txBody>
                    <a:bodyPr/>
                    <a:lstStyle/>
                    <a:p>
                      <a:pPr algn="l"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8.463.108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8.568.383 </a:t>
                      </a:r>
                    </a:p>
                  </a:txBody>
                  <a:tcPr marL="7876" marR="7876" marT="7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105.275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2.038.353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24,1%</a:t>
                      </a:r>
                    </a:p>
                  </a:txBody>
                  <a:tcPr marL="7876" marR="7876" marT="7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23,8%</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2120494"/>
                  </a:ext>
                </a:extLst>
              </a:tr>
              <a:tr h="126019">
                <a:tc>
                  <a:txBody>
                    <a:bodyPr/>
                    <a:lstStyle/>
                    <a:p>
                      <a:pPr algn="ctr" fontAlgn="ctr"/>
                      <a:r>
                        <a:rPr lang="es-CL" sz="800" b="1" i="0" u="none" strike="noStrike">
                          <a:solidFill>
                            <a:srgbClr val="000000"/>
                          </a:solidFill>
                          <a:effectLst/>
                          <a:latin typeface="Calibri" panose="020F0502020204030204" pitchFamily="34" charset="0"/>
                        </a:rPr>
                        <a:t>21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3.871.501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3.871.501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941.350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24,3%</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24,3%</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9371317"/>
                  </a:ext>
                </a:extLst>
              </a:tr>
              <a:tr h="126019">
                <a:tc>
                  <a:txBody>
                    <a:bodyPr/>
                    <a:lstStyle/>
                    <a:p>
                      <a:pPr algn="ctr" fontAlgn="ctr"/>
                      <a:r>
                        <a:rPr lang="es-CL" sz="800" b="1" i="0" u="none" strike="noStrike">
                          <a:solidFill>
                            <a:srgbClr val="000000"/>
                          </a:solidFill>
                          <a:effectLst/>
                          <a:latin typeface="Calibri" panose="020F0502020204030204" pitchFamily="34" charset="0"/>
                        </a:rPr>
                        <a:t>22</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767.055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767.055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144.673</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18,9%</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18,9%</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35444573"/>
                  </a:ext>
                </a:extLst>
              </a:tr>
              <a:tr h="126019">
                <a:tc>
                  <a:txBody>
                    <a:bodyPr/>
                    <a:lstStyle/>
                    <a:p>
                      <a:pPr algn="ctr" fontAlgn="ctr"/>
                      <a:r>
                        <a:rPr lang="es-CL" sz="800" b="1" i="0" u="none" strike="noStrike">
                          <a:solidFill>
                            <a:srgbClr val="000000"/>
                          </a:solidFill>
                          <a:effectLst/>
                          <a:latin typeface="Calibri" panose="020F0502020204030204" pitchFamily="34" charset="0"/>
                        </a:rPr>
                        <a:t>24</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3.757.116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3.757.116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843.670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22,5%</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22,5%</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80295662"/>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3.728.359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3.728.359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843.670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22,6%</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22,6%</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1685995"/>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010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Promoción de la Asociatividad y la Ciudadanía Juvenil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1.005.467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1.005.467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298.070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29,6%</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29,6%</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75239244"/>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012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Empoderamiento e Inclusión de Jóvenes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196.504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196.504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70.060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35,7%</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35,7%</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44252180"/>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614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Observatorio de Juventud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220.943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220.943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54.336</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24,6%</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24,6%</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2907735"/>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618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Servicio Joven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2.305.445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2.305.445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421.204</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18,3%</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18,3%</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54112371"/>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28.757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28.757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8764495"/>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Organización Iberoamericana de la Juventud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28.757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28.757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46987721"/>
                  </a:ext>
                </a:extLst>
              </a:tr>
              <a:tr h="126019">
                <a:tc>
                  <a:txBody>
                    <a:bodyPr/>
                    <a:lstStyle/>
                    <a:p>
                      <a:pPr algn="ctr" fontAlgn="ctr"/>
                      <a:r>
                        <a:rPr lang="es-CL" sz="800" b="1" i="0" u="none" strike="noStrike">
                          <a:solidFill>
                            <a:srgbClr val="000000"/>
                          </a:solidFill>
                          <a:effectLst/>
                          <a:latin typeface="Calibri" panose="020F0502020204030204" pitchFamily="34" charset="0"/>
                        </a:rPr>
                        <a:t>29</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65.436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65.436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1.519</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8765767"/>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20.559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20.559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18119628"/>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4.114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4.114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1.268</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30,8%</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30,8%</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019126"/>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8.663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8.663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34690638"/>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23.651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23.651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3727295"/>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8.449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8.449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20686844"/>
                  </a:ext>
                </a:extLst>
              </a:tr>
              <a:tr h="126019">
                <a:tc>
                  <a:txBody>
                    <a:bodyPr/>
                    <a:lstStyle/>
                    <a:p>
                      <a:pPr algn="ctr" fontAlgn="ctr"/>
                      <a:r>
                        <a:rPr lang="es-CL" sz="800" b="1" i="0" u="none" strike="noStrike">
                          <a:solidFill>
                            <a:srgbClr val="000000"/>
                          </a:solidFill>
                          <a:effectLst/>
                          <a:latin typeface="Calibri" panose="020F0502020204030204" pitchFamily="34" charset="0"/>
                        </a:rPr>
                        <a:t>34</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2.000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107.275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105.275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107.141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5357,1%</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99,9%</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90603390"/>
                  </a:ext>
                </a:extLst>
              </a:tr>
              <a:tr h="133895">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2.000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107.275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105.275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107.141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5357,1%</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99,9%</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51012938"/>
                  </a:ext>
                </a:extLst>
              </a:tr>
            </a:tbl>
          </a:graphicData>
        </a:graphic>
      </p:graphicFrame>
    </p:spTree>
    <p:extLst>
      <p:ext uri="{BB962C8B-B14F-4D97-AF65-F5344CB8AC3E}">
        <p14:creationId xmlns:p14="http://schemas.microsoft.com/office/powerpoint/2010/main" val="1784479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8" name="1 Título"/>
          <p:cNvSpPr txBox="1">
            <a:spLocks/>
          </p:cNvSpPr>
          <p:nvPr/>
        </p:nvSpPr>
        <p:spPr>
          <a:xfrm>
            <a:off x="755576" y="1628799"/>
            <a:ext cx="7860248" cy="30580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r>
              <a:rPr lang="es-CL" sz="1200" b="1" i="1" dirty="0">
                <a:latin typeface="+mn-lt"/>
                <a:ea typeface="Verdana" pitchFamily="34" charset="0"/>
                <a:cs typeface="Verdana" pitchFamily="34" charset="0"/>
              </a:rPr>
              <a:t>… 1 de 2</a:t>
            </a:r>
          </a:p>
        </p:txBody>
      </p:sp>
      <p:sp>
        <p:nvSpPr>
          <p:cNvPr id="7" name="3 Marcador de pie de página">
            <a:extLst>
              <a:ext uri="{FF2B5EF4-FFF2-40B4-BE49-F238E27FC236}">
                <a16:creationId xmlns:a16="http://schemas.microsoft.com/office/drawing/2014/main" id="{7C0A706D-C8BC-47F8-A45C-FF9587BFECC1}"/>
              </a:ext>
            </a:extLst>
          </p:cNvPr>
          <p:cNvSpPr>
            <a:spLocks noGrp="1"/>
          </p:cNvSpPr>
          <p:nvPr>
            <p:ph type="ftr" sz="quarter" idx="11"/>
          </p:nvPr>
        </p:nvSpPr>
        <p:spPr>
          <a:xfrm>
            <a:off x="572802"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09323" y="620687"/>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06. PROGRAMA 01:  CORPORACIÓN NACIONAL DE DESARROLLO INDÍGENA</a:t>
            </a:r>
          </a:p>
        </p:txBody>
      </p:sp>
      <p:graphicFrame>
        <p:nvGraphicFramePr>
          <p:cNvPr id="2" name="Tabla 1">
            <a:extLst>
              <a:ext uri="{FF2B5EF4-FFF2-40B4-BE49-F238E27FC236}">
                <a16:creationId xmlns:a16="http://schemas.microsoft.com/office/drawing/2014/main" id="{17DC766D-47AC-4E59-9F52-9B3016977081}"/>
              </a:ext>
            </a:extLst>
          </p:cNvPr>
          <p:cNvGraphicFramePr>
            <a:graphicFrameLocks noGrp="1"/>
          </p:cNvGraphicFramePr>
          <p:nvPr>
            <p:extLst>
              <p:ext uri="{D42A27DB-BD31-4B8C-83A1-F6EECF244321}">
                <p14:modId xmlns:p14="http://schemas.microsoft.com/office/powerpoint/2010/main" val="2503235147"/>
              </p:ext>
            </p:extLst>
          </p:nvPr>
        </p:nvGraphicFramePr>
        <p:xfrm>
          <a:off x="528176" y="1934606"/>
          <a:ext cx="7886701" cy="3708165"/>
        </p:xfrm>
        <a:graphic>
          <a:graphicData uri="http://schemas.openxmlformats.org/drawingml/2006/table">
            <a:tbl>
              <a:tblPr/>
              <a:tblGrid>
                <a:gridCol w="259773">
                  <a:extLst>
                    <a:ext uri="{9D8B030D-6E8A-4147-A177-3AD203B41FA5}">
                      <a16:colId xmlns:a16="http://schemas.microsoft.com/office/drawing/2014/main" val="2561220394"/>
                    </a:ext>
                  </a:extLst>
                </a:gridCol>
                <a:gridCol w="259773">
                  <a:extLst>
                    <a:ext uri="{9D8B030D-6E8A-4147-A177-3AD203B41FA5}">
                      <a16:colId xmlns:a16="http://schemas.microsoft.com/office/drawing/2014/main" val="1426120911"/>
                    </a:ext>
                  </a:extLst>
                </a:gridCol>
                <a:gridCol w="259773">
                  <a:extLst>
                    <a:ext uri="{9D8B030D-6E8A-4147-A177-3AD203B41FA5}">
                      <a16:colId xmlns:a16="http://schemas.microsoft.com/office/drawing/2014/main" val="1678622964"/>
                    </a:ext>
                  </a:extLst>
                </a:gridCol>
                <a:gridCol w="3065318">
                  <a:extLst>
                    <a:ext uri="{9D8B030D-6E8A-4147-A177-3AD203B41FA5}">
                      <a16:colId xmlns:a16="http://schemas.microsoft.com/office/drawing/2014/main" val="2776853832"/>
                    </a:ext>
                  </a:extLst>
                </a:gridCol>
                <a:gridCol w="696191">
                  <a:extLst>
                    <a:ext uri="{9D8B030D-6E8A-4147-A177-3AD203B41FA5}">
                      <a16:colId xmlns:a16="http://schemas.microsoft.com/office/drawing/2014/main" val="1041631013"/>
                    </a:ext>
                  </a:extLst>
                </a:gridCol>
                <a:gridCol w="696191">
                  <a:extLst>
                    <a:ext uri="{9D8B030D-6E8A-4147-A177-3AD203B41FA5}">
                      <a16:colId xmlns:a16="http://schemas.microsoft.com/office/drawing/2014/main" val="2604945509"/>
                    </a:ext>
                  </a:extLst>
                </a:gridCol>
                <a:gridCol w="696191">
                  <a:extLst>
                    <a:ext uri="{9D8B030D-6E8A-4147-A177-3AD203B41FA5}">
                      <a16:colId xmlns:a16="http://schemas.microsoft.com/office/drawing/2014/main" val="964759831"/>
                    </a:ext>
                  </a:extLst>
                </a:gridCol>
                <a:gridCol w="696191">
                  <a:extLst>
                    <a:ext uri="{9D8B030D-6E8A-4147-A177-3AD203B41FA5}">
                      <a16:colId xmlns:a16="http://schemas.microsoft.com/office/drawing/2014/main" val="1578519370"/>
                    </a:ext>
                  </a:extLst>
                </a:gridCol>
                <a:gridCol w="633845">
                  <a:extLst>
                    <a:ext uri="{9D8B030D-6E8A-4147-A177-3AD203B41FA5}">
                      <a16:colId xmlns:a16="http://schemas.microsoft.com/office/drawing/2014/main" val="3921119795"/>
                    </a:ext>
                  </a:extLst>
                </a:gridCol>
                <a:gridCol w="623455">
                  <a:extLst>
                    <a:ext uri="{9D8B030D-6E8A-4147-A177-3AD203B41FA5}">
                      <a16:colId xmlns:a16="http://schemas.microsoft.com/office/drawing/2014/main" val="4268474102"/>
                    </a:ext>
                  </a:extLst>
                </a:gridCol>
              </a:tblGrid>
              <a:tr h="124691">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793" marR="7793" marT="77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793" marR="7793" marT="77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791860127"/>
                  </a:ext>
                </a:extLst>
              </a:tr>
              <a:tr h="381866">
                <a:tc>
                  <a:txBody>
                    <a:bodyPr/>
                    <a:lstStyle/>
                    <a:p>
                      <a:pPr algn="l" fontAlgn="ctr"/>
                      <a:r>
                        <a:rPr lang="es-CL" sz="800" b="1" i="0" u="none" strike="noStrike">
                          <a:solidFill>
                            <a:srgbClr val="FFFFFF"/>
                          </a:solidFill>
                          <a:effectLst/>
                          <a:latin typeface="Calibri" panose="020F0502020204030204" pitchFamily="34" charset="0"/>
                        </a:rPr>
                        <a:t>Subt.</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793" marR="7793" marT="779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793" marR="7793" marT="779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793" marR="7793" marT="779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793" marR="7793" marT="779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88590815"/>
                  </a:ext>
                </a:extLst>
              </a:tr>
              <a:tr h="163657">
                <a:tc>
                  <a:txBody>
                    <a:bodyPr/>
                    <a:lstStyle/>
                    <a:p>
                      <a:pPr algn="l"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128.023.644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128.023.644 </a:t>
                      </a:r>
                    </a:p>
                  </a:txBody>
                  <a:tcPr marL="7793" marR="7793" marT="77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47.735.230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7793" marR="7793" marT="77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2863530"/>
                  </a:ext>
                </a:extLst>
              </a:tr>
              <a:tr h="124691">
                <a:tc>
                  <a:txBody>
                    <a:bodyPr/>
                    <a:lstStyle/>
                    <a:p>
                      <a:pPr algn="ctr" fontAlgn="ctr"/>
                      <a:r>
                        <a:rPr lang="es-CL" sz="800" b="1" i="0" u="none" strike="noStrike">
                          <a:solidFill>
                            <a:srgbClr val="000000"/>
                          </a:solidFill>
                          <a:effectLst/>
                          <a:latin typeface="Calibri" panose="020F0502020204030204" pitchFamily="34" charset="0"/>
                        </a:rPr>
                        <a:t>21</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10.155.085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10.155.085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2.733.657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26,9%</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26,9%</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729875"/>
                  </a:ext>
                </a:extLst>
              </a:tr>
              <a:tr h="124691">
                <a:tc>
                  <a:txBody>
                    <a:bodyPr/>
                    <a:lstStyle/>
                    <a:p>
                      <a:pPr algn="ctr" fontAlgn="ctr"/>
                      <a:r>
                        <a:rPr lang="es-CL" sz="800" b="1" i="0" u="none" strike="noStrike">
                          <a:solidFill>
                            <a:srgbClr val="000000"/>
                          </a:solidFill>
                          <a:effectLst/>
                          <a:latin typeface="Calibri" panose="020F0502020204030204" pitchFamily="34" charset="0"/>
                        </a:rPr>
                        <a:t>22</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1.484.745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1.484.745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266.725</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9121358"/>
                  </a:ext>
                </a:extLst>
              </a:tr>
              <a:tr h="124691">
                <a:tc>
                  <a:txBody>
                    <a:bodyPr/>
                    <a:lstStyle/>
                    <a:p>
                      <a:pPr algn="ctr" fontAlgn="ctr"/>
                      <a:r>
                        <a:rPr lang="es-CL" sz="800" b="1" i="0" u="none" strike="noStrike">
                          <a:solidFill>
                            <a:srgbClr val="000000"/>
                          </a:solidFill>
                          <a:effectLst/>
                          <a:latin typeface="Calibri" panose="020F0502020204030204" pitchFamily="34" charset="0"/>
                        </a:rPr>
                        <a:t>24</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19.928.791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19.928.791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4.326.657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21,7%</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21,7%</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9966706"/>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12.921.768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12.921.768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148.130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93338571"/>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576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Desarrollo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9.352.577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9.352.577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51.382</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70892391"/>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579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Cultura y Educación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2.191.614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2.191.614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12.600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93315507"/>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Protección del Medio Ambiente y Recursos Naturales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64.832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64.832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02558337"/>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Consulta a los Pueblos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1.048.376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1.048.376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84.148</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33265858"/>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600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Turismo y Pueblos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264.369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264.369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65190532"/>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dirty="0">
                          <a:solidFill>
                            <a:srgbClr val="000000"/>
                          </a:solidFill>
                          <a:effectLst/>
                          <a:latin typeface="Calibri" panose="020F0502020204030204" pitchFamily="34" charset="0"/>
                        </a:rPr>
                        <a:t>Al Gobierno Central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5.117.242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5.117.242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4.099.807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80,1%</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80,1%</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68321370"/>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Instituto de Desarrollo Agropecuario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4.099.807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4.099.807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4.099.807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0784011"/>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Bienes Nacionales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584.163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584.163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0865581"/>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Corporación de Fomento de la Producción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433.272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433.272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1562857"/>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1.889.781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1.889.781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78.720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6560099"/>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887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Turismo y Pueblos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416.905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416.905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0859455"/>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888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 la Protección Ambiental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214.243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214.243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05822849"/>
                  </a:ext>
                </a:extLst>
              </a:tr>
              <a:tr h="179243">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889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Instrumentos Cofinanciados de Apoyo al Fondo de Desarrollo Indígena</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569.485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569.485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72.000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3619184"/>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Fondo de Cultura y Educación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689.148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689.148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6.720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22692442"/>
                  </a:ext>
                </a:extLst>
              </a:tr>
              <a:tr h="124691">
                <a:tc>
                  <a:txBody>
                    <a:bodyPr/>
                    <a:lstStyle/>
                    <a:p>
                      <a:pPr algn="ctr" fontAlgn="ctr"/>
                      <a:r>
                        <a:rPr lang="es-CL" sz="800" b="1" i="0" u="none" strike="noStrike">
                          <a:solidFill>
                            <a:srgbClr val="000000"/>
                          </a:solidFill>
                          <a:effectLst/>
                          <a:latin typeface="Calibri" panose="020F0502020204030204" pitchFamily="34" charset="0"/>
                        </a:rPr>
                        <a:t>29</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103.272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103.272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2.100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6189108"/>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17.968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17.968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5072055"/>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7.737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7.737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4477858"/>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36.483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36.483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2155349"/>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41.084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41.084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4,9%</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90109193"/>
                  </a:ext>
                </a:extLst>
              </a:tr>
            </a:tbl>
          </a:graphicData>
        </a:graphic>
      </p:graphicFrame>
    </p:spTree>
    <p:extLst>
      <p:ext uri="{BB962C8B-B14F-4D97-AF65-F5344CB8AC3E}">
        <p14:creationId xmlns:p14="http://schemas.microsoft.com/office/powerpoint/2010/main" val="2710549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8" name="1 Título"/>
          <p:cNvSpPr txBox="1">
            <a:spLocks/>
          </p:cNvSpPr>
          <p:nvPr/>
        </p:nvSpPr>
        <p:spPr>
          <a:xfrm>
            <a:off x="683568" y="1628800"/>
            <a:ext cx="7932256" cy="3090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r>
              <a:rPr lang="es-CL" sz="1200" b="1" i="1" dirty="0">
                <a:latin typeface="+mn-lt"/>
                <a:ea typeface="Verdana" pitchFamily="34" charset="0"/>
                <a:cs typeface="Verdana" pitchFamily="34" charset="0"/>
              </a:rPr>
              <a:t>… 2 de 2</a:t>
            </a:r>
          </a:p>
        </p:txBody>
      </p:sp>
      <p:sp>
        <p:nvSpPr>
          <p:cNvPr id="7" name="3 Marcador de pie de página">
            <a:extLst>
              <a:ext uri="{FF2B5EF4-FFF2-40B4-BE49-F238E27FC236}">
                <a16:creationId xmlns:a16="http://schemas.microsoft.com/office/drawing/2014/main" id="{9FDE14D4-2059-4443-A311-81834BE015AF}"/>
              </a:ext>
            </a:extLst>
          </p:cNvPr>
          <p:cNvSpPr>
            <a:spLocks noGrp="1"/>
          </p:cNvSpPr>
          <p:nvPr>
            <p:ph type="ftr" sz="quarter" idx="11"/>
          </p:nvPr>
        </p:nvSpPr>
        <p:spPr>
          <a:xfrm>
            <a:off x="536798" y="6356349"/>
            <a:ext cx="8225796"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09323" y="620687"/>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06. PROGRAMA 01:  CORPORACIÓN NACIONAL DE DESARROLLO INDÍGENA</a:t>
            </a:r>
          </a:p>
        </p:txBody>
      </p:sp>
      <p:graphicFrame>
        <p:nvGraphicFramePr>
          <p:cNvPr id="3" name="Tabla 2">
            <a:extLst>
              <a:ext uri="{FF2B5EF4-FFF2-40B4-BE49-F238E27FC236}">
                <a16:creationId xmlns:a16="http://schemas.microsoft.com/office/drawing/2014/main" id="{BE9B2D6F-B5D4-4CDA-BBA5-0C6B5FB6737A}"/>
              </a:ext>
            </a:extLst>
          </p:cNvPr>
          <p:cNvGraphicFramePr>
            <a:graphicFrameLocks noGrp="1"/>
          </p:cNvGraphicFramePr>
          <p:nvPr>
            <p:extLst>
              <p:ext uri="{D42A27DB-BD31-4B8C-83A1-F6EECF244321}">
                <p14:modId xmlns:p14="http://schemas.microsoft.com/office/powerpoint/2010/main" val="3947073049"/>
              </p:ext>
            </p:extLst>
          </p:nvPr>
        </p:nvGraphicFramePr>
        <p:xfrm>
          <a:off x="536798" y="1997075"/>
          <a:ext cx="7886701" cy="2319768"/>
        </p:xfrm>
        <a:graphic>
          <a:graphicData uri="http://schemas.openxmlformats.org/drawingml/2006/table">
            <a:tbl>
              <a:tblPr/>
              <a:tblGrid>
                <a:gridCol w="259773">
                  <a:extLst>
                    <a:ext uri="{9D8B030D-6E8A-4147-A177-3AD203B41FA5}">
                      <a16:colId xmlns:a16="http://schemas.microsoft.com/office/drawing/2014/main" val="1509977371"/>
                    </a:ext>
                  </a:extLst>
                </a:gridCol>
                <a:gridCol w="259773">
                  <a:extLst>
                    <a:ext uri="{9D8B030D-6E8A-4147-A177-3AD203B41FA5}">
                      <a16:colId xmlns:a16="http://schemas.microsoft.com/office/drawing/2014/main" val="3998420757"/>
                    </a:ext>
                  </a:extLst>
                </a:gridCol>
                <a:gridCol w="259773">
                  <a:extLst>
                    <a:ext uri="{9D8B030D-6E8A-4147-A177-3AD203B41FA5}">
                      <a16:colId xmlns:a16="http://schemas.microsoft.com/office/drawing/2014/main" val="886122750"/>
                    </a:ext>
                  </a:extLst>
                </a:gridCol>
                <a:gridCol w="3065318">
                  <a:extLst>
                    <a:ext uri="{9D8B030D-6E8A-4147-A177-3AD203B41FA5}">
                      <a16:colId xmlns:a16="http://schemas.microsoft.com/office/drawing/2014/main" val="2754884626"/>
                    </a:ext>
                  </a:extLst>
                </a:gridCol>
                <a:gridCol w="696191">
                  <a:extLst>
                    <a:ext uri="{9D8B030D-6E8A-4147-A177-3AD203B41FA5}">
                      <a16:colId xmlns:a16="http://schemas.microsoft.com/office/drawing/2014/main" val="2841960614"/>
                    </a:ext>
                  </a:extLst>
                </a:gridCol>
                <a:gridCol w="696191">
                  <a:extLst>
                    <a:ext uri="{9D8B030D-6E8A-4147-A177-3AD203B41FA5}">
                      <a16:colId xmlns:a16="http://schemas.microsoft.com/office/drawing/2014/main" val="451240779"/>
                    </a:ext>
                  </a:extLst>
                </a:gridCol>
                <a:gridCol w="696191">
                  <a:extLst>
                    <a:ext uri="{9D8B030D-6E8A-4147-A177-3AD203B41FA5}">
                      <a16:colId xmlns:a16="http://schemas.microsoft.com/office/drawing/2014/main" val="2506259953"/>
                    </a:ext>
                  </a:extLst>
                </a:gridCol>
                <a:gridCol w="696191">
                  <a:extLst>
                    <a:ext uri="{9D8B030D-6E8A-4147-A177-3AD203B41FA5}">
                      <a16:colId xmlns:a16="http://schemas.microsoft.com/office/drawing/2014/main" val="33348596"/>
                    </a:ext>
                  </a:extLst>
                </a:gridCol>
                <a:gridCol w="633845">
                  <a:extLst>
                    <a:ext uri="{9D8B030D-6E8A-4147-A177-3AD203B41FA5}">
                      <a16:colId xmlns:a16="http://schemas.microsoft.com/office/drawing/2014/main" val="605719629"/>
                    </a:ext>
                  </a:extLst>
                </a:gridCol>
                <a:gridCol w="623455">
                  <a:extLst>
                    <a:ext uri="{9D8B030D-6E8A-4147-A177-3AD203B41FA5}">
                      <a16:colId xmlns:a16="http://schemas.microsoft.com/office/drawing/2014/main" val="3771001535"/>
                    </a:ext>
                  </a:extLst>
                </a:gridCol>
              </a:tblGrid>
              <a:tr h="120015">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793" marR="7793" marT="77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793" marR="7793" marT="77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224054936"/>
                  </a:ext>
                </a:extLst>
              </a:tr>
              <a:tr h="374073">
                <a:tc>
                  <a:txBody>
                    <a:bodyPr/>
                    <a:lstStyle/>
                    <a:p>
                      <a:pPr algn="l" fontAlgn="ctr"/>
                      <a:r>
                        <a:rPr lang="es-CL" sz="800" b="1" i="0" u="none" strike="noStrike">
                          <a:solidFill>
                            <a:srgbClr val="FFFFFF"/>
                          </a:solidFill>
                          <a:effectLst/>
                          <a:latin typeface="Calibri" panose="020F0502020204030204" pitchFamily="34" charset="0"/>
                        </a:rPr>
                        <a:t>Subt.</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793" marR="7793" marT="779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793" marR="7793" marT="779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793" marR="7793" marT="779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793" marR="7793" marT="779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552977846"/>
                  </a:ext>
                </a:extLst>
              </a:tr>
              <a:tr h="124691">
                <a:tc>
                  <a:txBody>
                    <a:bodyPr/>
                    <a:lstStyle/>
                    <a:p>
                      <a:pPr algn="ctr" fontAlgn="ctr"/>
                      <a:r>
                        <a:rPr lang="es-CL" sz="800" b="1" i="0" u="none" strike="noStrike">
                          <a:solidFill>
                            <a:srgbClr val="000000"/>
                          </a:solidFill>
                          <a:effectLst/>
                          <a:latin typeface="Calibri" panose="020F0502020204030204" pitchFamily="34" charset="0"/>
                        </a:rPr>
                        <a:t>33</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92.075.752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90.375.555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-1.700.197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8.208.110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8,9%</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78051185"/>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81.182.687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79.482.490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-1.700.197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3.330.298</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7342551"/>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Tierras y Aguas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74.310.950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72.610.753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-1.700.197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2.841.850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07609148"/>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Asociados de Administración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1.115.120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1.115.120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188.898</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16,9%</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16,9%</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078105"/>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Chile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5.756.617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5.756.617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299.550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52378179"/>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3.703.137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3.703.137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3.703.137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183353"/>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Instituto de Desarrollo Agropecuario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3.703.137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3.703.137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3.703.137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4648176"/>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7.189.928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7.189.928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1.174.675</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8226940"/>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Fondo de Tierras y Aguas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7.189.928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7.189.928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1.174.675</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2876120"/>
                  </a:ext>
                </a:extLst>
              </a:tr>
              <a:tr h="124691">
                <a:tc>
                  <a:txBody>
                    <a:bodyPr/>
                    <a:lstStyle/>
                    <a:p>
                      <a:pPr algn="ctr" fontAlgn="ctr"/>
                      <a:r>
                        <a:rPr lang="es-CL" sz="800" b="1" i="0" u="none" strike="noStrike">
                          <a:solidFill>
                            <a:srgbClr val="000000"/>
                          </a:solidFill>
                          <a:effectLst/>
                          <a:latin typeface="Calibri" panose="020F0502020204030204" pitchFamily="34" charset="0"/>
                        </a:rPr>
                        <a:t>34</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4.275.999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4.275.999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32.197.981</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753,0%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753,0%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28753441"/>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Externa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3.626.274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3.626.274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1.914.910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52,8%</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52,8%</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9777652"/>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Externa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647.725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647.725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366.768</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56,6%</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56,6%</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61786418"/>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2.000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29.916.303</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1495815,2%</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1495815,2%</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0066571"/>
                  </a:ext>
                </a:extLst>
              </a:tr>
              <a:tr h="124691">
                <a:tc>
                  <a:txBody>
                    <a:bodyPr/>
                    <a:lstStyle/>
                    <a:p>
                      <a:pPr algn="ctr" fontAlgn="ctr"/>
                      <a:r>
                        <a:rPr lang="es-CL" sz="800" b="0" i="0" u="none" strike="noStrike">
                          <a:solidFill>
                            <a:srgbClr val="000000"/>
                          </a:solidFill>
                          <a:effectLst/>
                          <a:latin typeface="Calibri" panose="020F0502020204030204" pitchFamily="34" charset="0"/>
                        </a:rPr>
                        <a:t>35</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SALDO FINAL DE CAJA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1.700.197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1.700.197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862793768"/>
                  </a:ext>
                </a:extLst>
              </a:tr>
            </a:tbl>
          </a:graphicData>
        </a:graphic>
      </p:graphicFrame>
    </p:spTree>
    <p:extLst>
      <p:ext uri="{BB962C8B-B14F-4D97-AF65-F5344CB8AC3E}">
        <p14:creationId xmlns:p14="http://schemas.microsoft.com/office/powerpoint/2010/main" val="1846026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8" name="1 Título"/>
          <p:cNvSpPr txBox="1">
            <a:spLocks/>
          </p:cNvSpPr>
          <p:nvPr/>
        </p:nvSpPr>
        <p:spPr>
          <a:xfrm>
            <a:off x="755576" y="1556792"/>
            <a:ext cx="7860248" cy="32103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endParaRPr lang="es-CL" sz="1200" b="1" i="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id="{95A74C45-2E92-4835-98EE-B539A9AE9AA7}"/>
              </a:ext>
            </a:extLst>
          </p:cNvPr>
          <p:cNvSpPr>
            <a:spLocks noGrp="1"/>
          </p:cNvSpPr>
          <p:nvPr>
            <p:ph type="ftr" sz="quarter" idx="11"/>
          </p:nvPr>
        </p:nvSpPr>
        <p:spPr>
          <a:xfrm>
            <a:off x="500062" y="6309320"/>
            <a:ext cx="8225796"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09323" y="743798"/>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07. PROGRAMA 01:  SERVICIO NACIONAL DE LA DISCAPACIDAD</a:t>
            </a:r>
          </a:p>
        </p:txBody>
      </p:sp>
      <p:graphicFrame>
        <p:nvGraphicFramePr>
          <p:cNvPr id="3" name="Tabla 2">
            <a:extLst>
              <a:ext uri="{FF2B5EF4-FFF2-40B4-BE49-F238E27FC236}">
                <a16:creationId xmlns:a16="http://schemas.microsoft.com/office/drawing/2014/main" id="{B973F37E-C8A1-4EA3-87AD-3EFAEDCF8239}"/>
              </a:ext>
            </a:extLst>
          </p:cNvPr>
          <p:cNvGraphicFramePr>
            <a:graphicFrameLocks noGrp="1"/>
          </p:cNvGraphicFramePr>
          <p:nvPr>
            <p:extLst>
              <p:ext uri="{D42A27DB-BD31-4B8C-83A1-F6EECF244321}">
                <p14:modId xmlns:p14="http://schemas.microsoft.com/office/powerpoint/2010/main" val="329920856"/>
              </p:ext>
            </p:extLst>
          </p:nvPr>
        </p:nvGraphicFramePr>
        <p:xfrm>
          <a:off x="628649" y="1877830"/>
          <a:ext cx="7886701" cy="4054982"/>
        </p:xfrm>
        <a:graphic>
          <a:graphicData uri="http://schemas.openxmlformats.org/drawingml/2006/table">
            <a:tbl>
              <a:tblPr/>
              <a:tblGrid>
                <a:gridCol w="264300">
                  <a:extLst>
                    <a:ext uri="{9D8B030D-6E8A-4147-A177-3AD203B41FA5}">
                      <a16:colId xmlns:a16="http://schemas.microsoft.com/office/drawing/2014/main" val="4022480581"/>
                    </a:ext>
                  </a:extLst>
                </a:gridCol>
                <a:gridCol w="264300">
                  <a:extLst>
                    <a:ext uri="{9D8B030D-6E8A-4147-A177-3AD203B41FA5}">
                      <a16:colId xmlns:a16="http://schemas.microsoft.com/office/drawing/2014/main" val="3620126531"/>
                    </a:ext>
                  </a:extLst>
                </a:gridCol>
                <a:gridCol w="264300">
                  <a:extLst>
                    <a:ext uri="{9D8B030D-6E8A-4147-A177-3AD203B41FA5}">
                      <a16:colId xmlns:a16="http://schemas.microsoft.com/office/drawing/2014/main" val="1998187274"/>
                    </a:ext>
                  </a:extLst>
                </a:gridCol>
                <a:gridCol w="2981299">
                  <a:extLst>
                    <a:ext uri="{9D8B030D-6E8A-4147-A177-3AD203B41FA5}">
                      <a16:colId xmlns:a16="http://schemas.microsoft.com/office/drawing/2014/main" val="2747952229"/>
                    </a:ext>
                  </a:extLst>
                </a:gridCol>
                <a:gridCol w="708323">
                  <a:extLst>
                    <a:ext uri="{9D8B030D-6E8A-4147-A177-3AD203B41FA5}">
                      <a16:colId xmlns:a16="http://schemas.microsoft.com/office/drawing/2014/main" val="1707027277"/>
                    </a:ext>
                  </a:extLst>
                </a:gridCol>
                <a:gridCol w="708323">
                  <a:extLst>
                    <a:ext uri="{9D8B030D-6E8A-4147-A177-3AD203B41FA5}">
                      <a16:colId xmlns:a16="http://schemas.microsoft.com/office/drawing/2014/main" val="1706411499"/>
                    </a:ext>
                  </a:extLst>
                </a:gridCol>
                <a:gridCol w="708323">
                  <a:extLst>
                    <a:ext uri="{9D8B030D-6E8A-4147-A177-3AD203B41FA5}">
                      <a16:colId xmlns:a16="http://schemas.microsoft.com/office/drawing/2014/main" val="1568666615"/>
                    </a:ext>
                  </a:extLst>
                </a:gridCol>
                <a:gridCol w="708323">
                  <a:extLst>
                    <a:ext uri="{9D8B030D-6E8A-4147-A177-3AD203B41FA5}">
                      <a16:colId xmlns:a16="http://schemas.microsoft.com/office/drawing/2014/main" val="1087378097"/>
                    </a:ext>
                  </a:extLst>
                </a:gridCol>
                <a:gridCol w="644891">
                  <a:extLst>
                    <a:ext uri="{9D8B030D-6E8A-4147-A177-3AD203B41FA5}">
                      <a16:colId xmlns:a16="http://schemas.microsoft.com/office/drawing/2014/main" val="4096538178"/>
                    </a:ext>
                  </a:extLst>
                </a:gridCol>
                <a:gridCol w="634319">
                  <a:extLst>
                    <a:ext uri="{9D8B030D-6E8A-4147-A177-3AD203B41FA5}">
                      <a16:colId xmlns:a16="http://schemas.microsoft.com/office/drawing/2014/main" val="300209117"/>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94116328"/>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289864078"/>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22.798.344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24.013.204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1.214.860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4.075.329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17,9%</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4647663"/>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5.128.833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5.128.833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1.202.348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1407869"/>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1.370.811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1.370.811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100.972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73961028"/>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17.330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17.330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5.857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3960871"/>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5.857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7644889"/>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87553525"/>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16.065.972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16.065.972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1.550.412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6571431"/>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16.056.836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16.056.836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1.541.276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234728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Ley N° 20.422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8.813.399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8.813.399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1.047.573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5667985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Corporación de Ayuda al Niño Limitado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935.452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935.452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529872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dirty="0">
                          <a:solidFill>
                            <a:srgbClr val="000000"/>
                          </a:solidFill>
                          <a:effectLst/>
                          <a:latin typeface="Calibri" panose="020F0502020204030204" pitchFamily="34" charset="0"/>
                        </a:rPr>
                        <a:t>Programa de Atención Temprana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862.131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862.131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157.543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9957126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Acceso a la Justicia de las Personas con Discapacidad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346.206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346.206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328.520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94,9%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7575957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Participación Inclusiva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449.910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449.910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875493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Desarrollo de Organizaciones Inclusivas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56.325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56.325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3769281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Tránsito a la Vida Independiente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1.978.276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1.978.276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7.640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1599067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Adultos con Discapacidad en Residencias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2.520.377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2.520.377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26195946"/>
                  </a:ext>
                </a:extLst>
              </a:tr>
              <a:tr h="25372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Cumplimiento a la Ley de Inserción Laboral de Personas en situación de discapacidad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94.760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94.760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0773547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9.136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870331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CEDDIS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9.136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6731560"/>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214.398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214.398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24475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2.465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396950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647767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2.101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725690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209.317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209.317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7914684"/>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1.215.860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1.214.860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1.215.616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121561,6%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4550699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1.215.860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1.214.860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1.215.616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121561,6%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113868459"/>
                  </a:ext>
                </a:extLst>
              </a:tr>
            </a:tbl>
          </a:graphicData>
        </a:graphic>
      </p:graphicFrame>
    </p:spTree>
    <p:extLst>
      <p:ext uri="{BB962C8B-B14F-4D97-AF65-F5344CB8AC3E}">
        <p14:creationId xmlns:p14="http://schemas.microsoft.com/office/powerpoint/2010/main" val="2710549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8" name="1 Título"/>
          <p:cNvSpPr txBox="1">
            <a:spLocks/>
          </p:cNvSpPr>
          <p:nvPr/>
        </p:nvSpPr>
        <p:spPr>
          <a:xfrm>
            <a:off x="683568" y="1689162"/>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1 de 2</a:t>
            </a:r>
          </a:p>
        </p:txBody>
      </p:sp>
      <p:sp>
        <p:nvSpPr>
          <p:cNvPr id="9" name="3 Marcador de pie de página">
            <a:extLst>
              <a:ext uri="{FF2B5EF4-FFF2-40B4-BE49-F238E27FC236}">
                <a16:creationId xmlns:a16="http://schemas.microsoft.com/office/drawing/2014/main" id="{123C2DB7-33DF-45F8-B5BB-1F1044DACBF0}"/>
              </a:ext>
            </a:extLst>
          </p:cNvPr>
          <p:cNvSpPr>
            <a:spLocks noGrp="1"/>
          </p:cNvSpPr>
          <p:nvPr>
            <p:ph type="ftr" sz="quarter" idx="11"/>
          </p:nvPr>
        </p:nvSpPr>
        <p:spPr>
          <a:xfrm>
            <a:off x="678559" y="6165304"/>
            <a:ext cx="8225796" cy="365125"/>
          </a:xfrm>
        </p:spPr>
        <p:txBody>
          <a:bodyPr/>
          <a:lstStyle/>
          <a:p>
            <a:r>
              <a:rPr lang="es-CL" sz="1050" b="1" dirty="0"/>
              <a:t>Fuente</a:t>
            </a:r>
            <a:r>
              <a:rPr lang="es-CL" sz="1050" dirty="0"/>
              <a:t>: Elaboración propia en base  a Informes de ejecución presupuestaria mensual de DIPRES.</a:t>
            </a:r>
          </a:p>
        </p:txBody>
      </p:sp>
      <p:sp>
        <p:nvSpPr>
          <p:cNvPr id="7" name="1 Título"/>
          <p:cNvSpPr>
            <a:spLocks noGrp="1"/>
          </p:cNvSpPr>
          <p:nvPr>
            <p:ph type="title"/>
          </p:nvPr>
        </p:nvSpPr>
        <p:spPr>
          <a:xfrm>
            <a:off x="409323" y="743798"/>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08. PROGRAMA 01:  SERVICIO NACIONAL DEL ADULTO MAYOR</a:t>
            </a:r>
          </a:p>
        </p:txBody>
      </p:sp>
      <p:graphicFrame>
        <p:nvGraphicFramePr>
          <p:cNvPr id="2" name="Tabla 1">
            <a:extLst>
              <a:ext uri="{FF2B5EF4-FFF2-40B4-BE49-F238E27FC236}">
                <a16:creationId xmlns:a16="http://schemas.microsoft.com/office/drawing/2014/main" id="{962E8D9C-3ADE-44BC-A2BF-34A67BFF6778}"/>
              </a:ext>
            </a:extLst>
          </p:cNvPr>
          <p:cNvGraphicFramePr>
            <a:graphicFrameLocks noGrp="1"/>
          </p:cNvGraphicFramePr>
          <p:nvPr>
            <p:extLst>
              <p:ext uri="{D42A27DB-BD31-4B8C-83A1-F6EECF244321}">
                <p14:modId xmlns:p14="http://schemas.microsoft.com/office/powerpoint/2010/main" val="198496864"/>
              </p:ext>
            </p:extLst>
          </p:nvPr>
        </p:nvGraphicFramePr>
        <p:xfrm>
          <a:off x="628649" y="2038211"/>
          <a:ext cx="7886701" cy="3936047"/>
        </p:xfrm>
        <a:graphic>
          <a:graphicData uri="http://schemas.openxmlformats.org/drawingml/2006/table">
            <a:tbl>
              <a:tblPr/>
              <a:tblGrid>
                <a:gridCol w="264300">
                  <a:extLst>
                    <a:ext uri="{9D8B030D-6E8A-4147-A177-3AD203B41FA5}">
                      <a16:colId xmlns:a16="http://schemas.microsoft.com/office/drawing/2014/main" val="821736909"/>
                    </a:ext>
                  </a:extLst>
                </a:gridCol>
                <a:gridCol w="264300">
                  <a:extLst>
                    <a:ext uri="{9D8B030D-6E8A-4147-A177-3AD203B41FA5}">
                      <a16:colId xmlns:a16="http://schemas.microsoft.com/office/drawing/2014/main" val="2291200946"/>
                    </a:ext>
                  </a:extLst>
                </a:gridCol>
                <a:gridCol w="264300">
                  <a:extLst>
                    <a:ext uri="{9D8B030D-6E8A-4147-A177-3AD203B41FA5}">
                      <a16:colId xmlns:a16="http://schemas.microsoft.com/office/drawing/2014/main" val="3094756709"/>
                    </a:ext>
                  </a:extLst>
                </a:gridCol>
                <a:gridCol w="2981299">
                  <a:extLst>
                    <a:ext uri="{9D8B030D-6E8A-4147-A177-3AD203B41FA5}">
                      <a16:colId xmlns:a16="http://schemas.microsoft.com/office/drawing/2014/main" val="3539433713"/>
                    </a:ext>
                  </a:extLst>
                </a:gridCol>
                <a:gridCol w="708323">
                  <a:extLst>
                    <a:ext uri="{9D8B030D-6E8A-4147-A177-3AD203B41FA5}">
                      <a16:colId xmlns:a16="http://schemas.microsoft.com/office/drawing/2014/main" val="1518519492"/>
                    </a:ext>
                  </a:extLst>
                </a:gridCol>
                <a:gridCol w="708323">
                  <a:extLst>
                    <a:ext uri="{9D8B030D-6E8A-4147-A177-3AD203B41FA5}">
                      <a16:colId xmlns:a16="http://schemas.microsoft.com/office/drawing/2014/main" val="3538738347"/>
                    </a:ext>
                  </a:extLst>
                </a:gridCol>
                <a:gridCol w="708323">
                  <a:extLst>
                    <a:ext uri="{9D8B030D-6E8A-4147-A177-3AD203B41FA5}">
                      <a16:colId xmlns:a16="http://schemas.microsoft.com/office/drawing/2014/main" val="4203093340"/>
                    </a:ext>
                  </a:extLst>
                </a:gridCol>
                <a:gridCol w="708323">
                  <a:extLst>
                    <a:ext uri="{9D8B030D-6E8A-4147-A177-3AD203B41FA5}">
                      <a16:colId xmlns:a16="http://schemas.microsoft.com/office/drawing/2014/main" val="513549752"/>
                    </a:ext>
                  </a:extLst>
                </a:gridCol>
                <a:gridCol w="644891">
                  <a:extLst>
                    <a:ext uri="{9D8B030D-6E8A-4147-A177-3AD203B41FA5}">
                      <a16:colId xmlns:a16="http://schemas.microsoft.com/office/drawing/2014/main" val="1710705657"/>
                    </a:ext>
                  </a:extLst>
                </a:gridCol>
                <a:gridCol w="634319">
                  <a:extLst>
                    <a:ext uri="{9D8B030D-6E8A-4147-A177-3AD203B41FA5}">
                      <a16:colId xmlns:a16="http://schemas.microsoft.com/office/drawing/2014/main" val="4225911390"/>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679000378"/>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14382549"/>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39.533.041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39.533.041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7.708.744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3730520"/>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5.177.916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5.177.916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1.315.488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89196607"/>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1.218.797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1.218.797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238.945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87267789"/>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29.155.189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29.155.189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4.732.259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3209137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1.602.847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1.602.847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400.712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36037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Consejo Nacional de Protección a la Ancianidad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1.602.847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1.602.847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400.712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8527351"/>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27.539.079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27.539.079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4.331.547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603442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Nacional del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4.869.954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4.869.954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63.238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7555869"/>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Escuelas de Formación para Dirigentes Mayores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164.585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164.585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7511198"/>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Escuela para Funcionarios Públicos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59.909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59.909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774458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713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Turismo Social para el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346.919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346.919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423351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Servicios de Atención al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9.922.513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9.922.513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2.194.421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1698143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Buen Trato al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120.056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120.056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916056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Envejecimiento Activo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409.624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409.624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16.287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594210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Fondo Subsidio ELEAM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7.645.608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7.645.608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1.108.010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793087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Cuidados Domiciliarios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879.531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879.531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263.649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406925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Centros Diurnos del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2.967.568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2.967.568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631.510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934641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Voluntariado País de Mayores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152.812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152.812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18.418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79509857"/>
                  </a:ext>
                </a:extLst>
              </a:tr>
              <a:tr h="13479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262011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Organización Iberoamericana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7183503"/>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124.362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124.362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15.056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003023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28.840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28.840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151572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082379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5.338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633709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46.762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46.762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142596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41.022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41.022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5.503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13,4%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6933853"/>
                  </a:ext>
                </a:extLst>
              </a:tr>
            </a:tbl>
          </a:graphicData>
        </a:graphic>
      </p:graphicFrame>
    </p:spTree>
    <p:extLst>
      <p:ext uri="{BB962C8B-B14F-4D97-AF65-F5344CB8AC3E}">
        <p14:creationId xmlns:p14="http://schemas.microsoft.com/office/powerpoint/2010/main" val="3837247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8" name="1 Título"/>
          <p:cNvSpPr txBox="1">
            <a:spLocks/>
          </p:cNvSpPr>
          <p:nvPr/>
        </p:nvSpPr>
        <p:spPr>
          <a:xfrm>
            <a:off x="683568" y="1704269"/>
            <a:ext cx="7776864"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2 de 2</a:t>
            </a:r>
          </a:p>
        </p:txBody>
      </p:sp>
      <p:sp>
        <p:nvSpPr>
          <p:cNvPr id="7" name="3 Marcador de pie de página">
            <a:extLst>
              <a:ext uri="{FF2B5EF4-FFF2-40B4-BE49-F238E27FC236}">
                <a16:creationId xmlns:a16="http://schemas.microsoft.com/office/drawing/2014/main" id="{885E2E1E-4785-438E-9B4D-707ECAC0A67E}"/>
              </a:ext>
            </a:extLst>
          </p:cNvPr>
          <p:cNvSpPr>
            <a:spLocks noGrp="1"/>
          </p:cNvSpPr>
          <p:nvPr>
            <p:ph type="ftr" sz="quarter" idx="11"/>
          </p:nvPr>
        </p:nvSpPr>
        <p:spPr>
          <a:xfrm>
            <a:off x="603221" y="5994882"/>
            <a:ext cx="7799279"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09323" y="743798"/>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08. PROGRAMA 01:  SERVICIO NACIONAL DEL ADULTO MAYOR</a:t>
            </a:r>
          </a:p>
        </p:txBody>
      </p:sp>
      <p:graphicFrame>
        <p:nvGraphicFramePr>
          <p:cNvPr id="3" name="Tabla 2">
            <a:extLst>
              <a:ext uri="{FF2B5EF4-FFF2-40B4-BE49-F238E27FC236}">
                <a16:creationId xmlns:a16="http://schemas.microsoft.com/office/drawing/2014/main" id="{1D950F51-9AE9-4944-8E77-8FD2DB9A3A64}"/>
              </a:ext>
            </a:extLst>
          </p:cNvPr>
          <p:cNvGraphicFramePr>
            <a:graphicFrameLocks noGrp="1"/>
          </p:cNvGraphicFramePr>
          <p:nvPr>
            <p:extLst>
              <p:ext uri="{D42A27DB-BD31-4B8C-83A1-F6EECF244321}">
                <p14:modId xmlns:p14="http://schemas.microsoft.com/office/powerpoint/2010/main" val="3554155489"/>
              </p:ext>
            </p:extLst>
          </p:nvPr>
        </p:nvGraphicFramePr>
        <p:xfrm>
          <a:off x="515799" y="2077600"/>
          <a:ext cx="7886701" cy="1289534"/>
        </p:xfrm>
        <a:graphic>
          <a:graphicData uri="http://schemas.openxmlformats.org/drawingml/2006/table">
            <a:tbl>
              <a:tblPr/>
              <a:tblGrid>
                <a:gridCol w="264300">
                  <a:extLst>
                    <a:ext uri="{9D8B030D-6E8A-4147-A177-3AD203B41FA5}">
                      <a16:colId xmlns:a16="http://schemas.microsoft.com/office/drawing/2014/main" val="198256330"/>
                    </a:ext>
                  </a:extLst>
                </a:gridCol>
                <a:gridCol w="264300">
                  <a:extLst>
                    <a:ext uri="{9D8B030D-6E8A-4147-A177-3AD203B41FA5}">
                      <a16:colId xmlns:a16="http://schemas.microsoft.com/office/drawing/2014/main" val="3162946318"/>
                    </a:ext>
                  </a:extLst>
                </a:gridCol>
                <a:gridCol w="264300">
                  <a:extLst>
                    <a:ext uri="{9D8B030D-6E8A-4147-A177-3AD203B41FA5}">
                      <a16:colId xmlns:a16="http://schemas.microsoft.com/office/drawing/2014/main" val="3784016562"/>
                    </a:ext>
                  </a:extLst>
                </a:gridCol>
                <a:gridCol w="2981299">
                  <a:extLst>
                    <a:ext uri="{9D8B030D-6E8A-4147-A177-3AD203B41FA5}">
                      <a16:colId xmlns:a16="http://schemas.microsoft.com/office/drawing/2014/main" val="1947799902"/>
                    </a:ext>
                  </a:extLst>
                </a:gridCol>
                <a:gridCol w="708323">
                  <a:extLst>
                    <a:ext uri="{9D8B030D-6E8A-4147-A177-3AD203B41FA5}">
                      <a16:colId xmlns:a16="http://schemas.microsoft.com/office/drawing/2014/main" val="4237010129"/>
                    </a:ext>
                  </a:extLst>
                </a:gridCol>
                <a:gridCol w="708323">
                  <a:extLst>
                    <a:ext uri="{9D8B030D-6E8A-4147-A177-3AD203B41FA5}">
                      <a16:colId xmlns:a16="http://schemas.microsoft.com/office/drawing/2014/main" val="175823256"/>
                    </a:ext>
                  </a:extLst>
                </a:gridCol>
                <a:gridCol w="708323">
                  <a:extLst>
                    <a:ext uri="{9D8B030D-6E8A-4147-A177-3AD203B41FA5}">
                      <a16:colId xmlns:a16="http://schemas.microsoft.com/office/drawing/2014/main" val="1980489890"/>
                    </a:ext>
                  </a:extLst>
                </a:gridCol>
                <a:gridCol w="708323">
                  <a:extLst>
                    <a:ext uri="{9D8B030D-6E8A-4147-A177-3AD203B41FA5}">
                      <a16:colId xmlns:a16="http://schemas.microsoft.com/office/drawing/2014/main" val="3066302152"/>
                    </a:ext>
                  </a:extLst>
                </a:gridCol>
                <a:gridCol w="644891">
                  <a:extLst>
                    <a:ext uri="{9D8B030D-6E8A-4147-A177-3AD203B41FA5}">
                      <a16:colId xmlns:a16="http://schemas.microsoft.com/office/drawing/2014/main" val="2080376447"/>
                    </a:ext>
                  </a:extLst>
                </a:gridCol>
                <a:gridCol w="634319">
                  <a:extLst>
                    <a:ext uri="{9D8B030D-6E8A-4147-A177-3AD203B41FA5}">
                      <a16:colId xmlns:a16="http://schemas.microsoft.com/office/drawing/2014/main" val="2229868788"/>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064406670"/>
                  </a:ext>
                </a:extLst>
              </a:tr>
              <a:tr h="380591">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33585984"/>
                  </a:ext>
                </a:extLst>
              </a:tr>
              <a:tr h="126864">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3.488.637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3.488.637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473717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3.488.637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3.488.637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4675941"/>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368.140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368.140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1.406.996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22131083"/>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362.273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362.273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7859345"/>
                  </a:ext>
                </a:extLst>
              </a:tr>
              <a:tr h="12210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4.867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836359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1.406.996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140699,6%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140699,6%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640123665"/>
                  </a:ext>
                </a:extLst>
              </a:tr>
            </a:tbl>
          </a:graphicData>
        </a:graphic>
      </p:graphicFrame>
    </p:spTree>
    <p:extLst>
      <p:ext uri="{BB962C8B-B14F-4D97-AF65-F5344CB8AC3E}">
        <p14:creationId xmlns:p14="http://schemas.microsoft.com/office/powerpoint/2010/main" val="149706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dirty="0"/>
          </a:p>
        </p:txBody>
      </p:sp>
      <p:sp>
        <p:nvSpPr>
          <p:cNvPr id="6" name="1 Título"/>
          <p:cNvSpPr txBox="1">
            <a:spLocks/>
          </p:cNvSpPr>
          <p:nvPr/>
        </p:nvSpPr>
        <p:spPr>
          <a:xfrm>
            <a:off x="386224"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a:pPr>
            <a:r>
              <a:rPr lang="es-CL" sz="1600" dirty="0"/>
              <a:t>El proyecto de presupuesto 2019 del Ministerio de Desarrollo Social contempló un gasto en estado de operaciones de $641.663 millones, con un crecimiento del 1,8%, respecto de la Ley de Presupuestos 2018 ajustada, cuyo detalle se presenta a continuación:</a:t>
            </a:r>
          </a:p>
          <a:p>
            <a:pPr marL="628650" lvl="1" indent="-268288" algn="just">
              <a:spcBef>
                <a:spcPts val="600"/>
              </a:spcBef>
              <a:spcAft>
                <a:spcPts val="600"/>
              </a:spcAft>
              <a:buFont typeface="Arial" panose="020B0604020202020204" pitchFamily="34" charset="0"/>
              <a:buChar char="•"/>
            </a:pPr>
            <a:r>
              <a:rPr lang="es-CL" sz="1600" u="sng" dirty="0"/>
              <a:t>Protección Social</a:t>
            </a:r>
            <a:r>
              <a:rPr lang="es-CL" sz="1600" dirty="0"/>
              <a:t>, contiene 3 componentes cuyos recursos se destinaran al financiamiento de la oferta preferente del subsistema seguridades y oportunidades (meta 130.000 familias), Chile crece contigo y niñez, a través del subsistema de protección integral a la infancia y las transferencias monetarias del subsistema seguridades y oportunidades (meta 65.000 nuevas familias/beneficiarios).</a:t>
            </a:r>
          </a:p>
          <a:p>
            <a:pPr marL="628650" lvl="1" indent="-268288" algn="just">
              <a:spcBef>
                <a:spcPts val="600"/>
              </a:spcBef>
              <a:spcAft>
                <a:spcPts val="600"/>
              </a:spcAft>
              <a:buFont typeface="Arial" panose="020B0604020202020204" pitchFamily="34" charset="0"/>
              <a:buChar char="•"/>
            </a:pPr>
            <a:r>
              <a:rPr lang="es-CL" sz="1600" u="sng" dirty="0"/>
              <a:t>Integración Social</a:t>
            </a:r>
            <a:r>
              <a:rPr lang="es-CL" sz="1600" dirty="0"/>
              <a:t>, contempla recursos para ayudas, asesorías y asistencias técnicas, así como los aportes destinados al desarrollo e integración de personas, familias, organismos, asociaciones y comunidades canalizadas a través de la Corporación Nacional de Desarrollo Indígena (CONADI), el Servicio Nacional de la Discapacidad (SENADIS), el Instituto Nacional de la Juventud (INJUV) y el Servicio Nacional del Adulto Mayor (SENAMA).</a:t>
            </a:r>
          </a:p>
          <a:p>
            <a:pPr marL="628650" lvl="1" indent="-268288" algn="just">
              <a:spcBef>
                <a:spcPts val="600"/>
              </a:spcBef>
              <a:spcAft>
                <a:spcPts val="600"/>
              </a:spcAft>
              <a:buFont typeface="Arial" panose="020B0604020202020204" pitchFamily="34" charset="0"/>
              <a:buChar char="•"/>
            </a:pPr>
            <a:r>
              <a:rPr lang="es-CL" sz="1600" u="sng" dirty="0"/>
              <a:t>Emprendimiento (FOSIS)</a:t>
            </a:r>
            <a:r>
              <a:rPr lang="es-CL" sz="1600" dirty="0"/>
              <a:t>, contempla programas orientados a disminuir la condición de vulnerabilidad y marginación a personas y familias del país, mejorar su capacidad generadora de ingresos y aumentar su capital humano y social.</a:t>
            </a:r>
          </a:p>
          <a:p>
            <a:pPr marL="342900" indent="-342900" algn="just">
              <a:spcBef>
                <a:spcPts val="600"/>
              </a:spcBef>
              <a:spcAft>
                <a:spcPts val="6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1247190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8" name="1 Título"/>
          <p:cNvSpPr txBox="1">
            <a:spLocks/>
          </p:cNvSpPr>
          <p:nvPr/>
        </p:nvSpPr>
        <p:spPr>
          <a:xfrm>
            <a:off x="683568" y="1556792"/>
            <a:ext cx="6822518" cy="372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6E85AEEE-F80B-467F-BD3F-1FC3A3799F76}"/>
              </a:ext>
            </a:extLst>
          </p:cNvPr>
          <p:cNvSpPr>
            <a:spLocks noGrp="1"/>
          </p:cNvSpPr>
          <p:nvPr>
            <p:ph type="ftr" sz="quarter" idx="11"/>
          </p:nvPr>
        </p:nvSpPr>
        <p:spPr>
          <a:xfrm>
            <a:off x="539552" y="6349473"/>
            <a:ext cx="8225796"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09323" y="743798"/>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09. PROGRAMA 01:  SUBSECRETARÍA DE EVALUACIÓN SOCIAL</a:t>
            </a:r>
          </a:p>
        </p:txBody>
      </p:sp>
      <p:graphicFrame>
        <p:nvGraphicFramePr>
          <p:cNvPr id="3" name="Tabla 2">
            <a:extLst>
              <a:ext uri="{FF2B5EF4-FFF2-40B4-BE49-F238E27FC236}">
                <a16:creationId xmlns:a16="http://schemas.microsoft.com/office/drawing/2014/main" id="{9363B58B-333C-46F8-8AC6-FE54E8E66085}"/>
              </a:ext>
            </a:extLst>
          </p:cNvPr>
          <p:cNvGraphicFramePr>
            <a:graphicFrameLocks noGrp="1"/>
          </p:cNvGraphicFramePr>
          <p:nvPr>
            <p:extLst>
              <p:ext uri="{D42A27DB-BD31-4B8C-83A1-F6EECF244321}">
                <p14:modId xmlns:p14="http://schemas.microsoft.com/office/powerpoint/2010/main" val="169160766"/>
              </p:ext>
            </p:extLst>
          </p:nvPr>
        </p:nvGraphicFramePr>
        <p:xfrm>
          <a:off x="533089" y="1909779"/>
          <a:ext cx="7886701" cy="3152009"/>
        </p:xfrm>
        <a:graphic>
          <a:graphicData uri="http://schemas.openxmlformats.org/drawingml/2006/table">
            <a:tbl>
              <a:tblPr/>
              <a:tblGrid>
                <a:gridCol w="264300">
                  <a:extLst>
                    <a:ext uri="{9D8B030D-6E8A-4147-A177-3AD203B41FA5}">
                      <a16:colId xmlns:a16="http://schemas.microsoft.com/office/drawing/2014/main" val="3159318114"/>
                    </a:ext>
                  </a:extLst>
                </a:gridCol>
                <a:gridCol w="264300">
                  <a:extLst>
                    <a:ext uri="{9D8B030D-6E8A-4147-A177-3AD203B41FA5}">
                      <a16:colId xmlns:a16="http://schemas.microsoft.com/office/drawing/2014/main" val="4093433326"/>
                    </a:ext>
                  </a:extLst>
                </a:gridCol>
                <a:gridCol w="264300">
                  <a:extLst>
                    <a:ext uri="{9D8B030D-6E8A-4147-A177-3AD203B41FA5}">
                      <a16:colId xmlns:a16="http://schemas.microsoft.com/office/drawing/2014/main" val="960044417"/>
                    </a:ext>
                  </a:extLst>
                </a:gridCol>
                <a:gridCol w="2981299">
                  <a:extLst>
                    <a:ext uri="{9D8B030D-6E8A-4147-A177-3AD203B41FA5}">
                      <a16:colId xmlns:a16="http://schemas.microsoft.com/office/drawing/2014/main" val="3304654274"/>
                    </a:ext>
                  </a:extLst>
                </a:gridCol>
                <a:gridCol w="708323">
                  <a:extLst>
                    <a:ext uri="{9D8B030D-6E8A-4147-A177-3AD203B41FA5}">
                      <a16:colId xmlns:a16="http://schemas.microsoft.com/office/drawing/2014/main" val="171277066"/>
                    </a:ext>
                  </a:extLst>
                </a:gridCol>
                <a:gridCol w="708323">
                  <a:extLst>
                    <a:ext uri="{9D8B030D-6E8A-4147-A177-3AD203B41FA5}">
                      <a16:colId xmlns:a16="http://schemas.microsoft.com/office/drawing/2014/main" val="91981657"/>
                    </a:ext>
                  </a:extLst>
                </a:gridCol>
                <a:gridCol w="708323">
                  <a:extLst>
                    <a:ext uri="{9D8B030D-6E8A-4147-A177-3AD203B41FA5}">
                      <a16:colId xmlns:a16="http://schemas.microsoft.com/office/drawing/2014/main" val="1083619778"/>
                    </a:ext>
                  </a:extLst>
                </a:gridCol>
                <a:gridCol w="708323">
                  <a:extLst>
                    <a:ext uri="{9D8B030D-6E8A-4147-A177-3AD203B41FA5}">
                      <a16:colId xmlns:a16="http://schemas.microsoft.com/office/drawing/2014/main" val="1716166389"/>
                    </a:ext>
                  </a:extLst>
                </a:gridCol>
                <a:gridCol w="644891">
                  <a:extLst>
                    <a:ext uri="{9D8B030D-6E8A-4147-A177-3AD203B41FA5}">
                      <a16:colId xmlns:a16="http://schemas.microsoft.com/office/drawing/2014/main" val="3240351410"/>
                    </a:ext>
                  </a:extLst>
                </a:gridCol>
                <a:gridCol w="634319">
                  <a:extLst>
                    <a:ext uri="{9D8B030D-6E8A-4147-A177-3AD203B41FA5}">
                      <a16:colId xmlns:a16="http://schemas.microsoft.com/office/drawing/2014/main" val="3100171300"/>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971624162"/>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992475353"/>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23.581.689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25.750.459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2.168.770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5.810.850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24,6%</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5785920"/>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8.818.133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8.816.531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-1.602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2.202.136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94530285"/>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4.151.408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6.831.464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2.680.056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179.909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39443880"/>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152.825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152.825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812903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152.825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152.825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30442824"/>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9.384.167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6.775.702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-2.608.465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1.426.644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9008258"/>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5.033.508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5.033.508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89397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Iniciativas para la Superación de la Pobreza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5.025.257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5.025.257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41814524"/>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Ley N° 19.885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1535921"/>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Concurso Políticas Públicas PUC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2480563"/>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1.631.736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1.631.736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1.426.644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7799554"/>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Colaboración INE Encuesta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1.631.736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1.631.736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1.426.644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72055579"/>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2.718.923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110.458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-2.608.465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530445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Encuesta Casen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2.718.923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110.458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-2.608.465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6524347"/>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1.226.981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1.226.981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55.380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398196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5.043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5.043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718119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291.982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291.982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7755766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929.956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929.956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53.178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3148888"/>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1.946.956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1.945.956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1.946.781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194678,1%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2056848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1.946.956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1.945.956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1.946.781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194678,1%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476144342"/>
                  </a:ext>
                </a:extLst>
              </a:tr>
            </a:tbl>
          </a:graphicData>
        </a:graphic>
      </p:graphicFrame>
    </p:spTree>
    <p:extLst>
      <p:ext uri="{BB962C8B-B14F-4D97-AF65-F5344CB8AC3E}">
        <p14:creationId xmlns:p14="http://schemas.microsoft.com/office/powerpoint/2010/main" val="834973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dirty="0"/>
          </a:p>
        </p:txBody>
      </p:sp>
      <p:sp>
        <p:nvSpPr>
          <p:cNvPr id="8" name="1 Título"/>
          <p:cNvSpPr txBox="1">
            <a:spLocks/>
          </p:cNvSpPr>
          <p:nvPr/>
        </p:nvSpPr>
        <p:spPr>
          <a:xfrm>
            <a:off x="683568" y="1628800"/>
            <a:ext cx="6706056" cy="3844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endParaRPr lang="es-CL" sz="1200" b="1" i="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id="{729F9989-D377-43D1-AAE2-CDDF2A33FBB9}"/>
              </a:ext>
            </a:extLst>
          </p:cNvPr>
          <p:cNvSpPr>
            <a:spLocks noGrp="1"/>
          </p:cNvSpPr>
          <p:nvPr>
            <p:ph type="ftr" sz="quarter" idx="11"/>
          </p:nvPr>
        </p:nvSpPr>
        <p:spPr>
          <a:xfrm>
            <a:off x="627768" y="5991225"/>
            <a:ext cx="8059032" cy="365125"/>
          </a:xfrm>
        </p:spPr>
        <p:txBody>
          <a:body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09323" y="743798"/>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10. PROGRAMA 01:  SUBSECRETARÍA DE LA NIÑEZ</a:t>
            </a:r>
          </a:p>
        </p:txBody>
      </p:sp>
      <p:graphicFrame>
        <p:nvGraphicFramePr>
          <p:cNvPr id="2" name="Tabla 1">
            <a:extLst>
              <a:ext uri="{FF2B5EF4-FFF2-40B4-BE49-F238E27FC236}">
                <a16:creationId xmlns:a16="http://schemas.microsoft.com/office/drawing/2014/main" id="{FA9BA76E-7882-489F-BB13-E5FA98C2024B}"/>
              </a:ext>
            </a:extLst>
          </p:cNvPr>
          <p:cNvGraphicFramePr>
            <a:graphicFrameLocks noGrp="1"/>
          </p:cNvGraphicFramePr>
          <p:nvPr>
            <p:extLst>
              <p:ext uri="{D42A27DB-BD31-4B8C-83A1-F6EECF244321}">
                <p14:modId xmlns:p14="http://schemas.microsoft.com/office/powerpoint/2010/main" val="3375469160"/>
              </p:ext>
            </p:extLst>
          </p:nvPr>
        </p:nvGraphicFramePr>
        <p:xfrm>
          <a:off x="571371" y="2013240"/>
          <a:ext cx="7886701" cy="2372915"/>
        </p:xfrm>
        <a:graphic>
          <a:graphicData uri="http://schemas.openxmlformats.org/drawingml/2006/table">
            <a:tbl>
              <a:tblPr/>
              <a:tblGrid>
                <a:gridCol w="264300">
                  <a:extLst>
                    <a:ext uri="{9D8B030D-6E8A-4147-A177-3AD203B41FA5}">
                      <a16:colId xmlns:a16="http://schemas.microsoft.com/office/drawing/2014/main" val="2505086890"/>
                    </a:ext>
                  </a:extLst>
                </a:gridCol>
                <a:gridCol w="264300">
                  <a:extLst>
                    <a:ext uri="{9D8B030D-6E8A-4147-A177-3AD203B41FA5}">
                      <a16:colId xmlns:a16="http://schemas.microsoft.com/office/drawing/2014/main" val="2470391552"/>
                    </a:ext>
                  </a:extLst>
                </a:gridCol>
                <a:gridCol w="264300">
                  <a:extLst>
                    <a:ext uri="{9D8B030D-6E8A-4147-A177-3AD203B41FA5}">
                      <a16:colId xmlns:a16="http://schemas.microsoft.com/office/drawing/2014/main" val="3671455455"/>
                    </a:ext>
                  </a:extLst>
                </a:gridCol>
                <a:gridCol w="2981299">
                  <a:extLst>
                    <a:ext uri="{9D8B030D-6E8A-4147-A177-3AD203B41FA5}">
                      <a16:colId xmlns:a16="http://schemas.microsoft.com/office/drawing/2014/main" val="3076573846"/>
                    </a:ext>
                  </a:extLst>
                </a:gridCol>
                <a:gridCol w="708323">
                  <a:extLst>
                    <a:ext uri="{9D8B030D-6E8A-4147-A177-3AD203B41FA5}">
                      <a16:colId xmlns:a16="http://schemas.microsoft.com/office/drawing/2014/main" val="4099849392"/>
                    </a:ext>
                  </a:extLst>
                </a:gridCol>
                <a:gridCol w="708323">
                  <a:extLst>
                    <a:ext uri="{9D8B030D-6E8A-4147-A177-3AD203B41FA5}">
                      <a16:colId xmlns:a16="http://schemas.microsoft.com/office/drawing/2014/main" val="1410472662"/>
                    </a:ext>
                  </a:extLst>
                </a:gridCol>
                <a:gridCol w="708323">
                  <a:extLst>
                    <a:ext uri="{9D8B030D-6E8A-4147-A177-3AD203B41FA5}">
                      <a16:colId xmlns:a16="http://schemas.microsoft.com/office/drawing/2014/main" val="3146314143"/>
                    </a:ext>
                  </a:extLst>
                </a:gridCol>
                <a:gridCol w="708323">
                  <a:extLst>
                    <a:ext uri="{9D8B030D-6E8A-4147-A177-3AD203B41FA5}">
                      <a16:colId xmlns:a16="http://schemas.microsoft.com/office/drawing/2014/main" val="4094924739"/>
                    </a:ext>
                  </a:extLst>
                </a:gridCol>
                <a:gridCol w="644891">
                  <a:extLst>
                    <a:ext uri="{9D8B030D-6E8A-4147-A177-3AD203B41FA5}">
                      <a16:colId xmlns:a16="http://schemas.microsoft.com/office/drawing/2014/main" val="1410461034"/>
                    </a:ext>
                  </a:extLst>
                </a:gridCol>
                <a:gridCol w="634319">
                  <a:extLst>
                    <a:ext uri="{9D8B030D-6E8A-4147-A177-3AD203B41FA5}">
                      <a16:colId xmlns:a16="http://schemas.microsoft.com/office/drawing/2014/main" val="3816011997"/>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846903623"/>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597489394"/>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4.350.903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4.371.870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20.967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330.014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731694"/>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1.701.560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1.701.560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295.928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63722406"/>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921.805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921.805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10.567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7888323"/>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1.588.017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1.588.017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46153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1.588.017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1.588.017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50191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Piloto Oficina Local de la Niñez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1.588.017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1.588.017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27991125"/>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139.521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139.521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19.919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614224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1328316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5.554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5.554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93718774"/>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917336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23.017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3954075"/>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86.369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86.369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1.205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6649669"/>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20.967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20.967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141099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20.967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20.967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63015886"/>
                  </a:ext>
                </a:extLst>
              </a:tr>
            </a:tbl>
          </a:graphicData>
        </a:graphic>
      </p:graphicFrame>
    </p:spTree>
    <p:extLst>
      <p:ext uri="{BB962C8B-B14F-4D97-AF65-F5344CB8AC3E}">
        <p14:creationId xmlns:p14="http://schemas.microsoft.com/office/powerpoint/2010/main" val="3871079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dirty="0"/>
          </a:p>
        </p:txBody>
      </p:sp>
      <p:sp>
        <p:nvSpPr>
          <p:cNvPr id="8" name="1 Título"/>
          <p:cNvSpPr txBox="1">
            <a:spLocks/>
          </p:cNvSpPr>
          <p:nvPr/>
        </p:nvSpPr>
        <p:spPr>
          <a:xfrm>
            <a:off x="683568" y="1628800"/>
            <a:ext cx="6706056" cy="3844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endParaRPr lang="es-CL" sz="1200" b="1" i="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id="{729F9989-D377-43D1-AAE2-CDDF2A33FBB9}"/>
              </a:ext>
            </a:extLst>
          </p:cNvPr>
          <p:cNvSpPr>
            <a:spLocks noGrp="1"/>
          </p:cNvSpPr>
          <p:nvPr>
            <p:ph type="ftr" sz="quarter" idx="11"/>
          </p:nvPr>
        </p:nvSpPr>
        <p:spPr>
          <a:xfrm>
            <a:off x="536780" y="5991225"/>
            <a:ext cx="8150020" cy="365125"/>
          </a:xfrm>
        </p:spPr>
        <p:txBody>
          <a:body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09323" y="620688"/>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10. PROGRAMA 02:  SISTEMA DE PROTECCIÓN INTEGRAL A LA INFANCIA</a:t>
            </a:r>
          </a:p>
        </p:txBody>
      </p:sp>
      <p:graphicFrame>
        <p:nvGraphicFramePr>
          <p:cNvPr id="3" name="Tabla 2">
            <a:extLst>
              <a:ext uri="{FF2B5EF4-FFF2-40B4-BE49-F238E27FC236}">
                <a16:creationId xmlns:a16="http://schemas.microsoft.com/office/drawing/2014/main" id="{CD4F4906-6A3D-48B7-8794-B903C3155A6B}"/>
              </a:ext>
            </a:extLst>
          </p:cNvPr>
          <p:cNvGraphicFramePr>
            <a:graphicFrameLocks noGrp="1"/>
          </p:cNvGraphicFramePr>
          <p:nvPr>
            <p:extLst>
              <p:ext uri="{D42A27DB-BD31-4B8C-83A1-F6EECF244321}">
                <p14:modId xmlns:p14="http://schemas.microsoft.com/office/powerpoint/2010/main" val="2965332608"/>
              </p:ext>
            </p:extLst>
          </p:nvPr>
        </p:nvGraphicFramePr>
        <p:xfrm>
          <a:off x="528256" y="2013240"/>
          <a:ext cx="7886699" cy="3134688"/>
        </p:xfrm>
        <a:graphic>
          <a:graphicData uri="http://schemas.openxmlformats.org/drawingml/2006/table">
            <a:tbl>
              <a:tblPr/>
              <a:tblGrid>
                <a:gridCol w="261149">
                  <a:extLst>
                    <a:ext uri="{9D8B030D-6E8A-4147-A177-3AD203B41FA5}">
                      <a16:colId xmlns:a16="http://schemas.microsoft.com/office/drawing/2014/main" val="463108502"/>
                    </a:ext>
                  </a:extLst>
                </a:gridCol>
                <a:gridCol w="261149">
                  <a:extLst>
                    <a:ext uri="{9D8B030D-6E8A-4147-A177-3AD203B41FA5}">
                      <a16:colId xmlns:a16="http://schemas.microsoft.com/office/drawing/2014/main" val="1077398003"/>
                    </a:ext>
                  </a:extLst>
                </a:gridCol>
                <a:gridCol w="261149">
                  <a:extLst>
                    <a:ext uri="{9D8B030D-6E8A-4147-A177-3AD203B41FA5}">
                      <a16:colId xmlns:a16="http://schemas.microsoft.com/office/drawing/2014/main" val="3748334608"/>
                    </a:ext>
                  </a:extLst>
                </a:gridCol>
                <a:gridCol w="3039774">
                  <a:extLst>
                    <a:ext uri="{9D8B030D-6E8A-4147-A177-3AD203B41FA5}">
                      <a16:colId xmlns:a16="http://schemas.microsoft.com/office/drawing/2014/main" val="1944088759"/>
                    </a:ext>
                  </a:extLst>
                </a:gridCol>
                <a:gridCol w="699879">
                  <a:extLst>
                    <a:ext uri="{9D8B030D-6E8A-4147-A177-3AD203B41FA5}">
                      <a16:colId xmlns:a16="http://schemas.microsoft.com/office/drawing/2014/main" val="3300500067"/>
                    </a:ext>
                  </a:extLst>
                </a:gridCol>
                <a:gridCol w="699879">
                  <a:extLst>
                    <a:ext uri="{9D8B030D-6E8A-4147-A177-3AD203B41FA5}">
                      <a16:colId xmlns:a16="http://schemas.microsoft.com/office/drawing/2014/main" val="1701101430"/>
                    </a:ext>
                  </a:extLst>
                </a:gridCol>
                <a:gridCol w="699879">
                  <a:extLst>
                    <a:ext uri="{9D8B030D-6E8A-4147-A177-3AD203B41FA5}">
                      <a16:colId xmlns:a16="http://schemas.microsoft.com/office/drawing/2014/main" val="1922591120"/>
                    </a:ext>
                  </a:extLst>
                </a:gridCol>
                <a:gridCol w="699879">
                  <a:extLst>
                    <a:ext uri="{9D8B030D-6E8A-4147-A177-3AD203B41FA5}">
                      <a16:colId xmlns:a16="http://schemas.microsoft.com/office/drawing/2014/main" val="3490518569"/>
                    </a:ext>
                  </a:extLst>
                </a:gridCol>
                <a:gridCol w="637204">
                  <a:extLst>
                    <a:ext uri="{9D8B030D-6E8A-4147-A177-3AD203B41FA5}">
                      <a16:colId xmlns:a16="http://schemas.microsoft.com/office/drawing/2014/main" val="4293332193"/>
                    </a:ext>
                  </a:extLst>
                </a:gridCol>
                <a:gridCol w="626758">
                  <a:extLst>
                    <a:ext uri="{9D8B030D-6E8A-4147-A177-3AD203B41FA5}">
                      <a16:colId xmlns:a16="http://schemas.microsoft.com/office/drawing/2014/main" val="919962297"/>
                    </a:ext>
                  </a:extLst>
                </a:gridCol>
              </a:tblGrid>
              <a:tr h="125352">
                <a:tc>
                  <a:txBody>
                    <a:bodyPr/>
                    <a:lstStyle/>
                    <a:p>
                      <a:pPr algn="l" fontAlgn="ctr"/>
                      <a:r>
                        <a:rPr lang="es-CL" sz="800" b="1" i="0" u="none" strike="noStrike">
                          <a:solidFill>
                            <a:srgbClr val="FFFFFF"/>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834" marR="7834" marT="783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834" marR="7834" marT="783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834" marR="7834" marT="7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834" marR="7834" marT="7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428087586"/>
                  </a:ext>
                </a:extLst>
              </a:tr>
              <a:tr h="383889">
                <a:tc>
                  <a:txBody>
                    <a:bodyPr/>
                    <a:lstStyle/>
                    <a:p>
                      <a:pPr algn="l" fontAlgn="ctr"/>
                      <a:r>
                        <a:rPr lang="es-CL" sz="800" b="1" i="0" u="none" strike="noStrike">
                          <a:solidFill>
                            <a:srgbClr val="FFFFFF"/>
                          </a:solidFill>
                          <a:effectLst/>
                          <a:latin typeface="Calibri" panose="020F0502020204030204" pitchFamily="34" charset="0"/>
                        </a:rPr>
                        <a:t>Subt.</a:t>
                      </a:r>
                    </a:p>
                  </a:txBody>
                  <a:tcPr marL="7834" marR="7834" marT="783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834" marR="7834" marT="783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834" marR="7834" marT="783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Clasificación Presupuestaría</a:t>
                      </a:r>
                    </a:p>
                  </a:txBody>
                  <a:tcPr marL="7834" marR="7834" marT="783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834" marR="7834" marT="783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834" marR="7834" marT="783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834" marR="7834" marT="783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834" marR="7834" marT="783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834" marR="7834" marT="783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834" marR="7834" marT="783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500095986"/>
                  </a:ext>
                </a:extLst>
              </a:tr>
              <a:tr h="164524">
                <a:tc>
                  <a:txBody>
                    <a:bodyPr/>
                    <a:lstStyle/>
                    <a:p>
                      <a:pPr algn="l" fontAlgn="ctr"/>
                      <a:r>
                        <a:rPr lang="es-CL" sz="800" b="0"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55.849.992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55.849.992 </a:t>
                      </a:r>
                    </a:p>
                  </a:txBody>
                  <a:tcPr marL="7834" marR="7834" marT="78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12.811.547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22,9%</a:t>
                      </a:r>
                    </a:p>
                  </a:txBody>
                  <a:tcPr marL="7834" marR="7834" marT="78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22,9%</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1915080"/>
                  </a:ext>
                </a:extLst>
              </a:tr>
              <a:tr h="125352">
                <a:tc>
                  <a:txBody>
                    <a:bodyPr/>
                    <a:lstStyle/>
                    <a:p>
                      <a:pPr algn="ctr" fontAlgn="ctr"/>
                      <a:r>
                        <a:rPr lang="es-CL" sz="800" b="1" i="0" u="none" strike="noStrike">
                          <a:solidFill>
                            <a:srgbClr val="000000"/>
                          </a:solidFill>
                          <a:effectLst/>
                          <a:latin typeface="Calibri" panose="020F0502020204030204" pitchFamily="34" charset="0"/>
                        </a:rPr>
                        <a:t>24</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55.849.492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55.849.492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12.811.547</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22,9%</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22,9%</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4991063"/>
                  </a:ext>
                </a:extLst>
              </a:tr>
              <a:tr h="125352">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191.762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191.762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1585364"/>
                  </a:ext>
                </a:extLst>
              </a:tr>
              <a:tr h="125352">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Fono Infancia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191.762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191.762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64562279"/>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39.601.094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39.601.094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12.769.650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32,2%</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32,2%</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1455912"/>
                  </a:ext>
                </a:extLst>
              </a:tr>
              <a:tr h="250703">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Desarrollo Biopsicosocial - Ministerio de Salud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19.491.981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19.491.981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9.745.990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953666"/>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Recién Nacido - Ministerio de Salud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15.069.679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15.069.679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9909082"/>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Educación Prebásica - JUNJI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5.039.434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5.039.434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3.023.660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0113231"/>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16.056.636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16.056.636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41.897</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9710218"/>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Intervenciones de Apoyo al Desarrollo Infantil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3.494.869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3.494.869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14442888"/>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Concursable de Iniciativas para la Infancia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460.734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460.734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45077209"/>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Fortalecimiento Municipal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3.349.875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3.349.875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1345476"/>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Diagnóstico de Vulnerabilidad en Pre-escolares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97.584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97.584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05663715"/>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Educativo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2.736.051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2.736.051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41.897</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3813032"/>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 la Salud Mental Infantil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2.119.544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2.119.544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04024850"/>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008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Aprendizaje Integral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3.348.243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3.348.243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7195019"/>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353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Ayudas Técnicas Chile Crece Contigo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449.736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449.736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5065549"/>
                  </a:ext>
                </a:extLst>
              </a:tr>
              <a:tr h="125352">
                <a:tc>
                  <a:txBody>
                    <a:bodyPr/>
                    <a:lstStyle/>
                    <a:p>
                      <a:pPr algn="ctr" fontAlgn="ctr"/>
                      <a:r>
                        <a:rPr lang="es-CL" sz="800" b="1" i="0" u="none" strike="noStrike">
                          <a:solidFill>
                            <a:srgbClr val="000000"/>
                          </a:solidFill>
                          <a:effectLst/>
                          <a:latin typeface="Calibri" panose="020F0502020204030204" pitchFamily="34" charset="0"/>
                        </a:rPr>
                        <a:t>34</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500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500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15453646"/>
                  </a:ext>
                </a:extLst>
              </a:tr>
              <a:tr h="125352">
                <a:tc>
                  <a:txBody>
                    <a:bodyPr/>
                    <a:lstStyle/>
                    <a:p>
                      <a:pPr algn="ctr" fontAlgn="ctr"/>
                      <a:r>
                        <a:rPr lang="es-CL" sz="800" b="1" i="0" u="none" strike="noStrike">
                          <a:solidFill>
                            <a:srgbClr val="000000"/>
                          </a:solidFill>
                          <a:effectLst/>
                          <a:latin typeface="Calibri" panose="020F0502020204030204" pitchFamily="34" charset="0"/>
                        </a:rPr>
                        <a:t>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500 </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500 </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34" marR="7834" marT="783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34" marR="7834" marT="783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834" marR="7834" marT="783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86182175"/>
                  </a:ext>
                </a:extLst>
              </a:tr>
            </a:tbl>
          </a:graphicData>
        </a:graphic>
      </p:graphicFrame>
    </p:spTree>
    <p:extLst>
      <p:ext uri="{BB962C8B-B14F-4D97-AF65-F5344CB8AC3E}">
        <p14:creationId xmlns:p14="http://schemas.microsoft.com/office/powerpoint/2010/main" val="264258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dirty="0"/>
          </a:p>
        </p:txBody>
      </p:sp>
      <p:sp>
        <p:nvSpPr>
          <p:cNvPr id="6" name="1 Título"/>
          <p:cNvSpPr txBox="1">
            <a:spLocks/>
          </p:cNvSpPr>
          <p:nvPr/>
        </p:nvSpPr>
        <p:spPr>
          <a:xfrm>
            <a:off x="386224"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628650" lvl="1" indent="-268288" algn="just">
              <a:spcBef>
                <a:spcPts val="600"/>
              </a:spcBef>
              <a:spcAft>
                <a:spcPts val="600"/>
              </a:spcAft>
              <a:buFont typeface="Arial" panose="020B0604020202020204" pitchFamily="34" charset="0"/>
              <a:buChar char="•"/>
            </a:pPr>
            <a:r>
              <a:rPr lang="es-CL" sz="1600" u="sng" dirty="0"/>
              <a:t>Desarrollo Comunitario - Familia – Pobreza</a:t>
            </a:r>
            <a:r>
              <a:rPr lang="es-CL" sz="1600" dirty="0"/>
              <a:t>, en esta línea se consultan programas e iniciativas que apuntan al desarrollo comunitario o que fortalecen las capacidades sociales, con foco de intervención en comunidades y/u organizaciones donde existen familias en situación de vulnerabilidad, además de programas que apoyan a personas en situación de pobreza, de dependencia y sus cuidadores/as, al igual que otros que apuntan a mejorar las condiciones de comunidad.</a:t>
            </a:r>
          </a:p>
          <a:p>
            <a:pPr marL="628650" lvl="1" indent="-268288" algn="just">
              <a:spcBef>
                <a:spcPts val="600"/>
              </a:spcBef>
              <a:spcAft>
                <a:spcPts val="600"/>
              </a:spcAft>
              <a:buFont typeface="Arial" panose="020B0604020202020204" pitchFamily="34" charset="0"/>
              <a:buChar char="•"/>
            </a:pPr>
            <a:r>
              <a:rPr lang="es-CL" sz="1600" dirty="0"/>
              <a:t> </a:t>
            </a:r>
            <a:r>
              <a:rPr lang="es-CL" sz="1600" u="sng" dirty="0"/>
              <a:t>Inclusión Financiera</a:t>
            </a:r>
            <a:r>
              <a:rPr lang="es-CL" sz="1600" dirty="0"/>
              <a:t>, esta línea incluye recursos para el Subsidio al Pago Electrónico de Prestaciones Monetarias (SPE) conocido como el programa Chile Cuenta y el Programa de Educación Financiera realizado por el FOSIS.</a:t>
            </a:r>
          </a:p>
          <a:p>
            <a:pPr marL="360363" lvl="1" indent="-360363" algn="just">
              <a:spcBef>
                <a:spcPts val="600"/>
              </a:spcBef>
              <a:spcAft>
                <a:spcPts val="600"/>
              </a:spcAft>
              <a:buFont typeface="+mj-lt"/>
              <a:buAutoNum type="arabicPeriod" startAt="2"/>
            </a:pPr>
            <a:r>
              <a:rPr lang="es-CL" sz="1600" dirty="0"/>
              <a:t>Para el año 2019 la Partida presentó un presupuesto aprobado de </a:t>
            </a:r>
            <a:r>
              <a:rPr lang="es-CL" sz="1600" b="1" dirty="0"/>
              <a:t>$646.151 millones</a:t>
            </a:r>
            <a:r>
              <a:rPr lang="es-CL" sz="1600" dirty="0"/>
              <a:t>, destinándose un 84,3% a transferencias corrientes y de capital, con una participación de un 63,6% y 20,7% respectivamente, subtítulos que al primer trimestre de 2019 registraron erogaciones del 20,1% y 6,6% respectivamente sobre el presupuesto vigente. </a:t>
            </a:r>
          </a:p>
          <a:p>
            <a:pPr marL="360363" lvl="1" indent="-360363" algn="just">
              <a:spcBef>
                <a:spcPts val="600"/>
              </a:spcBef>
              <a:spcAft>
                <a:spcPts val="600"/>
              </a:spcAft>
              <a:buFont typeface="+mj-lt"/>
              <a:buAutoNum type="arabicPeriod" startAt="2"/>
            </a:pPr>
            <a:r>
              <a:rPr lang="es-CL" sz="1600" dirty="0"/>
              <a:t>La ejecución del Ministerio del mes de marzo ascendió a </a:t>
            </a:r>
            <a:r>
              <a:rPr lang="es-CL" sz="1600" b="1" dirty="0"/>
              <a:t>$75.167 millones</a:t>
            </a:r>
            <a:r>
              <a:rPr lang="es-CL" sz="1600" dirty="0"/>
              <a:t>, es decir, un </a:t>
            </a:r>
            <a:r>
              <a:rPr lang="es-CL" sz="1600" b="1" dirty="0"/>
              <a:t>10,9%</a:t>
            </a:r>
            <a:r>
              <a:rPr lang="es-CL" sz="1600" dirty="0"/>
              <a:t> respecto del presupuesto vigente, representando un gasto mayor en 3,2 puntos porcentuales al registrado a igual mes del año 2018, pero menor en iguales puntos respecto al registrado a igual periodo en el ejercicio 2017. </a:t>
            </a:r>
          </a:p>
          <a:p>
            <a:pPr marL="360362" lvl="1" algn="just">
              <a:spcBef>
                <a:spcPts val="600"/>
              </a:spcBef>
              <a:spcAft>
                <a:spcPts val="600"/>
              </a:spcAft>
            </a:pPr>
            <a:endParaRPr lang="es-CL" sz="1600" dirty="0"/>
          </a:p>
          <a:p>
            <a:pPr marL="342900" indent="-342900" algn="just">
              <a:spcBef>
                <a:spcPts val="600"/>
              </a:spcBef>
              <a:spcAft>
                <a:spcPts val="6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50538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dirty="0"/>
          </a:p>
        </p:txBody>
      </p:sp>
      <p:sp>
        <p:nvSpPr>
          <p:cNvPr id="6" name="1 Título"/>
          <p:cNvSpPr txBox="1">
            <a:spLocks/>
          </p:cNvSpPr>
          <p:nvPr/>
        </p:nvSpPr>
        <p:spPr>
          <a:xfrm>
            <a:off x="386224" y="1268760"/>
            <a:ext cx="8229600" cy="525658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startAt="4"/>
            </a:pPr>
            <a:r>
              <a:rPr lang="es-CL" sz="1600" dirty="0"/>
              <a:t>Respecto a los aumentos y disminuciones al presupuesto inicial, la Partida presenta al mes de marzo un incremento consolidado de $44.614 millones, afectando principalmente los subtítulos 22 “bienes y servicios de consumo” y 34 “servicios de la deuda” con aumentos de $2.697 millones y $42.639 millones respectivamente, por otras parte se disminuyen los subtítulos 24 “transferencias corrientes” en $908 millones y 33 “transferencias de capital” en $1.700 millones.</a:t>
            </a:r>
          </a:p>
          <a:p>
            <a:pPr marL="342900" indent="-342900" algn="just">
              <a:spcBef>
                <a:spcPts val="600"/>
              </a:spcBef>
              <a:spcAft>
                <a:spcPts val="600"/>
              </a:spcAft>
              <a:buFont typeface="+mj-lt"/>
              <a:buAutoNum type="arabicPeriod" startAt="4"/>
            </a:pPr>
            <a:r>
              <a:rPr lang="es-CL" sz="1600" dirty="0"/>
              <a:t>Respecto del subtítulo 34 “servicio de la deuda”, la Partida presenta un gasto agregado de $72.632 millones, de los cuales $42.639 millones (96,5%) corresponden al pago de los compromisos devengados al 31 de diciembre de 2018 (deuda flotante) en los Programas: Subsecretaría de Servicios Sociales ($5.332 millones); Ingreso Ético Familiar ($29.308 millones); FOSIS ($830 millones); INJ ($107 millones); CONADI ($29.916 millones); SENADIS ($1.216 millones); SENAMA ($1.408 millones); y, la Subsecretaría de Evaluación Social ($1.946 millones), faltando por decretar las respectivas modificaciones presupuestarias de FOSIS, CONADI y SENAMA.</a:t>
            </a:r>
          </a:p>
          <a:p>
            <a:pPr marL="342900" indent="-342900" algn="just">
              <a:spcBef>
                <a:spcPts val="600"/>
              </a:spcBef>
              <a:spcAft>
                <a:spcPts val="600"/>
              </a:spcAft>
              <a:buFont typeface="+mj-lt"/>
              <a:buAutoNum type="arabicPeriod" startAt="4"/>
            </a:pPr>
            <a:r>
              <a:rPr lang="es-CL" sz="1600" dirty="0"/>
              <a:t>A nivel de subtítulo, sin considerar el “servicio de la deuda”, los que presentan el mayor nivel de gasto por su incidencia en la ejecución total de la Partida con un 54,7%, son: “transferencias corrientes” y “gastos en personal”, que presentaron erogaciones acumuladas al mes de marzo de 20,1% y 25,1% respectivamente. </a:t>
            </a:r>
          </a:p>
          <a:p>
            <a:pPr marL="342900" indent="-342900" algn="just">
              <a:spcBef>
                <a:spcPts val="600"/>
              </a:spcBef>
              <a:spcAft>
                <a:spcPts val="600"/>
              </a:spcAft>
              <a:buFont typeface="+mj-lt"/>
              <a:buAutoNum type="arabicPeriod" startAt="4"/>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3213788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340768"/>
            <a:ext cx="8229600" cy="525658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startAt="7"/>
            </a:pPr>
            <a:r>
              <a:rPr lang="es-CL" sz="1600" dirty="0"/>
              <a:t>En cuanto a los programas, el 70,3% del presupuesto vigente, se concentró en el Ingreso Ético Familiar y Sistema Chile Solidario (38%), Fondo de Solidaridad e Inversión Social (12,6%) y la Corporación Nacional de Desarrollo Indígena (18,5%), los que al mes de marzo alcanzaron niveles de ejecución de </a:t>
            </a:r>
            <a:r>
              <a:rPr lang="es-CL" sz="1600" b="1" dirty="0"/>
              <a:t>26,5%, 21,5% y 37,3</a:t>
            </a:r>
            <a:r>
              <a:rPr lang="es-CL" sz="1600" dirty="0"/>
              <a:t>% respectivamente, calculados respecto al presupuesto vigente.</a:t>
            </a:r>
          </a:p>
          <a:p>
            <a:pPr marL="342900" indent="-342900" algn="just">
              <a:spcBef>
                <a:spcPts val="600"/>
              </a:spcBef>
              <a:spcAft>
                <a:spcPts val="600"/>
              </a:spcAft>
              <a:buFont typeface="+mj-lt"/>
              <a:buAutoNum type="arabicPeriod" startAt="7"/>
            </a:pPr>
            <a:r>
              <a:rPr lang="es-CL" sz="1600" dirty="0"/>
              <a:t>Finalmente, respecto de los instituciones que conforman el presupuesto del Ministerio, el mayor gasto se registró en la Corporación Nacional de Desarrollo Indígena con un 37,3%, seguida de la Subsecretaría de Servicios Sociales, que presentó un avance de 27,9%, mientras que el Servicio Nacional de la Discapacidad fue el que presentó la menor ejecución con 17%.</a:t>
            </a: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2718310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86224" y="1340768"/>
            <a:ext cx="8229600" cy="525658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pic>
        <p:nvPicPr>
          <p:cNvPr id="3" name="Imagen 2">
            <a:extLst>
              <a:ext uri="{FF2B5EF4-FFF2-40B4-BE49-F238E27FC236}">
                <a16:creationId xmlns:a16="http://schemas.microsoft.com/office/drawing/2014/main" id="{19FB7C7E-1D55-4A4E-BCC3-DC89D4BBEBB8}"/>
              </a:ext>
            </a:extLst>
          </p:cNvPr>
          <p:cNvPicPr>
            <a:picLocks noChangeAspect="1"/>
          </p:cNvPicPr>
          <p:nvPr/>
        </p:nvPicPr>
        <p:blipFill>
          <a:blip r:embed="rId2"/>
          <a:stretch>
            <a:fillRect/>
          </a:stretch>
        </p:blipFill>
        <p:spPr>
          <a:xfrm>
            <a:off x="4644009" y="1973424"/>
            <a:ext cx="4143598" cy="2463688"/>
          </a:xfrm>
          <a:prstGeom prst="rect">
            <a:avLst/>
          </a:prstGeom>
        </p:spPr>
      </p:pic>
      <p:pic>
        <p:nvPicPr>
          <p:cNvPr id="4" name="Imagen 3">
            <a:extLst>
              <a:ext uri="{FF2B5EF4-FFF2-40B4-BE49-F238E27FC236}">
                <a16:creationId xmlns:a16="http://schemas.microsoft.com/office/drawing/2014/main" id="{B4EED2C2-4FD1-4068-85F0-B90439D03E8D}"/>
              </a:ext>
            </a:extLst>
          </p:cNvPr>
          <p:cNvPicPr>
            <a:picLocks noChangeAspect="1"/>
          </p:cNvPicPr>
          <p:nvPr/>
        </p:nvPicPr>
        <p:blipFill>
          <a:blip r:embed="rId3"/>
          <a:stretch>
            <a:fillRect/>
          </a:stretch>
        </p:blipFill>
        <p:spPr>
          <a:xfrm>
            <a:off x="356393" y="1973423"/>
            <a:ext cx="4143598" cy="2463688"/>
          </a:xfrm>
          <a:prstGeom prst="rect">
            <a:avLst/>
          </a:prstGeom>
        </p:spPr>
      </p:pic>
      <p:sp>
        <p:nvSpPr>
          <p:cNvPr id="9" name="3 Marcador de pie de página">
            <a:extLst>
              <a:ext uri="{FF2B5EF4-FFF2-40B4-BE49-F238E27FC236}">
                <a16:creationId xmlns:a16="http://schemas.microsoft.com/office/drawing/2014/main" id="{78D70930-CBE3-4433-A36C-90130BE3D7CA}"/>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056723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8" name="3 Marcador de pie de página">
            <a:extLst>
              <a:ext uri="{FF2B5EF4-FFF2-40B4-BE49-F238E27FC236}">
                <a16:creationId xmlns:a16="http://schemas.microsoft.com/office/drawing/2014/main" id="{7DD71C77-DA25-4970-A658-2F5DCF233158}"/>
              </a:ext>
            </a:extLst>
          </p:cNvPr>
          <p:cNvSpPr>
            <a:spLocks noGrp="1"/>
          </p:cNvSpPr>
          <p:nvPr>
            <p:ph type="ftr" sz="quarter" idx="11"/>
          </p:nvPr>
        </p:nvSpPr>
        <p:spPr>
          <a:xfrm>
            <a:off x="500062" y="6309320"/>
            <a:ext cx="8225796" cy="365125"/>
          </a:xfrm>
        </p:spPr>
        <p:txBody>
          <a:bodyPr/>
          <a:lstStyle/>
          <a:p>
            <a:r>
              <a:rPr lang="es-CL" sz="1050" b="1" dirty="0"/>
              <a:t>Fuente</a:t>
            </a:r>
            <a:r>
              <a:rPr lang="es-CL" sz="1050" dirty="0"/>
              <a:t>: Elaboración propia en base  a Informes de ejecución presupuestaria mensual de DIPRES.</a:t>
            </a:r>
          </a:p>
        </p:txBody>
      </p:sp>
      <p:sp>
        <p:nvSpPr>
          <p:cNvPr id="11"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graphicFrame>
        <p:nvGraphicFramePr>
          <p:cNvPr id="7" name="Gráfico 6">
            <a:extLst>
              <a:ext uri="{FF2B5EF4-FFF2-40B4-BE49-F238E27FC236}">
                <a16:creationId xmlns:a16="http://schemas.microsoft.com/office/drawing/2014/main" id="{0F7BEAB2-3A71-4F7A-93E8-36F59B195B53}"/>
              </a:ext>
            </a:extLst>
          </p:cNvPr>
          <p:cNvGraphicFramePr>
            <a:graphicFrameLocks/>
          </p:cNvGraphicFramePr>
          <p:nvPr>
            <p:extLst>
              <p:ext uri="{D42A27DB-BD31-4B8C-83A1-F6EECF244321}">
                <p14:modId xmlns:p14="http://schemas.microsoft.com/office/powerpoint/2010/main" val="1023615481"/>
              </p:ext>
            </p:extLst>
          </p:nvPr>
        </p:nvGraphicFramePr>
        <p:xfrm>
          <a:off x="539552" y="1628800"/>
          <a:ext cx="7920880" cy="4392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63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8</a:t>
            </a:fld>
            <a:endParaRPr lang="es-CL"/>
          </a:p>
        </p:txBody>
      </p:sp>
      <p:sp>
        <p:nvSpPr>
          <p:cNvPr id="8" name="3 Marcador de pie de página">
            <a:extLst>
              <a:ext uri="{FF2B5EF4-FFF2-40B4-BE49-F238E27FC236}">
                <a16:creationId xmlns:a16="http://schemas.microsoft.com/office/drawing/2014/main" id="{7DD71C77-DA25-4970-A658-2F5DCF233158}"/>
              </a:ext>
            </a:extLst>
          </p:cNvPr>
          <p:cNvSpPr>
            <a:spLocks noGrp="1"/>
          </p:cNvSpPr>
          <p:nvPr>
            <p:ph type="ftr" sz="quarter" idx="11"/>
          </p:nvPr>
        </p:nvSpPr>
        <p:spPr>
          <a:xfrm>
            <a:off x="539552" y="5820406"/>
            <a:ext cx="8225796" cy="365125"/>
          </a:xfrm>
        </p:spPr>
        <p:txBody>
          <a:bodyPr/>
          <a:lstStyle/>
          <a:p>
            <a:r>
              <a:rPr lang="es-CL" sz="1050" b="1" dirty="0"/>
              <a:t>Fuente</a:t>
            </a:r>
            <a:r>
              <a:rPr lang="es-CL" sz="1050" dirty="0"/>
              <a:t>: Elaboración propia en base  a Informes de ejecución presupuestaria mensual de DIPRES.</a:t>
            </a:r>
          </a:p>
        </p:txBody>
      </p:sp>
      <p:sp>
        <p:nvSpPr>
          <p:cNvPr id="11"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graphicFrame>
        <p:nvGraphicFramePr>
          <p:cNvPr id="6" name="Gráfico 5">
            <a:extLst>
              <a:ext uri="{FF2B5EF4-FFF2-40B4-BE49-F238E27FC236}">
                <a16:creationId xmlns:a16="http://schemas.microsoft.com/office/drawing/2014/main" id="{3A4A131C-E679-4744-A6BB-8C12A5C745DC}"/>
              </a:ext>
            </a:extLst>
          </p:cNvPr>
          <p:cNvGraphicFramePr>
            <a:graphicFrameLocks/>
          </p:cNvGraphicFramePr>
          <p:nvPr>
            <p:extLst>
              <p:ext uri="{D42A27DB-BD31-4B8C-83A1-F6EECF244321}">
                <p14:modId xmlns:p14="http://schemas.microsoft.com/office/powerpoint/2010/main" val="2356864619"/>
              </p:ext>
            </p:extLst>
          </p:nvPr>
        </p:nvGraphicFramePr>
        <p:xfrm>
          <a:off x="467544" y="1628800"/>
          <a:ext cx="7776864" cy="40024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1473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8142" y="6320331"/>
            <a:ext cx="8225796"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9</a:t>
            </a:fld>
            <a:endParaRPr lang="es-CL"/>
          </a:p>
        </p:txBody>
      </p:sp>
      <p:sp>
        <p:nvSpPr>
          <p:cNvPr id="6" name="1 Título"/>
          <p:cNvSpPr txBox="1">
            <a:spLocks/>
          </p:cNvSpPr>
          <p:nvPr/>
        </p:nvSpPr>
        <p:spPr>
          <a:xfrm>
            <a:off x="683568" y="1448542"/>
            <a:ext cx="7941568"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graphicFrame>
        <p:nvGraphicFramePr>
          <p:cNvPr id="3" name="Tabla 2">
            <a:extLst>
              <a:ext uri="{FF2B5EF4-FFF2-40B4-BE49-F238E27FC236}">
                <a16:creationId xmlns:a16="http://schemas.microsoft.com/office/drawing/2014/main" id="{F481C88D-1555-49E0-9E70-98B822DB4AAC}"/>
              </a:ext>
            </a:extLst>
          </p:cNvPr>
          <p:cNvGraphicFramePr>
            <a:graphicFrameLocks noGrp="1"/>
          </p:cNvGraphicFramePr>
          <p:nvPr>
            <p:extLst>
              <p:ext uri="{D42A27DB-BD31-4B8C-83A1-F6EECF244321}">
                <p14:modId xmlns:p14="http://schemas.microsoft.com/office/powerpoint/2010/main" val="2267914788"/>
              </p:ext>
            </p:extLst>
          </p:nvPr>
        </p:nvGraphicFramePr>
        <p:xfrm>
          <a:off x="628649" y="1827517"/>
          <a:ext cx="7886701" cy="1917923"/>
        </p:xfrm>
        <a:graphic>
          <a:graphicData uri="http://schemas.openxmlformats.org/drawingml/2006/table">
            <a:tbl>
              <a:tblPr/>
              <a:tblGrid>
                <a:gridCol w="282880">
                  <a:extLst>
                    <a:ext uri="{9D8B030D-6E8A-4147-A177-3AD203B41FA5}">
                      <a16:colId xmlns:a16="http://schemas.microsoft.com/office/drawing/2014/main" val="1114813266"/>
                    </a:ext>
                  </a:extLst>
                </a:gridCol>
                <a:gridCol w="3190889">
                  <a:extLst>
                    <a:ext uri="{9D8B030D-6E8A-4147-A177-3AD203B41FA5}">
                      <a16:colId xmlns:a16="http://schemas.microsoft.com/office/drawing/2014/main" val="4164214603"/>
                    </a:ext>
                  </a:extLst>
                </a:gridCol>
                <a:gridCol w="758119">
                  <a:extLst>
                    <a:ext uri="{9D8B030D-6E8A-4147-A177-3AD203B41FA5}">
                      <a16:colId xmlns:a16="http://schemas.microsoft.com/office/drawing/2014/main" val="1596719452"/>
                    </a:ext>
                  </a:extLst>
                </a:gridCol>
                <a:gridCol w="758119">
                  <a:extLst>
                    <a:ext uri="{9D8B030D-6E8A-4147-A177-3AD203B41FA5}">
                      <a16:colId xmlns:a16="http://schemas.microsoft.com/office/drawing/2014/main" val="1485044377"/>
                    </a:ext>
                  </a:extLst>
                </a:gridCol>
                <a:gridCol w="758119">
                  <a:extLst>
                    <a:ext uri="{9D8B030D-6E8A-4147-A177-3AD203B41FA5}">
                      <a16:colId xmlns:a16="http://schemas.microsoft.com/office/drawing/2014/main" val="3466277428"/>
                    </a:ext>
                  </a:extLst>
                </a:gridCol>
                <a:gridCol w="758119">
                  <a:extLst>
                    <a:ext uri="{9D8B030D-6E8A-4147-A177-3AD203B41FA5}">
                      <a16:colId xmlns:a16="http://schemas.microsoft.com/office/drawing/2014/main" val="2290161939"/>
                    </a:ext>
                  </a:extLst>
                </a:gridCol>
                <a:gridCol w="690228">
                  <a:extLst>
                    <a:ext uri="{9D8B030D-6E8A-4147-A177-3AD203B41FA5}">
                      <a16:colId xmlns:a16="http://schemas.microsoft.com/office/drawing/2014/main" val="1471065836"/>
                    </a:ext>
                  </a:extLst>
                </a:gridCol>
                <a:gridCol w="690228">
                  <a:extLst>
                    <a:ext uri="{9D8B030D-6E8A-4147-A177-3AD203B41FA5}">
                      <a16:colId xmlns:a16="http://schemas.microsoft.com/office/drawing/2014/main" val="1502326186"/>
                    </a:ext>
                  </a:extLst>
                </a:gridCol>
              </a:tblGrid>
              <a:tr h="135782">
                <a:tc>
                  <a:txBody>
                    <a:bodyPr/>
                    <a:lstStyle/>
                    <a:p>
                      <a:pPr algn="l" fontAlgn="ctr"/>
                      <a:r>
                        <a:rPr lang="es-CL" sz="800" b="1" i="0" u="none" strike="noStrike">
                          <a:solidFill>
                            <a:srgbClr val="FFFFFF"/>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486" marR="8486" marT="84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297814154"/>
                  </a:ext>
                </a:extLst>
              </a:tr>
              <a:tr h="415834">
                <a:tc>
                  <a:txBody>
                    <a:bodyPr/>
                    <a:lstStyle/>
                    <a:p>
                      <a:pPr algn="l" fontAlgn="ctr"/>
                      <a:r>
                        <a:rPr lang="es-CL" sz="800" b="1" i="0" u="none" strike="noStrike">
                          <a:solidFill>
                            <a:srgbClr val="FFFFFF"/>
                          </a:solidFill>
                          <a:effectLst/>
                          <a:latin typeface="Calibri" panose="020F0502020204030204" pitchFamily="34" charset="0"/>
                        </a:rPr>
                        <a:t>Subt.</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67704380"/>
                  </a:ext>
                </a:extLst>
              </a:tr>
              <a:tr h="144269">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646.151.481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690.765.817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44.614.336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184.111.926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04776621"/>
                  </a:ext>
                </a:extLst>
              </a:tr>
              <a:tr h="135782">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72.930.551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72.963.949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33.398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18.298.932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57454703"/>
                  </a:ext>
                </a:extLst>
              </a:tr>
              <a:tr h="135782">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15.491.640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18.188.696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2.697.056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1.856.594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4327100"/>
                  </a:ext>
                </a:extLst>
              </a:tr>
              <a:tr h="135782">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17.341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170.166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152.825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5.857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24284141"/>
                  </a:ext>
                </a:extLst>
              </a:tr>
              <a:tr h="135782">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411.199.737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410.291.469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-908.268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82.381.390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81923006"/>
                  </a:ext>
                </a:extLst>
              </a:tr>
              <a:tr h="135782">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3.226.744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3.226.744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177.513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05783073"/>
                  </a:ext>
                </a:extLst>
              </a:tr>
              <a:tr h="135782">
                <a:tc>
                  <a:txBody>
                    <a:bodyPr/>
                    <a:lstStyle/>
                    <a:p>
                      <a:pPr algn="ctr" fontAlgn="ctr"/>
                      <a:r>
                        <a:rPr lang="es-CL" sz="800" b="0" i="0" u="none" strike="noStrike">
                          <a:solidFill>
                            <a:srgbClr val="000000"/>
                          </a:solidFill>
                          <a:effectLst/>
                          <a:latin typeface="Calibri" panose="020F0502020204030204" pitchFamily="34" charset="0"/>
                        </a:rPr>
                        <a:t>31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3.488.637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3.488.637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3113434"/>
                  </a:ext>
                </a:extLst>
              </a:tr>
              <a:tr h="135782">
                <a:tc>
                  <a:txBody>
                    <a:bodyPr/>
                    <a:lstStyle/>
                    <a:p>
                      <a:pPr algn="ctr" fontAlgn="ctr"/>
                      <a:r>
                        <a:rPr lang="es-CL" sz="800" b="0" i="0" u="none" strike="noStrike">
                          <a:solidFill>
                            <a:srgbClr val="000000"/>
                          </a:solidFill>
                          <a:effectLst/>
                          <a:latin typeface="Calibri" panose="020F0502020204030204" pitchFamily="34" charset="0"/>
                        </a:rPr>
                        <a:t>33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DE CAPITAL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133.743.174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132.042.977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-1.700.197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8.759.793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04962702"/>
                  </a:ext>
                </a:extLst>
              </a:tr>
              <a:tr h="135782">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6.053.657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48.692.982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42.639.325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72.631.847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1199,8%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6185086"/>
                  </a:ext>
                </a:extLst>
              </a:tr>
              <a:tr h="135782">
                <a:tc>
                  <a:txBody>
                    <a:bodyPr/>
                    <a:lstStyle/>
                    <a:p>
                      <a:pPr algn="ctr" fontAlgn="ctr"/>
                      <a:r>
                        <a:rPr lang="es-CL" sz="800" b="0" i="0" u="none" strike="noStrike">
                          <a:solidFill>
                            <a:srgbClr val="000000"/>
                          </a:solidFill>
                          <a:effectLst/>
                          <a:latin typeface="Calibri" panose="020F0502020204030204" pitchFamily="34" charset="0"/>
                        </a:rPr>
                        <a:t>35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SALDO FINAL DE CAJA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1.700.197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1.700.197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6794336"/>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4654</TotalTime>
  <Words>5913</Words>
  <Application>Microsoft Office PowerPoint</Application>
  <PresentationFormat>Presentación en pantalla (4:3)</PresentationFormat>
  <Paragraphs>3033</Paragraphs>
  <Slides>22</Slides>
  <Notes>1</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22</vt:i4>
      </vt:variant>
    </vt:vector>
  </HeadingPairs>
  <TitlesOfParts>
    <vt:vector size="29" baseType="lpstr">
      <vt:lpstr>Andalus</vt:lpstr>
      <vt:lpstr>Arial</vt:lpstr>
      <vt:lpstr>Calibri</vt:lpstr>
      <vt:lpstr>Times New Roman</vt:lpstr>
      <vt:lpstr>1_Tema de Office</vt:lpstr>
      <vt:lpstr>Tema de Office</vt:lpstr>
      <vt:lpstr>Imagen de mapa de bits</vt:lpstr>
      <vt:lpstr>EJECUCIÓN ACUMULADA DE GASTOS PRESUPUESTARIOS AL MES DE MARZO DE 2019 PARTIDA 21:  MINISTERIO DE DESARROLLO SOCIAL</vt:lpstr>
      <vt:lpstr>EJECUCIÓN ACUMULADA DE GASTOS A MARZO DE 2019  PARTIDA 21 MINISTERIO DE DESARROLLO SOCIAL</vt:lpstr>
      <vt:lpstr>EJECUCIÓN ACUMULADA DE GASTOS A MARZO DE 2019  PARTIDA 21 MINISTERIO DE DESARROLLO SOCIAL</vt:lpstr>
      <vt:lpstr>EJECUCIÓN ACUMULADA DE GASTOS A MARZO DE 2019  PARTIDA 21 MINISTERIO DE DESARROLLO SOCIAL</vt:lpstr>
      <vt:lpstr>EJECUCIÓN ACUMULADA DE GASTOS A MARZO DE 2019  PARTIDA 21 MINISTERIO DE DESARROLLO SOCIAL</vt:lpstr>
      <vt:lpstr>EJECUCIÓN ACUMULADA DE GASTOS A MARZO DE 2019  PARTIDA 21 MINISTERIO DE DESARROLLO SOCIAL</vt:lpstr>
      <vt:lpstr>Presentación de PowerPoint</vt:lpstr>
      <vt:lpstr>Presentación de PowerPoint</vt:lpstr>
      <vt:lpstr>EJECUCIÓN ACUMULADA DE GASTOS A MARZO DE 2019  PARTIDA 21 MINISTERIO DE DESARROLLO SOCIAL</vt:lpstr>
      <vt:lpstr>EJECUCIÓN ACUMULADA DE GASTOS A MARZO DE 2019  PARTIDA 2I RESUMEN POR CAPÍTULOS</vt:lpstr>
      <vt:lpstr>EJECUCIÓN ACUMULADA DE GASTOS A MARZO DE 2019  PARTIDA 21. CAPÍTULO 01. PROGRAMA 01:  SUBSECRETARÍA DE SERVICIOS SOCIALES</vt:lpstr>
      <vt:lpstr>EJECUCIÓN ACUMULADA DE GASTOS A MARZO DE 2019  PARTIDA 21. CAPÍTULO 01. PROGRAMA 05:  INGRESO ÉTICO FAMILIAR Y SISTEMA CHILE SOLIDARIO</vt:lpstr>
      <vt:lpstr>EJECUCIÓN ACUMULADA DE GASTOS A MARZO DE 2019  PARTIDA 21. CAPÍTULO 02. PROGRAMA 01:  FONDO DE SOLIDARIDAD E INVERSIÓN SOCIAL</vt:lpstr>
      <vt:lpstr>EJECUCIÓN ACUMULADA DE GASTOS A MARZO DE 2019  PARTIDA 21. CAPÍTULO 05. PROGRAMA 01:  INSTITUTO NACIONAL DE LA JUVENTUD</vt:lpstr>
      <vt:lpstr>EJECUCIÓN ACUMULADA DE GASTOS A MARZO DE 2019  PARTIDA 21. CAPÍTULO 06. PROGRAMA 01:  CORPORACIÓN NACIONAL DE DESARROLLO INDÍGENA</vt:lpstr>
      <vt:lpstr>EJECUCIÓN ACUMULADA DE GASTOS A MARZO DE 2019  PARTIDA 21. CAPÍTULO 06. PROGRAMA 01:  CORPORACIÓN NACIONAL DE DESARROLLO INDÍGENA</vt:lpstr>
      <vt:lpstr>EJECUCIÓN ACUMULADA DE GASTOS A MARZO DE 2019  PARTIDA 21. CAPÍTULO 07. PROGRAMA 01:  SERVICIO NACIONAL DE LA DISCAPACIDAD</vt:lpstr>
      <vt:lpstr>EJECUCIÓN ACUMULADA DE GASTOS A MARZO DE 2019  PARTIDA 21. CAPÍTULO 08. PROGRAMA 01:  SERVICIO NACIONAL DEL ADULTO MAYOR</vt:lpstr>
      <vt:lpstr>EJECUCIÓN ACUMULADA DE GASTOS A MARZO DE 2019  PARTIDA 21. CAPÍTULO 08. PROGRAMA 01:  SERVICIO NACIONAL DEL ADULTO MAYOR</vt:lpstr>
      <vt:lpstr>EJECUCIÓN ACUMULADA DE GASTOS A MARZO DE 2019  PARTIDA 21. CAPÍTULO 09. PROGRAMA 01:  SUBSECRETARÍA DE EVALUACIÓN SOCIAL</vt:lpstr>
      <vt:lpstr>EJECUCIÓN ACUMULADA DE GASTOS A MARZO DE 2019  PARTIDA 21. CAPÍTULO 10. PROGRAMA 01:  SUBSECRETARÍA DE LA NIÑEZ</vt:lpstr>
      <vt:lpstr>EJECUCIÓN ACUMULADA DE GASTOS A MARZO DE 2019  PARTIDA 21. CAPÍTULO 10. PROGRAMA 02:  SISTEMA DE PROTECCIÓN INTEGRAL A LA INFANCIA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284</cp:revision>
  <cp:lastPrinted>2017-06-15T16:55:12Z</cp:lastPrinted>
  <dcterms:created xsi:type="dcterms:W3CDTF">2016-06-23T13:38:47Z</dcterms:created>
  <dcterms:modified xsi:type="dcterms:W3CDTF">2019-07-30T19:57:39Z</dcterms:modified>
</cp:coreProperties>
</file>