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2" r:id="rId5"/>
    <p:sldId id="300" r:id="rId6"/>
    <p:sldId id="301" r:id="rId7"/>
    <p:sldId id="264" r:id="rId8"/>
    <p:sldId id="263" r:id="rId9"/>
    <p:sldId id="265" r:id="rId10"/>
    <p:sldId id="267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6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20'!$D$33:$O$33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4.4999999999999998E-2</c:v>
                </c:pt>
                <c:pt idx="2">
                  <c:v>7.4999999999999997E-2</c:v>
                </c:pt>
                <c:pt idx="3">
                  <c:v>0.06</c:v>
                </c:pt>
                <c:pt idx="4">
                  <c:v>5.2999999999999999E-2</c:v>
                </c:pt>
                <c:pt idx="5">
                  <c:v>6.5000000000000002E-2</c:v>
                </c:pt>
                <c:pt idx="6">
                  <c:v>5.8999999999999997E-2</c:v>
                </c:pt>
                <c:pt idx="7">
                  <c:v>0.32600000000000001</c:v>
                </c:pt>
                <c:pt idx="8">
                  <c:v>7.1999999999999995E-2</c:v>
                </c:pt>
                <c:pt idx="9">
                  <c:v>4.8000000000000001E-2</c:v>
                </c:pt>
                <c:pt idx="10">
                  <c:v>7.2999999999999995E-2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DC-4010-9C24-3F7E969C79F2}"/>
            </c:ext>
          </c:extLst>
        </c:ser>
        <c:ser>
          <c:idx val="1"/>
          <c:order val="1"/>
          <c:tx>
            <c:strRef>
              <c:f>'Partida 20'!$C$34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20'!$D$34:$O$34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DC-4010-9C24-3F7E969C79F2}"/>
            </c:ext>
          </c:extLst>
        </c:ser>
        <c:ser>
          <c:idx val="2"/>
          <c:order val="2"/>
          <c:tx>
            <c:strRef>
              <c:f>'Partida 20'!$C$35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20'!$D$35:$F$35</c:f>
              <c:numCache>
                <c:formatCode>0.0%</c:formatCode>
                <c:ptCount val="3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DC-4010-9C24-3F7E969C7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20'!$C$29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20'!$D$29:$O$29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0.09</c:v>
                </c:pt>
                <c:pt idx="2">
                  <c:v>0.16500000000000001</c:v>
                </c:pt>
                <c:pt idx="3">
                  <c:v>0.215</c:v>
                </c:pt>
                <c:pt idx="4">
                  <c:v>0.26700000000000002</c:v>
                </c:pt>
                <c:pt idx="5">
                  <c:v>0.29799999999999999</c:v>
                </c:pt>
                <c:pt idx="6">
                  <c:v>0.35399999999999998</c:v>
                </c:pt>
                <c:pt idx="7">
                  <c:v>0.67900000000000005</c:v>
                </c:pt>
                <c:pt idx="8">
                  <c:v>0.75</c:v>
                </c:pt>
                <c:pt idx="9">
                  <c:v>0.79900000000000004</c:v>
                </c:pt>
                <c:pt idx="10">
                  <c:v>0.86599999999999999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09-4E3B-AAF9-49F83F4DB6A6}"/>
            </c:ext>
          </c:extLst>
        </c:ser>
        <c:ser>
          <c:idx val="1"/>
          <c:order val="1"/>
          <c:tx>
            <c:strRef>
              <c:f>'Partida 20'!$C$30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20'!$D$30:$O$30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09-4E3B-AAF9-49F83F4DB6A6}"/>
            </c:ext>
          </c:extLst>
        </c:ser>
        <c:ser>
          <c:idx val="2"/>
          <c:order val="2"/>
          <c:tx>
            <c:strRef>
              <c:f>'Partida 20'!$C$31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4974751233091501E-2"/>
                  <c:y val="-3.4713137046322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09-4E3B-AAF9-49F83F4DB6A6}"/>
                </c:ext>
              </c:extLst>
            </c:dLbl>
            <c:dLbl>
              <c:idx val="1"/>
              <c:layout>
                <c:manualLayout>
                  <c:x val="-1.663861248121281E-2"/>
                  <c:y val="-3.7868876777805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09-4E3B-AAF9-49F83F4DB6A6}"/>
                </c:ext>
              </c:extLst>
            </c:dLbl>
            <c:dLbl>
              <c:idx val="2"/>
              <c:layout>
                <c:manualLayout>
                  <c:x val="-4.0175768989328356E-2"/>
                  <c:y val="-5.0000000000000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09-4E3B-AAF9-49F83F4DB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20'!$D$31:$F$31</c:f>
              <c:numCache>
                <c:formatCode>0.0%</c:formatCode>
                <c:ptCount val="3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809-4E3B-AAF9-49F83F4DB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100" dirty="0"/>
              <a:t>El presupuesto 2019 de SEGEGOB asciende a 29.220 millones. La ejecución en el mes de marzo fue de </a:t>
            </a:r>
            <a:r>
              <a:rPr lang="es-CL" sz="1100" b="1" dirty="0"/>
              <a:t>$2.219 millones</a:t>
            </a:r>
            <a:r>
              <a:rPr lang="es-CL" sz="1100" dirty="0"/>
              <a:t>, equivalente a un gasto de 7,5</a:t>
            </a:r>
            <a:r>
              <a:rPr lang="es-CL" sz="1100" b="1" dirty="0"/>
              <a:t>%</a:t>
            </a:r>
            <a:r>
              <a:rPr lang="es-CL" sz="1100" dirty="0"/>
              <a:t> respecto del presupuesto vigente. Con ello el gasto acumulado asciende a $8.826 millones., equivalente a un 16,4%.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100" dirty="0"/>
              <a:t>El presupuesto 2019 de este Partida se distribuye en: Personal 45%, Transferencias Corrientes 40% y Bienes y Servicios de Consumo 14%. En cuanto a los Servicios, el 72% se destina a Secretaría de Gobierno mientras el 27% se asigna al Consejo Nacional de Televisión.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100" dirty="0"/>
              <a:t>En la Secretaría en su contenido de Ley de Presupuesto 2019 informa que las Transferencia Corrientes contienen: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División de Organizaciones Sociales </a:t>
            </a:r>
            <a:r>
              <a:rPr lang="es-CL" sz="1100" dirty="0"/>
              <a:t>M$1.294.135 para cumplimiento de las políticas públicas referidas a participación ciudadana y fortalecimiento de la sociedad civil. Se consulta continuidad del programa de capacitación para líderes locales y dirigentes sociales.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Secretaría de Comunicaciones </a:t>
            </a:r>
            <a:r>
              <a:rPr lang="es-CL" sz="1100" dirty="0"/>
              <a:t>M$956.924 Contribuye al desarrollo de estrategias de comunicación eficientes, a través de mensajes claros que permitan que la ciudadanía acceda a información cierta de las políticas públicas, prioridades, programas de beneficios.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Seguimiento de Políticas Públicas y Gestión Institucional </a:t>
            </a:r>
            <a:r>
              <a:rPr lang="es-CL" sz="1100" dirty="0"/>
              <a:t>M$971.864 Asignación destinada a implementar los requerimientos de los gabinetes de SEGEGOB y de la gestión regional.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Fondo de Fomento de Medios de Comunicación Regionales, Provinciales y Comunales </a:t>
            </a:r>
            <a:r>
              <a:rPr lang="es-CL" sz="1100" dirty="0"/>
              <a:t>M$2.161.030 Fondo concursable cuyo objetivo es financiar, en forma complementaria, proyectos relativos a la realización, edición y difusión de programas o suplementos de carácter regional o local que refuercen el rol de la comunicación en el desarrollo social y cultural.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Fondo de Fortalecimiento de Organizaciones y Asociaciones de Interés Público (Ley N°20.500)</a:t>
            </a:r>
            <a:r>
              <a:rPr lang="es-CL" sz="1100" dirty="0"/>
              <a:t> M$1.638.383 Fondo concursable destinado al fortalecimiento de organizaciones, entidades y asociaciones de la sociedad civil. 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Observatorio de Participación Ciudadana y No Discriminación</a:t>
            </a:r>
            <a:r>
              <a:rPr lang="es-CL" sz="1100" dirty="0"/>
              <a:t> M$259.706 Programa iniciado año 2015 cuyo propósito es poder contar con instituciones públicas certificadas en las leyes N°20.500 y N°20.609.</a:t>
            </a:r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sz="100" dirty="0"/>
              <a:t>Di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B2700CC3-F2F0-4D1E-BCD5-E61C927167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268" y="1916832"/>
            <a:ext cx="4272740" cy="3313960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EA236-DF22-4506-A11C-EEEB6A32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AACC846-607F-47C6-9842-3A5ED527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A1CBFE5-B830-4F6B-9697-DAF8763E2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916832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37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979666"/>
              </p:ext>
            </p:extLst>
          </p:nvPr>
        </p:nvGraphicFramePr>
        <p:xfrm>
          <a:off x="683568" y="1772816"/>
          <a:ext cx="7776863" cy="4057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770365"/>
              </p:ext>
            </p:extLst>
          </p:nvPr>
        </p:nvGraphicFramePr>
        <p:xfrm>
          <a:off x="611560" y="1780851"/>
          <a:ext cx="7632848" cy="40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5F7735C-301C-4D69-96DF-1104972BE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12224"/>
              </p:ext>
            </p:extLst>
          </p:nvPr>
        </p:nvGraphicFramePr>
        <p:xfrm>
          <a:off x="755576" y="3212976"/>
          <a:ext cx="7776864" cy="1948339"/>
        </p:xfrm>
        <a:graphic>
          <a:graphicData uri="http://schemas.openxmlformats.org/drawingml/2006/table">
            <a:tbl>
              <a:tblPr/>
              <a:tblGrid>
                <a:gridCol w="705074">
                  <a:extLst>
                    <a:ext uri="{9D8B030D-6E8A-4147-A177-3AD203B41FA5}">
                      <a16:colId xmlns:a16="http://schemas.microsoft.com/office/drawing/2014/main" val="3012443815"/>
                    </a:ext>
                  </a:extLst>
                </a:gridCol>
                <a:gridCol w="2967626">
                  <a:extLst>
                    <a:ext uri="{9D8B030D-6E8A-4147-A177-3AD203B41FA5}">
                      <a16:colId xmlns:a16="http://schemas.microsoft.com/office/drawing/2014/main" val="82889759"/>
                    </a:ext>
                  </a:extLst>
                </a:gridCol>
                <a:gridCol w="705074">
                  <a:extLst>
                    <a:ext uri="{9D8B030D-6E8A-4147-A177-3AD203B41FA5}">
                      <a16:colId xmlns:a16="http://schemas.microsoft.com/office/drawing/2014/main" val="3277429216"/>
                    </a:ext>
                  </a:extLst>
                </a:gridCol>
                <a:gridCol w="705074">
                  <a:extLst>
                    <a:ext uri="{9D8B030D-6E8A-4147-A177-3AD203B41FA5}">
                      <a16:colId xmlns:a16="http://schemas.microsoft.com/office/drawing/2014/main" val="2976906311"/>
                    </a:ext>
                  </a:extLst>
                </a:gridCol>
                <a:gridCol w="705074">
                  <a:extLst>
                    <a:ext uri="{9D8B030D-6E8A-4147-A177-3AD203B41FA5}">
                      <a16:colId xmlns:a16="http://schemas.microsoft.com/office/drawing/2014/main" val="3854627917"/>
                    </a:ext>
                  </a:extLst>
                </a:gridCol>
                <a:gridCol w="705074">
                  <a:extLst>
                    <a:ext uri="{9D8B030D-6E8A-4147-A177-3AD203B41FA5}">
                      <a16:colId xmlns:a16="http://schemas.microsoft.com/office/drawing/2014/main" val="825651009"/>
                    </a:ext>
                  </a:extLst>
                </a:gridCol>
                <a:gridCol w="641934">
                  <a:extLst>
                    <a:ext uri="{9D8B030D-6E8A-4147-A177-3AD203B41FA5}">
                      <a16:colId xmlns:a16="http://schemas.microsoft.com/office/drawing/2014/main" val="922108982"/>
                    </a:ext>
                  </a:extLst>
                </a:gridCol>
                <a:gridCol w="641934">
                  <a:extLst>
                    <a:ext uri="{9D8B030D-6E8A-4147-A177-3AD203B41FA5}">
                      <a16:colId xmlns:a16="http://schemas.microsoft.com/office/drawing/2014/main" val="3251563749"/>
                    </a:ext>
                  </a:extLst>
                </a:gridCol>
              </a:tblGrid>
              <a:tr h="13734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322081"/>
                  </a:ext>
                </a:extLst>
              </a:tr>
              <a:tr h="42062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480805"/>
                  </a:ext>
                </a:extLst>
              </a:tr>
              <a:tr h="180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29.505.859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92628"/>
                  </a:ext>
                </a:extLst>
              </a:tr>
              <a:tr h="171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13.173.501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13.122.829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3.116.235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130979"/>
                  </a:ext>
                </a:extLst>
              </a:tr>
              <a:tr h="171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897.941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958403"/>
                  </a:ext>
                </a:extLst>
              </a:tr>
              <a:tr h="171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121572"/>
                  </a:ext>
                </a:extLst>
              </a:tr>
              <a:tr h="171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82347"/>
                  </a:ext>
                </a:extLst>
              </a:tr>
              <a:tr h="171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032620"/>
                  </a:ext>
                </a:extLst>
              </a:tr>
              <a:tr h="171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289510"/>
                  </a:ext>
                </a:extLst>
              </a:tr>
              <a:tr h="171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538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58A167E-D4EB-42D9-8783-0A5478171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734076"/>
              </p:ext>
            </p:extLst>
          </p:nvPr>
        </p:nvGraphicFramePr>
        <p:xfrm>
          <a:off x="723164" y="3727163"/>
          <a:ext cx="7886699" cy="901408"/>
        </p:xfrm>
        <a:graphic>
          <a:graphicData uri="http://schemas.openxmlformats.org/drawingml/2006/table">
            <a:tbl>
              <a:tblPr/>
              <a:tblGrid>
                <a:gridCol w="692768">
                  <a:extLst>
                    <a:ext uri="{9D8B030D-6E8A-4147-A177-3AD203B41FA5}">
                      <a16:colId xmlns:a16="http://schemas.microsoft.com/office/drawing/2014/main" val="752166358"/>
                    </a:ext>
                  </a:extLst>
                </a:gridCol>
                <a:gridCol w="255911">
                  <a:extLst>
                    <a:ext uri="{9D8B030D-6E8A-4147-A177-3AD203B41FA5}">
                      <a16:colId xmlns:a16="http://schemas.microsoft.com/office/drawing/2014/main" val="119744809"/>
                    </a:ext>
                  </a:extLst>
                </a:gridCol>
                <a:gridCol w="2915830">
                  <a:extLst>
                    <a:ext uri="{9D8B030D-6E8A-4147-A177-3AD203B41FA5}">
                      <a16:colId xmlns:a16="http://schemas.microsoft.com/office/drawing/2014/main" val="3530824816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1150861939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1429359327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1052574822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182923402"/>
                    </a:ext>
                  </a:extLst>
                </a:gridCol>
                <a:gridCol w="630729">
                  <a:extLst>
                    <a:ext uri="{9D8B030D-6E8A-4147-A177-3AD203B41FA5}">
                      <a16:colId xmlns:a16="http://schemas.microsoft.com/office/drawing/2014/main" val="1789882518"/>
                    </a:ext>
                  </a:extLst>
                </a:gridCol>
                <a:gridCol w="620389">
                  <a:extLst>
                    <a:ext uri="{9D8B030D-6E8A-4147-A177-3AD203B41FA5}">
                      <a16:colId xmlns:a16="http://schemas.microsoft.com/office/drawing/2014/main" val="975821693"/>
                    </a:ext>
                  </a:extLst>
                </a:gridCol>
              </a:tblGrid>
              <a:tr h="13126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768301"/>
                  </a:ext>
                </a:extLst>
              </a:tr>
              <a:tr h="40199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981183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21.488.511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3.946.113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22615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880.885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534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FDBC43-9460-4F2D-A646-E9FB563DB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3426"/>
              </p:ext>
            </p:extLst>
          </p:nvPr>
        </p:nvGraphicFramePr>
        <p:xfrm>
          <a:off x="655253" y="2121042"/>
          <a:ext cx="7886701" cy="3690632"/>
        </p:xfrm>
        <a:graphic>
          <a:graphicData uri="http://schemas.openxmlformats.org/drawingml/2006/table">
            <a:tbl>
              <a:tblPr/>
              <a:tblGrid>
                <a:gridCol w="664039">
                  <a:extLst>
                    <a:ext uri="{9D8B030D-6E8A-4147-A177-3AD203B41FA5}">
                      <a16:colId xmlns:a16="http://schemas.microsoft.com/office/drawing/2014/main" val="500719494"/>
                    </a:ext>
                  </a:extLst>
                </a:gridCol>
                <a:gridCol w="245298">
                  <a:extLst>
                    <a:ext uri="{9D8B030D-6E8A-4147-A177-3AD203B41FA5}">
                      <a16:colId xmlns:a16="http://schemas.microsoft.com/office/drawing/2014/main" val="888674270"/>
                    </a:ext>
                  </a:extLst>
                </a:gridCol>
                <a:gridCol w="245298">
                  <a:extLst>
                    <a:ext uri="{9D8B030D-6E8A-4147-A177-3AD203B41FA5}">
                      <a16:colId xmlns:a16="http://schemas.microsoft.com/office/drawing/2014/main" val="3812975935"/>
                    </a:ext>
                  </a:extLst>
                </a:gridCol>
                <a:gridCol w="2876676">
                  <a:extLst>
                    <a:ext uri="{9D8B030D-6E8A-4147-A177-3AD203B41FA5}">
                      <a16:colId xmlns:a16="http://schemas.microsoft.com/office/drawing/2014/main" val="3298787468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2454681995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1688789857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2122758824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1850145643"/>
                    </a:ext>
                  </a:extLst>
                </a:gridCol>
                <a:gridCol w="604572">
                  <a:extLst>
                    <a:ext uri="{9D8B030D-6E8A-4147-A177-3AD203B41FA5}">
                      <a16:colId xmlns:a16="http://schemas.microsoft.com/office/drawing/2014/main" val="830904095"/>
                    </a:ext>
                  </a:extLst>
                </a:gridCol>
                <a:gridCol w="594662">
                  <a:extLst>
                    <a:ext uri="{9D8B030D-6E8A-4147-A177-3AD203B41FA5}">
                      <a16:colId xmlns:a16="http://schemas.microsoft.com/office/drawing/2014/main" val="2534658409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655205"/>
                  </a:ext>
                </a:extLst>
              </a:tr>
              <a:tr h="38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524845"/>
                  </a:ext>
                </a:extLst>
              </a:tr>
              <a:tr h="164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21.488.511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3.946.113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0526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9.862.944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9.812.272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68234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795.811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66130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31930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60223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573.746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50456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573.746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59489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152.702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65380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160.770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19525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177.136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853737"/>
                  </a:ext>
                </a:extLst>
              </a:tr>
              <a:tr h="23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769689"/>
                  </a:ext>
                </a:extLst>
              </a:tr>
              <a:tr h="23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34.876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529134"/>
                  </a:ext>
                </a:extLst>
              </a:tr>
              <a:tr h="172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28.385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33995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22754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0768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24636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6312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15939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16232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21817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65400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949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98A1564-1CCA-46C4-A749-3AEB8F5DD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85348"/>
              </p:ext>
            </p:extLst>
          </p:nvPr>
        </p:nvGraphicFramePr>
        <p:xfrm>
          <a:off x="628650" y="2780928"/>
          <a:ext cx="7886700" cy="2646290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506335085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6320756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004788244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100398625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90655840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14411259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00199045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299637220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995914920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259618996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832920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31180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880.885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3612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729.735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1531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2283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0518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210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798427"/>
                  </a:ext>
                </a:extLst>
              </a:tr>
              <a:tr h="25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2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014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7732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5016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7461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6802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716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748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2850</TotalTime>
  <Words>1302</Words>
  <Application>Microsoft Office PowerPoint</Application>
  <PresentationFormat>Presentación en pantalla (4:3)</PresentationFormat>
  <Paragraphs>527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2019 PARTIDA 20: MINISTERIO SECRETARÍA GENERAL DE GOBIERNO</vt:lpstr>
      <vt:lpstr>EJECUCIÓN ACUMULADA DE GASTOS A MARZO 2019  PARTIDA 20 MINISTERIO SECRETARÍA GENERAL DE GOBIERNO</vt:lpstr>
      <vt:lpstr>EJECUCIÓN ACUMULADA DE GASTOS A MARZO 2019  PARTIDA 20 MINISTERIO SECRETARÍA GENERAL DE GOBIERNO</vt:lpstr>
      <vt:lpstr>COMPORTAMIENTO DE LA EJECUCIÓN MENSUAL DE GASTOS A MARZO 2019  PARTIDA 20 MINISTERIO SECRETARÍA GENERAL DE GOBIERNO</vt:lpstr>
      <vt:lpstr>COMPORTAMIENTO DE LA EJECUCIÓN MENSUAL DE GASTOS A MARZO 2019  PARTIDA 20 MINISTERIO SECRETARÍA GENERAL DE GOBIERNO</vt:lpstr>
      <vt:lpstr>EJECUCIÓN ACUMULADA  DE GASTOS A MARZO 2019  PARTIDA 20 MINISTERIO SECRETARÍA GENERAL DE GOBIERNO</vt:lpstr>
      <vt:lpstr>EJECUCIÓN ACUMULADA DE GASTOS A MARZO 2019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197</cp:revision>
  <cp:lastPrinted>2016-10-11T11:56:42Z</cp:lastPrinted>
  <dcterms:created xsi:type="dcterms:W3CDTF">2016-06-23T13:38:47Z</dcterms:created>
  <dcterms:modified xsi:type="dcterms:W3CDTF">2019-05-03T20:57:10Z</dcterms:modified>
</cp:coreProperties>
</file>